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390" r:id="rId7"/>
    <p:sldId id="262" r:id="rId8"/>
    <p:sldId id="391" r:id="rId9"/>
    <p:sldId id="320" r:id="rId10"/>
    <p:sldId id="319" r:id="rId11"/>
    <p:sldId id="339" r:id="rId12"/>
    <p:sldId id="263" r:id="rId13"/>
    <p:sldId id="355" r:id="rId14"/>
    <p:sldId id="264" r:id="rId15"/>
    <p:sldId id="321" r:id="rId16"/>
    <p:sldId id="265" r:id="rId17"/>
    <p:sldId id="322" r:id="rId18"/>
    <p:sldId id="356" r:id="rId19"/>
    <p:sldId id="357" r:id="rId20"/>
    <p:sldId id="359" r:id="rId21"/>
    <p:sldId id="360" r:id="rId22"/>
    <p:sldId id="361"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74" r:id="rId36"/>
    <p:sldId id="375" r:id="rId37"/>
    <p:sldId id="376" r:id="rId38"/>
    <p:sldId id="358" r:id="rId39"/>
    <p:sldId id="377" r:id="rId40"/>
    <p:sldId id="378" r:id="rId41"/>
    <p:sldId id="379" r:id="rId42"/>
    <p:sldId id="380" r:id="rId43"/>
    <p:sldId id="381" r:id="rId44"/>
    <p:sldId id="269" r:id="rId45"/>
    <p:sldId id="270" r:id="rId46"/>
    <p:sldId id="271" r:id="rId47"/>
    <p:sldId id="272" r:id="rId48"/>
    <p:sldId id="273" r:id="rId49"/>
    <p:sldId id="274" r:id="rId50"/>
    <p:sldId id="276" r:id="rId51"/>
    <p:sldId id="277" r:id="rId52"/>
    <p:sldId id="340" r:id="rId53"/>
    <p:sldId id="382" r:id="rId54"/>
    <p:sldId id="341" r:id="rId55"/>
    <p:sldId id="344" r:id="rId56"/>
    <p:sldId id="342" r:id="rId57"/>
    <p:sldId id="279" r:id="rId58"/>
    <p:sldId id="325" r:id="rId59"/>
    <p:sldId id="280" r:id="rId60"/>
    <p:sldId id="327" r:id="rId61"/>
    <p:sldId id="326" r:id="rId62"/>
    <p:sldId id="281" r:id="rId63"/>
    <p:sldId id="282" r:id="rId64"/>
    <p:sldId id="283" r:id="rId65"/>
    <p:sldId id="284" r:id="rId66"/>
    <p:sldId id="345" r:id="rId67"/>
    <p:sldId id="346" r:id="rId68"/>
    <p:sldId id="285" r:id="rId69"/>
    <p:sldId id="347" r:id="rId70"/>
    <p:sldId id="286" r:id="rId71"/>
    <p:sldId id="328" r:id="rId72"/>
    <p:sldId id="392" r:id="rId73"/>
    <p:sldId id="287" r:id="rId74"/>
    <p:sldId id="329" r:id="rId75"/>
    <p:sldId id="288" r:id="rId76"/>
    <p:sldId id="331" r:id="rId77"/>
    <p:sldId id="332" r:id="rId78"/>
    <p:sldId id="393" r:id="rId79"/>
    <p:sldId id="330" r:id="rId80"/>
    <p:sldId id="289" r:id="rId81"/>
    <p:sldId id="394" r:id="rId82"/>
    <p:sldId id="290" r:id="rId83"/>
    <p:sldId id="348" r:id="rId84"/>
    <p:sldId id="291" r:id="rId85"/>
    <p:sldId id="349" r:id="rId86"/>
    <p:sldId id="333" r:id="rId87"/>
    <p:sldId id="292" r:id="rId88"/>
    <p:sldId id="293" r:id="rId89"/>
    <p:sldId id="294" r:id="rId90"/>
    <p:sldId id="295" r:id="rId91"/>
    <p:sldId id="296" r:id="rId92"/>
    <p:sldId id="297" r:id="rId93"/>
    <p:sldId id="298" r:id="rId94"/>
    <p:sldId id="299" r:id="rId95"/>
    <p:sldId id="300" r:id="rId96"/>
    <p:sldId id="301" r:id="rId97"/>
    <p:sldId id="302" r:id="rId98"/>
    <p:sldId id="304" r:id="rId99"/>
    <p:sldId id="395" r:id="rId100"/>
    <p:sldId id="305" r:id="rId101"/>
    <p:sldId id="350" r:id="rId102"/>
    <p:sldId id="312" r:id="rId103"/>
    <p:sldId id="396" r:id="rId104"/>
    <p:sldId id="313" r:id="rId105"/>
    <p:sldId id="397" r:id="rId106"/>
    <p:sldId id="314" r:id="rId107"/>
    <p:sldId id="315" r:id="rId108"/>
    <p:sldId id="316" r:id="rId109"/>
    <p:sldId id="351" r:id="rId110"/>
    <p:sldId id="398" r:id="rId111"/>
    <p:sldId id="352" r:id="rId112"/>
    <p:sldId id="399" r:id="rId113"/>
    <p:sldId id="400" r:id="rId114"/>
    <p:sldId id="353" r:id="rId115"/>
    <p:sldId id="401" r:id="rId116"/>
    <p:sldId id="402" r:id="rId117"/>
    <p:sldId id="403" r:id="rId118"/>
    <p:sldId id="317" r:id="rId119"/>
    <p:sldId id="335" r:id="rId120"/>
    <p:sldId id="336" r:id="rId121"/>
    <p:sldId id="337" r:id="rId122"/>
    <p:sldId id="338" r:id="rId123"/>
    <p:sldId id="384" r:id="rId124"/>
    <p:sldId id="383" r:id="rId125"/>
    <p:sldId id="387" r:id="rId126"/>
    <p:sldId id="385" r:id="rId127"/>
    <p:sldId id="388" r:id="rId128"/>
    <p:sldId id="386" r:id="rId129"/>
    <p:sldId id="389"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hyperlink" Target="https://ec.europa.eu/eurostat/statistics-explained/index.php/Unemployment_statistics" TargetMode="External"/><Relationship Id="rId1" Type="http://schemas.openxmlformats.org/officeDocument/2006/relationships/hyperlink" Target="https://ec.europa.eu/eurostat/cache/infographs/qol/index_en.html" TargetMode="External"/></Relationships>
</file>

<file path=ppt/diagrams/_rels/data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5.svg"/></Relationships>
</file>

<file path=ppt/diagrams/_rels/data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ata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ata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68.svg"/></Relationships>
</file>

<file path=ppt/diagrams/_rels/data2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_rels/data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8.svg"/><Relationship Id="rId1" Type="http://schemas.openxmlformats.org/officeDocument/2006/relationships/image" Target="../media/image61.png"/><Relationship Id="rId4" Type="http://schemas.openxmlformats.org/officeDocument/2006/relationships/image" Target="../media/image89.svg"/></Relationships>
</file>

<file path=ppt/diagrams/_rels/data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svg"/></Relationships>
</file>

<file path=ppt/diagrams/_rels/data4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68.svg"/></Relationships>
</file>

<file path=ppt/diagrams/_rels/data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ata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2" Type="http://schemas.openxmlformats.org/officeDocument/2006/relationships/hyperlink" Target="https://ec.europa.eu/eurostat/statistics-explained/index.php/Unemployment_statistics" TargetMode="External"/><Relationship Id="rId1" Type="http://schemas.openxmlformats.org/officeDocument/2006/relationships/hyperlink" Target="https://ec.europa.eu/eurostat/cache/infographs/qol/index_en.html" TargetMode="External"/></Relationships>
</file>

<file path=ppt/diagrams/_rels/drawing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5.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68.svg"/></Relationships>
</file>

<file path=ppt/diagrams/_rels/drawing2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_rels/drawing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8.svg"/><Relationship Id="rId1" Type="http://schemas.openxmlformats.org/officeDocument/2006/relationships/image" Target="../media/image61.png"/><Relationship Id="rId4" Type="http://schemas.openxmlformats.org/officeDocument/2006/relationships/image" Target="../media/image89.svg"/></Relationships>
</file>

<file path=ppt/diagrams/_rels/drawing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svg"/></Relationships>
</file>

<file path=ppt/diagrams/_rels/drawing4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68.svg"/></Relationships>
</file>

<file path=ppt/diagrams/_rels/drawing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9B2F3-C298-48BF-9237-08107C6A4C80}"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6A44DDC-E431-4CC2-B54B-5FB7A8325DB1}">
      <dgm:prSet/>
      <dgm:spPr/>
      <dgm:t>
        <a:bodyPr/>
        <a:lstStyle/>
        <a:p>
          <a:r>
            <a:rPr lang="es-ES" dirty="0"/>
            <a:t>En comparación con el resto </a:t>
          </a:r>
          <a:r>
            <a:rPr lang="es-ES" dirty="0">
              <a:solidFill>
                <a:schemeClr val="bg1"/>
              </a:solidFill>
            </a:rPr>
            <a:t>del mundo, Europa cuenta con los mejores niveles de protección social y ocupa un lugar destacado en términos de </a:t>
          </a:r>
          <a:r>
            <a:rPr lang="es-ES" b="1" u="sng"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calidad de vida </a:t>
          </a:r>
          <a:r>
            <a:rPr lang="es-ES" b="1" u="sng" dirty="0">
              <a:solidFill>
                <a:schemeClr val="bg1"/>
              </a:solidFill>
            </a:rPr>
            <a:t>y bienestar. </a:t>
          </a:r>
          <a:r>
            <a:rPr lang="es-ES" dirty="0">
              <a:solidFill>
                <a:schemeClr val="bg1"/>
              </a:solidFill>
            </a:rPr>
            <a:t>Sin embargo, Europa se enfrenta a una amplia gama de </a:t>
          </a:r>
          <a:r>
            <a:rPr lang="es-ES" b="1" u="sng" dirty="0">
              <a:solidFill>
                <a:schemeClr val="bg1"/>
              </a:solidFill>
            </a:rPr>
            <a:t>desafíos: </a:t>
          </a:r>
          <a:r>
            <a:rPr lang="es-ES" dirty="0">
              <a:solidFill>
                <a:schemeClr val="bg1"/>
              </a:solidFill>
            </a:rPr>
            <a:t>los efectos de la crisis siguen siendo profundamente sentidos en muchos Estados miembros y, aunque las cosas han mejorado en muchos países, siguen existiendo grandes disparidades en la Unión Europea: las tasas de</a:t>
          </a:r>
          <a:r>
            <a:rPr lang="es-ES" b="1" dirty="0">
              <a:solidFill>
                <a:schemeClr val="bg1"/>
              </a:solidFill>
            </a:rPr>
            <a:t> </a:t>
          </a:r>
          <a:r>
            <a:rPr lang="es-ES" b="1"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desempleo</a:t>
          </a:r>
          <a:r>
            <a:rPr lang="es-ES" dirty="0">
              <a:solidFill>
                <a:schemeClr val="bg1"/>
              </a:solidFill>
            </a:rPr>
            <a:t> disminuyen </a:t>
          </a:r>
          <a:r>
            <a:rPr lang="es-ES" dirty="0"/>
            <a:t>en general, pero varían considerablemente entre los Estados miembros.</a:t>
          </a:r>
          <a:endParaRPr lang="en-US" dirty="0"/>
        </a:p>
      </dgm:t>
    </dgm:pt>
    <dgm:pt modelId="{B4A2CCFA-DA34-444D-B27C-288CFA656150}" type="parTrans" cxnId="{DD7C93AA-73A8-428C-8959-6BC1BFF09A71}">
      <dgm:prSet/>
      <dgm:spPr/>
      <dgm:t>
        <a:bodyPr/>
        <a:lstStyle/>
        <a:p>
          <a:endParaRPr lang="en-US"/>
        </a:p>
      </dgm:t>
    </dgm:pt>
    <dgm:pt modelId="{ED233B6D-1C32-411A-BC38-2E6430A33F3E}" type="sibTrans" cxnId="{DD7C93AA-73A8-428C-8959-6BC1BFF09A71}">
      <dgm:prSet/>
      <dgm:spPr/>
      <dgm:t>
        <a:bodyPr/>
        <a:lstStyle/>
        <a:p>
          <a:endParaRPr lang="en-US"/>
        </a:p>
      </dgm:t>
    </dgm:pt>
    <dgm:pt modelId="{6820A483-02F7-4D95-81A1-02F300AB3182}">
      <dgm:prSet/>
      <dgm:spPr/>
      <dgm:t>
        <a:bodyPr/>
        <a:lstStyle/>
        <a:p>
          <a:r>
            <a:rPr lang="es-ES" dirty="0"/>
            <a:t>Las bajas tasas de natalidad y el envejecimiento de la población también cuestionan la </a:t>
          </a:r>
          <a:r>
            <a:rPr lang="es-ES" b="1" dirty="0"/>
            <a:t>sostenibilidad de los sistemas de bienestar.</a:t>
          </a:r>
          <a:endParaRPr lang="en-US" dirty="0"/>
        </a:p>
      </dgm:t>
    </dgm:pt>
    <dgm:pt modelId="{25289361-9B2E-4273-A43D-AA1621E4275F}" type="parTrans" cxnId="{7C9D5BC6-8A89-460C-BCF0-A9EF6093EEEB}">
      <dgm:prSet/>
      <dgm:spPr/>
      <dgm:t>
        <a:bodyPr/>
        <a:lstStyle/>
        <a:p>
          <a:endParaRPr lang="en-US"/>
        </a:p>
      </dgm:t>
    </dgm:pt>
    <dgm:pt modelId="{9AAC5431-3BEE-4E06-8B60-8F02C2345BD1}" type="sibTrans" cxnId="{7C9D5BC6-8A89-460C-BCF0-A9EF6093EEEB}">
      <dgm:prSet/>
      <dgm:spPr/>
      <dgm:t>
        <a:bodyPr/>
        <a:lstStyle/>
        <a:p>
          <a:endParaRPr lang="en-US"/>
        </a:p>
      </dgm:t>
    </dgm:pt>
    <dgm:pt modelId="{EC3623A4-DB1D-437F-AD0B-CB122AF57F48}">
      <dgm:prSet/>
      <dgm:spPr/>
      <dgm:t>
        <a:bodyPr/>
        <a:lstStyle/>
        <a:p>
          <a:r>
            <a:rPr lang="es-ES"/>
            <a:t>La </a:t>
          </a:r>
          <a:r>
            <a:rPr lang="es-ES" b="1"/>
            <a:t>vida labora</a:t>
          </a:r>
          <a:r>
            <a:rPr lang="es-ES"/>
            <a:t>l también se está transformando a través de la innovación tecnológica, la globalización y el auge del sector de servicios. Los nuevos modelos de negocios en la economía del intercambio con formas de trabajo más flexibles son cada vez más importantes.</a:t>
          </a:r>
          <a:endParaRPr lang="en-US"/>
        </a:p>
      </dgm:t>
    </dgm:pt>
    <dgm:pt modelId="{DF8A9BC2-1750-4D14-95B2-A43C904BBFAA}" type="parTrans" cxnId="{9701C8F4-B36D-4CC1-AE28-672B9511AA5A}">
      <dgm:prSet/>
      <dgm:spPr/>
      <dgm:t>
        <a:bodyPr/>
        <a:lstStyle/>
        <a:p>
          <a:endParaRPr lang="en-US"/>
        </a:p>
      </dgm:t>
    </dgm:pt>
    <dgm:pt modelId="{9FD6FB10-37E3-46FA-8A60-3F896978A359}" type="sibTrans" cxnId="{9701C8F4-B36D-4CC1-AE28-672B9511AA5A}">
      <dgm:prSet/>
      <dgm:spPr/>
      <dgm:t>
        <a:bodyPr/>
        <a:lstStyle/>
        <a:p>
          <a:endParaRPr lang="en-US"/>
        </a:p>
      </dgm:t>
    </dgm:pt>
    <dgm:pt modelId="{C36856C1-7A21-4055-BD87-8F9CEF4EDC7D}" type="pres">
      <dgm:prSet presAssocID="{38C9B2F3-C298-48BF-9237-08107C6A4C80}" presName="Name0" presStyleCnt="0">
        <dgm:presLayoutVars>
          <dgm:dir/>
          <dgm:animLvl val="lvl"/>
          <dgm:resizeHandles val="exact"/>
        </dgm:presLayoutVars>
      </dgm:prSet>
      <dgm:spPr/>
    </dgm:pt>
    <dgm:pt modelId="{C027249C-700F-4630-BA14-33E1C87310A5}" type="pres">
      <dgm:prSet presAssocID="{EC3623A4-DB1D-437F-AD0B-CB122AF57F48}" presName="boxAndChildren" presStyleCnt="0"/>
      <dgm:spPr/>
    </dgm:pt>
    <dgm:pt modelId="{0FA0F01F-138D-4CFF-A410-D0AB395B56B1}" type="pres">
      <dgm:prSet presAssocID="{EC3623A4-DB1D-437F-AD0B-CB122AF57F48}" presName="parentTextBox" presStyleLbl="node1" presStyleIdx="0" presStyleCnt="3"/>
      <dgm:spPr/>
    </dgm:pt>
    <dgm:pt modelId="{0BFE4215-612E-4C15-9305-4B869EE1A166}" type="pres">
      <dgm:prSet presAssocID="{9AAC5431-3BEE-4E06-8B60-8F02C2345BD1}" presName="sp" presStyleCnt="0"/>
      <dgm:spPr/>
    </dgm:pt>
    <dgm:pt modelId="{262CC1E1-1DED-4A24-8C86-13FFA005A207}" type="pres">
      <dgm:prSet presAssocID="{6820A483-02F7-4D95-81A1-02F300AB3182}" presName="arrowAndChildren" presStyleCnt="0"/>
      <dgm:spPr/>
    </dgm:pt>
    <dgm:pt modelId="{2A53CE16-E839-4F44-9090-DA2F85919CC0}" type="pres">
      <dgm:prSet presAssocID="{6820A483-02F7-4D95-81A1-02F300AB3182}" presName="parentTextArrow" presStyleLbl="node1" presStyleIdx="1" presStyleCnt="3"/>
      <dgm:spPr/>
    </dgm:pt>
    <dgm:pt modelId="{FAE51952-341A-405C-B8CF-49981325E9EE}" type="pres">
      <dgm:prSet presAssocID="{ED233B6D-1C32-411A-BC38-2E6430A33F3E}" presName="sp" presStyleCnt="0"/>
      <dgm:spPr/>
    </dgm:pt>
    <dgm:pt modelId="{13A861F4-9816-401F-B395-39E4F6CD6CD6}" type="pres">
      <dgm:prSet presAssocID="{B6A44DDC-E431-4CC2-B54B-5FB7A8325DB1}" presName="arrowAndChildren" presStyleCnt="0"/>
      <dgm:spPr/>
    </dgm:pt>
    <dgm:pt modelId="{E94FFC6D-4CE0-4DED-93A1-EAFCDDC06C53}" type="pres">
      <dgm:prSet presAssocID="{B6A44DDC-E431-4CC2-B54B-5FB7A8325DB1}" presName="parentTextArrow" presStyleLbl="node1" presStyleIdx="2" presStyleCnt="3"/>
      <dgm:spPr/>
    </dgm:pt>
  </dgm:ptLst>
  <dgm:cxnLst>
    <dgm:cxn modelId="{18F88D19-241C-47A5-BE11-12B41B92ACDA}" type="presOf" srcId="{6820A483-02F7-4D95-81A1-02F300AB3182}" destId="{2A53CE16-E839-4F44-9090-DA2F85919CC0}" srcOrd="0" destOrd="0" presId="urn:microsoft.com/office/officeart/2005/8/layout/process4"/>
    <dgm:cxn modelId="{67FA3171-F74C-40C2-B2CE-E41266C13B6A}" type="presOf" srcId="{38C9B2F3-C298-48BF-9237-08107C6A4C80}" destId="{C36856C1-7A21-4055-BD87-8F9CEF4EDC7D}" srcOrd="0" destOrd="0" presId="urn:microsoft.com/office/officeart/2005/8/layout/process4"/>
    <dgm:cxn modelId="{DD7C93AA-73A8-428C-8959-6BC1BFF09A71}" srcId="{38C9B2F3-C298-48BF-9237-08107C6A4C80}" destId="{B6A44DDC-E431-4CC2-B54B-5FB7A8325DB1}" srcOrd="0" destOrd="0" parTransId="{B4A2CCFA-DA34-444D-B27C-288CFA656150}" sibTransId="{ED233B6D-1C32-411A-BC38-2E6430A33F3E}"/>
    <dgm:cxn modelId="{7F71C3B2-ABA6-4E17-B919-F1B9B6E6821B}" type="presOf" srcId="{EC3623A4-DB1D-437F-AD0B-CB122AF57F48}" destId="{0FA0F01F-138D-4CFF-A410-D0AB395B56B1}" srcOrd="0" destOrd="0" presId="urn:microsoft.com/office/officeart/2005/8/layout/process4"/>
    <dgm:cxn modelId="{7C9D5BC6-8A89-460C-BCF0-A9EF6093EEEB}" srcId="{38C9B2F3-C298-48BF-9237-08107C6A4C80}" destId="{6820A483-02F7-4D95-81A1-02F300AB3182}" srcOrd="1" destOrd="0" parTransId="{25289361-9B2E-4273-A43D-AA1621E4275F}" sibTransId="{9AAC5431-3BEE-4E06-8B60-8F02C2345BD1}"/>
    <dgm:cxn modelId="{8F4BDBCC-8B79-4D63-9B58-10FEA1733B25}" type="presOf" srcId="{B6A44DDC-E431-4CC2-B54B-5FB7A8325DB1}" destId="{E94FFC6D-4CE0-4DED-93A1-EAFCDDC06C53}" srcOrd="0" destOrd="0" presId="urn:microsoft.com/office/officeart/2005/8/layout/process4"/>
    <dgm:cxn modelId="{9701C8F4-B36D-4CC1-AE28-672B9511AA5A}" srcId="{38C9B2F3-C298-48BF-9237-08107C6A4C80}" destId="{EC3623A4-DB1D-437F-AD0B-CB122AF57F48}" srcOrd="2" destOrd="0" parTransId="{DF8A9BC2-1750-4D14-95B2-A43C904BBFAA}" sibTransId="{9FD6FB10-37E3-46FA-8A60-3F896978A359}"/>
    <dgm:cxn modelId="{84999FB2-7771-44A3-ACB9-865D22FD902A}" type="presParOf" srcId="{C36856C1-7A21-4055-BD87-8F9CEF4EDC7D}" destId="{C027249C-700F-4630-BA14-33E1C87310A5}" srcOrd="0" destOrd="0" presId="urn:microsoft.com/office/officeart/2005/8/layout/process4"/>
    <dgm:cxn modelId="{4C73DB94-BBB5-4CA4-9CA3-573AEFF78549}" type="presParOf" srcId="{C027249C-700F-4630-BA14-33E1C87310A5}" destId="{0FA0F01F-138D-4CFF-A410-D0AB395B56B1}" srcOrd="0" destOrd="0" presId="urn:microsoft.com/office/officeart/2005/8/layout/process4"/>
    <dgm:cxn modelId="{FED4018F-4903-4D06-ACB8-2FB4A332DD85}" type="presParOf" srcId="{C36856C1-7A21-4055-BD87-8F9CEF4EDC7D}" destId="{0BFE4215-612E-4C15-9305-4B869EE1A166}" srcOrd="1" destOrd="0" presId="urn:microsoft.com/office/officeart/2005/8/layout/process4"/>
    <dgm:cxn modelId="{6D981DE2-3D2F-4AE8-841C-EF512AE84D48}" type="presParOf" srcId="{C36856C1-7A21-4055-BD87-8F9CEF4EDC7D}" destId="{262CC1E1-1DED-4A24-8C86-13FFA005A207}" srcOrd="2" destOrd="0" presId="urn:microsoft.com/office/officeart/2005/8/layout/process4"/>
    <dgm:cxn modelId="{FB2E12C9-C16D-4AA6-9EF5-70F68A4E1B9F}" type="presParOf" srcId="{262CC1E1-1DED-4A24-8C86-13FFA005A207}" destId="{2A53CE16-E839-4F44-9090-DA2F85919CC0}" srcOrd="0" destOrd="0" presId="urn:microsoft.com/office/officeart/2005/8/layout/process4"/>
    <dgm:cxn modelId="{B07DD662-271C-4976-A18A-FEC9BE0A6730}" type="presParOf" srcId="{C36856C1-7A21-4055-BD87-8F9CEF4EDC7D}" destId="{FAE51952-341A-405C-B8CF-49981325E9EE}" srcOrd="3" destOrd="0" presId="urn:microsoft.com/office/officeart/2005/8/layout/process4"/>
    <dgm:cxn modelId="{098898C0-1E33-4680-BC30-A7895B6E0B4C}" type="presParOf" srcId="{C36856C1-7A21-4055-BD87-8F9CEF4EDC7D}" destId="{13A861F4-9816-401F-B395-39E4F6CD6CD6}" srcOrd="4" destOrd="0" presId="urn:microsoft.com/office/officeart/2005/8/layout/process4"/>
    <dgm:cxn modelId="{4273EC7D-DFDD-4A7C-B464-CDBE97F77587}" type="presParOf" srcId="{13A861F4-9816-401F-B395-39E4F6CD6CD6}" destId="{E94FFC6D-4CE0-4DED-93A1-EAFCDDC06C5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199620-9706-4809-9B84-AD6A27884D5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1869E1-4178-44F6-949E-7AB68388CE0A}">
      <dgm:prSet/>
      <dgm:spPr/>
      <dgm:t>
        <a:bodyPr/>
        <a:lstStyle/>
        <a:p>
          <a:r>
            <a:rPr lang="es-ES" b="1"/>
            <a:t>8. Diálogo social y participación de los trabajadores.</a:t>
          </a:r>
          <a:endParaRPr lang="en-US"/>
        </a:p>
      </dgm:t>
    </dgm:pt>
    <dgm:pt modelId="{66DB1393-1728-42D2-8787-27C3A3D5B6E1}" type="parTrans" cxnId="{69A1C8FE-CA46-48A3-A940-31B2DDF84191}">
      <dgm:prSet/>
      <dgm:spPr/>
      <dgm:t>
        <a:bodyPr/>
        <a:lstStyle/>
        <a:p>
          <a:endParaRPr lang="en-US"/>
        </a:p>
      </dgm:t>
    </dgm:pt>
    <dgm:pt modelId="{D9071E0F-7436-46C9-9D72-AAC2FFF542CB}" type="sibTrans" cxnId="{69A1C8FE-CA46-48A3-A940-31B2DDF84191}">
      <dgm:prSet/>
      <dgm:spPr/>
      <dgm:t>
        <a:bodyPr/>
        <a:lstStyle/>
        <a:p>
          <a:endParaRPr lang="en-US"/>
        </a:p>
      </dgm:t>
    </dgm:pt>
    <dgm:pt modelId="{C7F3DC7B-C75D-4A1E-BD56-5B09E2FE6F87}">
      <dgm:prSet/>
      <dgm:spPr/>
      <dgm:t>
        <a:bodyPr/>
        <a:lstStyle/>
        <a:p>
          <a:r>
            <a:rPr lang="es-ES" u="sng" dirty="0"/>
            <a:t>Se debe consultar a los interlocutores sociales sobre el diseño y la aplicación de políticas sociales, económicas y de empleo, de acuerdo con las prácticas nacionales</a:t>
          </a:r>
          <a:r>
            <a:rPr lang="es-ES" dirty="0"/>
            <a:t>. Debe animárseles a que negocien y celebren convenios colectivos en asuntos de su incumbencia, respetando su autonomía y su derecho a la acción colectiva. En su caso, los acuerdos celebrados entre los interlocutores sociales deben aplicarse a nivel de la Unión y de sus Estados miembros.</a:t>
          </a:r>
          <a:endParaRPr lang="en-US" dirty="0"/>
        </a:p>
      </dgm:t>
    </dgm:pt>
    <dgm:pt modelId="{520ED699-B1FA-494F-A66A-D2985C2B1A4E}" type="parTrans" cxnId="{160E3145-B9E0-4938-9372-B9B6B322E557}">
      <dgm:prSet/>
      <dgm:spPr/>
      <dgm:t>
        <a:bodyPr/>
        <a:lstStyle/>
        <a:p>
          <a:endParaRPr lang="en-US"/>
        </a:p>
      </dgm:t>
    </dgm:pt>
    <dgm:pt modelId="{83C0E672-B6B2-4645-8571-FF62A1545746}" type="sibTrans" cxnId="{160E3145-B9E0-4938-9372-B9B6B322E557}">
      <dgm:prSet/>
      <dgm:spPr/>
      <dgm:t>
        <a:bodyPr/>
        <a:lstStyle/>
        <a:p>
          <a:endParaRPr lang="en-US"/>
        </a:p>
      </dgm:t>
    </dgm:pt>
    <dgm:pt modelId="{64EA3AC5-8239-4274-8C7C-B2A59FE6D64C}">
      <dgm:prSet/>
      <dgm:spPr/>
      <dgm:t>
        <a:bodyPr/>
        <a:lstStyle/>
        <a:p>
          <a:r>
            <a:rPr lang="es-ES" dirty="0"/>
            <a:t>Los trabajadores o sus representantes </a:t>
          </a:r>
          <a:r>
            <a:rPr lang="es-ES" u="sng" dirty="0"/>
            <a:t>tienen derecho a ser informados y consultados oportunamente sobre asuntos de interés para ellos,</a:t>
          </a:r>
          <a:r>
            <a:rPr lang="es-ES" dirty="0"/>
            <a:t> en particular sobre la transferencia, reestructuración y fusión de empresas y sobre despidos colectivos.</a:t>
          </a:r>
          <a:endParaRPr lang="en-US" dirty="0"/>
        </a:p>
      </dgm:t>
    </dgm:pt>
    <dgm:pt modelId="{BA9B2409-36CA-4BD9-AD10-0E9EB7F068B3}" type="parTrans" cxnId="{30B3793E-9336-476F-A62E-3A6D27C874E7}">
      <dgm:prSet/>
      <dgm:spPr/>
      <dgm:t>
        <a:bodyPr/>
        <a:lstStyle/>
        <a:p>
          <a:endParaRPr lang="en-US"/>
        </a:p>
      </dgm:t>
    </dgm:pt>
    <dgm:pt modelId="{F7FDD85A-ADB4-427F-8B41-F7440931D4BD}" type="sibTrans" cxnId="{30B3793E-9336-476F-A62E-3A6D27C874E7}">
      <dgm:prSet/>
      <dgm:spPr/>
      <dgm:t>
        <a:bodyPr/>
        <a:lstStyle/>
        <a:p>
          <a:endParaRPr lang="en-US"/>
        </a:p>
      </dgm:t>
    </dgm:pt>
    <dgm:pt modelId="{550836E8-3425-44EE-8F09-DCADBDB61FE4}">
      <dgm:prSet/>
      <dgm:spPr/>
      <dgm:t>
        <a:bodyPr/>
        <a:lstStyle/>
        <a:p>
          <a:r>
            <a:rPr lang="es-ES" u="sng" dirty="0"/>
            <a:t>Debe fomentarse el apoyo para aumentar la capacidad de los interlocutores sociales para promover el diálogo social.</a:t>
          </a:r>
          <a:endParaRPr lang="en-US" u="sng" dirty="0"/>
        </a:p>
      </dgm:t>
    </dgm:pt>
    <dgm:pt modelId="{E668B2D8-AEF4-41A6-BC6F-B3D22A10221F}" type="parTrans" cxnId="{21104540-411A-4934-B6CC-42AAEA79EF5D}">
      <dgm:prSet/>
      <dgm:spPr/>
      <dgm:t>
        <a:bodyPr/>
        <a:lstStyle/>
        <a:p>
          <a:endParaRPr lang="en-US"/>
        </a:p>
      </dgm:t>
    </dgm:pt>
    <dgm:pt modelId="{1528C1D0-54E6-4099-AB07-8C417C77A3C0}" type="sibTrans" cxnId="{21104540-411A-4934-B6CC-42AAEA79EF5D}">
      <dgm:prSet/>
      <dgm:spPr/>
      <dgm:t>
        <a:bodyPr/>
        <a:lstStyle/>
        <a:p>
          <a:endParaRPr lang="en-US"/>
        </a:p>
      </dgm:t>
    </dgm:pt>
    <dgm:pt modelId="{76318DF6-0477-4324-BBFE-7D81D3432380}" type="pres">
      <dgm:prSet presAssocID="{67199620-9706-4809-9B84-AD6A27884D57}" presName="root" presStyleCnt="0">
        <dgm:presLayoutVars>
          <dgm:dir/>
          <dgm:resizeHandles val="exact"/>
        </dgm:presLayoutVars>
      </dgm:prSet>
      <dgm:spPr/>
    </dgm:pt>
    <dgm:pt modelId="{FE0CFF40-3A69-4918-8F61-209CF2A613A6}" type="pres">
      <dgm:prSet presAssocID="{5E1869E1-4178-44F6-949E-7AB68388CE0A}" presName="compNode" presStyleCnt="0"/>
      <dgm:spPr/>
    </dgm:pt>
    <dgm:pt modelId="{70FE434F-CA65-42ED-ACDE-40D4C3594B93}" type="pres">
      <dgm:prSet presAssocID="{5E1869E1-4178-44F6-949E-7AB68388CE0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eo"/>
        </a:ext>
      </dgm:extLst>
    </dgm:pt>
    <dgm:pt modelId="{69D18AB5-B560-4B1E-B259-904F05520E92}" type="pres">
      <dgm:prSet presAssocID="{5E1869E1-4178-44F6-949E-7AB68388CE0A}" presName="spaceRect" presStyleCnt="0"/>
      <dgm:spPr/>
    </dgm:pt>
    <dgm:pt modelId="{056601C8-12C0-4F21-8EA3-BC5A4000F223}" type="pres">
      <dgm:prSet presAssocID="{5E1869E1-4178-44F6-949E-7AB68388CE0A}" presName="textRect" presStyleLbl="revTx" presStyleIdx="0" presStyleCnt="4">
        <dgm:presLayoutVars>
          <dgm:chMax val="1"/>
          <dgm:chPref val="1"/>
        </dgm:presLayoutVars>
      </dgm:prSet>
      <dgm:spPr/>
    </dgm:pt>
    <dgm:pt modelId="{A54593DA-C9C8-4628-B602-0E8234AC12FC}" type="pres">
      <dgm:prSet presAssocID="{D9071E0F-7436-46C9-9D72-AAC2FFF542CB}" presName="sibTrans" presStyleCnt="0"/>
      <dgm:spPr/>
    </dgm:pt>
    <dgm:pt modelId="{A4B911C7-F601-4493-9B9F-5C64A36E7132}" type="pres">
      <dgm:prSet presAssocID="{C7F3DC7B-C75D-4A1E-BD56-5B09E2FE6F87}" presName="compNode" presStyleCnt="0"/>
      <dgm:spPr/>
    </dgm:pt>
    <dgm:pt modelId="{E8BF5B39-FE00-4515-AFC8-55A30BEB8243}" type="pres">
      <dgm:prSet presAssocID="{C7F3DC7B-C75D-4A1E-BD56-5B09E2FE6F8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co"/>
        </a:ext>
      </dgm:extLst>
    </dgm:pt>
    <dgm:pt modelId="{92AFA023-87FA-40A6-9797-A34792E3CE57}" type="pres">
      <dgm:prSet presAssocID="{C7F3DC7B-C75D-4A1E-BD56-5B09E2FE6F87}" presName="spaceRect" presStyleCnt="0"/>
      <dgm:spPr/>
    </dgm:pt>
    <dgm:pt modelId="{13AFC0AA-C36B-4ECE-B9C3-1B867488C5CE}" type="pres">
      <dgm:prSet presAssocID="{C7F3DC7B-C75D-4A1E-BD56-5B09E2FE6F87}" presName="textRect" presStyleLbl="revTx" presStyleIdx="1" presStyleCnt="4" custScaleX="138005">
        <dgm:presLayoutVars>
          <dgm:chMax val="1"/>
          <dgm:chPref val="1"/>
        </dgm:presLayoutVars>
      </dgm:prSet>
      <dgm:spPr/>
    </dgm:pt>
    <dgm:pt modelId="{4E5CE756-1CB3-4DE3-80DC-7B130DCF64DD}" type="pres">
      <dgm:prSet presAssocID="{83C0E672-B6B2-4645-8571-FF62A1545746}" presName="sibTrans" presStyleCnt="0"/>
      <dgm:spPr/>
    </dgm:pt>
    <dgm:pt modelId="{949480CE-D314-46E2-916B-46670B4F4DD1}" type="pres">
      <dgm:prSet presAssocID="{64EA3AC5-8239-4274-8C7C-B2A59FE6D64C}" presName="compNode" presStyleCnt="0"/>
      <dgm:spPr/>
    </dgm:pt>
    <dgm:pt modelId="{1FBB0DE6-3548-4EE8-9998-94FC86E2A8D9}" type="pres">
      <dgm:prSet presAssocID="{64EA3AC5-8239-4274-8C7C-B2A59FE6D64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ez"/>
        </a:ext>
      </dgm:extLst>
    </dgm:pt>
    <dgm:pt modelId="{57837D6F-D3D5-4119-907B-3C7ACD91331D}" type="pres">
      <dgm:prSet presAssocID="{64EA3AC5-8239-4274-8C7C-B2A59FE6D64C}" presName="spaceRect" presStyleCnt="0"/>
      <dgm:spPr/>
    </dgm:pt>
    <dgm:pt modelId="{C9558F82-1D08-48F2-8CDA-2DEE7B4BEA17}" type="pres">
      <dgm:prSet presAssocID="{64EA3AC5-8239-4274-8C7C-B2A59FE6D64C}" presName="textRect" presStyleLbl="revTx" presStyleIdx="2" presStyleCnt="4">
        <dgm:presLayoutVars>
          <dgm:chMax val="1"/>
          <dgm:chPref val="1"/>
        </dgm:presLayoutVars>
      </dgm:prSet>
      <dgm:spPr/>
    </dgm:pt>
    <dgm:pt modelId="{2B49203D-AB37-40C6-9167-51A6A26D87A7}" type="pres">
      <dgm:prSet presAssocID="{F7FDD85A-ADB4-427F-8B41-F7440931D4BD}" presName="sibTrans" presStyleCnt="0"/>
      <dgm:spPr/>
    </dgm:pt>
    <dgm:pt modelId="{A7EC5FCD-3598-4909-AEB2-C83421D40EE9}" type="pres">
      <dgm:prSet presAssocID="{550836E8-3425-44EE-8F09-DCADBDB61FE4}" presName="compNode" presStyleCnt="0"/>
      <dgm:spPr/>
    </dgm:pt>
    <dgm:pt modelId="{7845FD63-CAC3-4D86-B36B-CF0BE4CC7E87}" type="pres">
      <dgm:prSet presAssocID="{550836E8-3425-44EE-8F09-DCADBDB61F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exiones"/>
        </a:ext>
      </dgm:extLst>
    </dgm:pt>
    <dgm:pt modelId="{35C79EE3-3480-4EDD-8141-F246E049AB70}" type="pres">
      <dgm:prSet presAssocID="{550836E8-3425-44EE-8F09-DCADBDB61FE4}" presName="spaceRect" presStyleCnt="0"/>
      <dgm:spPr/>
    </dgm:pt>
    <dgm:pt modelId="{929DD52A-DA0D-4D9B-B519-76D2D98E80D2}" type="pres">
      <dgm:prSet presAssocID="{550836E8-3425-44EE-8F09-DCADBDB61FE4}" presName="textRect" presStyleLbl="revTx" presStyleIdx="3" presStyleCnt="4">
        <dgm:presLayoutVars>
          <dgm:chMax val="1"/>
          <dgm:chPref val="1"/>
        </dgm:presLayoutVars>
      </dgm:prSet>
      <dgm:spPr/>
    </dgm:pt>
  </dgm:ptLst>
  <dgm:cxnLst>
    <dgm:cxn modelId="{0AA83429-AD8B-4289-AA16-77F0293490F3}" type="presOf" srcId="{67199620-9706-4809-9B84-AD6A27884D57}" destId="{76318DF6-0477-4324-BBFE-7D81D3432380}" srcOrd="0" destOrd="0" presId="urn:microsoft.com/office/officeart/2018/2/layout/IconLabelList"/>
    <dgm:cxn modelId="{30B3793E-9336-476F-A62E-3A6D27C874E7}" srcId="{67199620-9706-4809-9B84-AD6A27884D57}" destId="{64EA3AC5-8239-4274-8C7C-B2A59FE6D64C}" srcOrd="2" destOrd="0" parTransId="{BA9B2409-36CA-4BD9-AD10-0E9EB7F068B3}" sibTransId="{F7FDD85A-ADB4-427F-8B41-F7440931D4BD}"/>
    <dgm:cxn modelId="{21104540-411A-4934-B6CC-42AAEA79EF5D}" srcId="{67199620-9706-4809-9B84-AD6A27884D57}" destId="{550836E8-3425-44EE-8F09-DCADBDB61FE4}" srcOrd="3" destOrd="0" parTransId="{E668B2D8-AEF4-41A6-BC6F-B3D22A10221F}" sibTransId="{1528C1D0-54E6-4099-AB07-8C417C77A3C0}"/>
    <dgm:cxn modelId="{160E3145-B9E0-4938-9372-B9B6B322E557}" srcId="{67199620-9706-4809-9B84-AD6A27884D57}" destId="{C7F3DC7B-C75D-4A1E-BD56-5B09E2FE6F87}" srcOrd="1" destOrd="0" parTransId="{520ED699-B1FA-494F-A66A-D2985C2B1A4E}" sibTransId="{83C0E672-B6B2-4645-8571-FF62A1545746}"/>
    <dgm:cxn modelId="{8A555583-5C8F-43E9-A15E-009C5A2348CC}" type="presOf" srcId="{64EA3AC5-8239-4274-8C7C-B2A59FE6D64C}" destId="{C9558F82-1D08-48F2-8CDA-2DEE7B4BEA17}" srcOrd="0" destOrd="0" presId="urn:microsoft.com/office/officeart/2018/2/layout/IconLabelList"/>
    <dgm:cxn modelId="{F7E14784-D0F5-4B5E-B26A-D8892FC24D88}" type="presOf" srcId="{C7F3DC7B-C75D-4A1E-BD56-5B09E2FE6F87}" destId="{13AFC0AA-C36B-4ECE-B9C3-1B867488C5CE}" srcOrd="0" destOrd="0" presId="urn:microsoft.com/office/officeart/2018/2/layout/IconLabelList"/>
    <dgm:cxn modelId="{216C098A-7073-4DDD-83F3-BF7FCDF1D650}" type="presOf" srcId="{5E1869E1-4178-44F6-949E-7AB68388CE0A}" destId="{056601C8-12C0-4F21-8EA3-BC5A4000F223}" srcOrd="0" destOrd="0" presId="urn:microsoft.com/office/officeart/2018/2/layout/IconLabelList"/>
    <dgm:cxn modelId="{17567CB5-6CF5-4848-9B67-75366F0B51BF}" type="presOf" srcId="{550836E8-3425-44EE-8F09-DCADBDB61FE4}" destId="{929DD52A-DA0D-4D9B-B519-76D2D98E80D2}" srcOrd="0" destOrd="0" presId="urn:microsoft.com/office/officeart/2018/2/layout/IconLabelList"/>
    <dgm:cxn modelId="{69A1C8FE-CA46-48A3-A940-31B2DDF84191}" srcId="{67199620-9706-4809-9B84-AD6A27884D57}" destId="{5E1869E1-4178-44F6-949E-7AB68388CE0A}" srcOrd="0" destOrd="0" parTransId="{66DB1393-1728-42D2-8787-27C3A3D5B6E1}" sibTransId="{D9071E0F-7436-46C9-9D72-AAC2FFF542CB}"/>
    <dgm:cxn modelId="{8557C539-9011-44D8-A38F-DF6064C70965}" type="presParOf" srcId="{76318DF6-0477-4324-BBFE-7D81D3432380}" destId="{FE0CFF40-3A69-4918-8F61-209CF2A613A6}" srcOrd="0" destOrd="0" presId="urn:microsoft.com/office/officeart/2018/2/layout/IconLabelList"/>
    <dgm:cxn modelId="{1CD5E368-6F50-4C75-93D7-12AF4DE99FFA}" type="presParOf" srcId="{FE0CFF40-3A69-4918-8F61-209CF2A613A6}" destId="{70FE434F-CA65-42ED-ACDE-40D4C3594B93}" srcOrd="0" destOrd="0" presId="urn:microsoft.com/office/officeart/2018/2/layout/IconLabelList"/>
    <dgm:cxn modelId="{5C3C9930-37AF-4354-9657-E738ABCA18FD}" type="presParOf" srcId="{FE0CFF40-3A69-4918-8F61-209CF2A613A6}" destId="{69D18AB5-B560-4B1E-B259-904F05520E92}" srcOrd="1" destOrd="0" presId="urn:microsoft.com/office/officeart/2018/2/layout/IconLabelList"/>
    <dgm:cxn modelId="{AAE98618-8688-46DF-9ED2-C2845476A819}" type="presParOf" srcId="{FE0CFF40-3A69-4918-8F61-209CF2A613A6}" destId="{056601C8-12C0-4F21-8EA3-BC5A4000F223}" srcOrd="2" destOrd="0" presId="urn:microsoft.com/office/officeart/2018/2/layout/IconLabelList"/>
    <dgm:cxn modelId="{F9EE7E63-F768-4A7C-AD65-7756260B1ACD}" type="presParOf" srcId="{76318DF6-0477-4324-BBFE-7D81D3432380}" destId="{A54593DA-C9C8-4628-B602-0E8234AC12FC}" srcOrd="1" destOrd="0" presId="urn:microsoft.com/office/officeart/2018/2/layout/IconLabelList"/>
    <dgm:cxn modelId="{FD0B804A-D809-43A9-A5B1-1643608259DC}" type="presParOf" srcId="{76318DF6-0477-4324-BBFE-7D81D3432380}" destId="{A4B911C7-F601-4493-9B9F-5C64A36E7132}" srcOrd="2" destOrd="0" presId="urn:microsoft.com/office/officeart/2018/2/layout/IconLabelList"/>
    <dgm:cxn modelId="{E01FA7A9-8E79-4A3D-874E-2BE0C9FCCEA7}" type="presParOf" srcId="{A4B911C7-F601-4493-9B9F-5C64A36E7132}" destId="{E8BF5B39-FE00-4515-AFC8-55A30BEB8243}" srcOrd="0" destOrd="0" presId="urn:microsoft.com/office/officeart/2018/2/layout/IconLabelList"/>
    <dgm:cxn modelId="{F46A7527-29B3-4C58-B3F1-53153E2A14A3}" type="presParOf" srcId="{A4B911C7-F601-4493-9B9F-5C64A36E7132}" destId="{92AFA023-87FA-40A6-9797-A34792E3CE57}" srcOrd="1" destOrd="0" presId="urn:microsoft.com/office/officeart/2018/2/layout/IconLabelList"/>
    <dgm:cxn modelId="{4B2FD404-43A4-4207-8F44-8620022F591B}" type="presParOf" srcId="{A4B911C7-F601-4493-9B9F-5C64A36E7132}" destId="{13AFC0AA-C36B-4ECE-B9C3-1B867488C5CE}" srcOrd="2" destOrd="0" presId="urn:microsoft.com/office/officeart/2018/2/layout/IconLabelList"/>
    <dgm:cxn modelId="{BD880F7F-8E76-48DA-AC44-72F123466B73}" type="presParOf" srcId="{76318DF6-0477-4324-BBFE-7D81D3432380}" destId="{4E5CE756-1CB3-4DE3-80DC-7B130DCF64DD}" srcOrd="3" destOrd="0" presId="urn:microsoft.com/office/officeart/2018/2/layout/IconLabelList"/>
    <dgm:cxn modelId="{66CDD07B-632F-40CD-95AA-C64E6F516BED}" type="presParOf" srcId="{76318DF6-0477-4324-BBFE-7D81D3432380}" destId="{949480CE-D314-46E2-916B-46670B4F4DD1}" srcOrd="4" destOrd="0" presId="urn:microsoft.com/office/officeart/2018/2/layout/IconLabelList"/>
    <dgm:cxn modelId="{44BF1B9D-C0A0-4919-B190-2F5F426D81E0}" type="presParOf" srcId="{949480CE-D314-46E2-916B-46670B4F4DD1}" destId="{1FBB0DE6-3548-4EE8-9998-94FC86E2A8D9}" srcOrd="0" destOrd="0" presId="urn:microsoft.com/office/officeart/2018/2/layout/IconLabelList"/>
    <dgm:cxn modelId="{AD31D887-6823-41CD-9122-15E59E20F313}" type="presParOf" srcId="{949480CE-D314-46E2-916B-46670B4F4DD1}" destId="{57837D6F-D3D5-4119-907B-3C7ACD91331D}" srcOrd="1" destOrd="0" presId="urn:microsoft.com/office/officeart/2018/2/layout/IconLabelList"/>
    <dgm:cxn modelId="{484AF413-71C6-45DF-A3D4-C57E1E1DB606}" type="presParOf" srcId="{949480CE-D314-46E2-916B-46670B4F4DD1}" destId="{C9558F82-1D08-48F2-8CDA-2DEE7B4BEA17}" srcOrd="2" destOrd="0" presId="urn:microsoft.com/office/officeart/2018/2/layout/IconLabelList"/>
    <dgm:cxn modelId="{8B84B4B4-F6BF-4365-A8CA-F7C27635F1D8}" type="presParOf" srcId="{76318DF6-0477-4324-BBFE-7D81D3432380}" destId="{2B49203D-AB37-40C6-9167-51A6A26D87A7}" srcOrd="5" destOrd="0" presId="urn:microsoft.com/office/officeart/2018/2/layout/IconLabelList"/>
    <dgm:cxn modelId="{929A658C-096A-4298-8370-2113ABD0EBEE}" type="presParOf" srcId="{76318DF6-0477-4324-BBFE-7D81D3432380}" destId="{A7EC5FCD-3598-4909-AEB2-C83421D40EE9}" srcOrd="6" destOrd="0" presId="urn:microsoft.com/office/officeart/2018/2/layout/IconLabelList"/>
    <dgm:cxn modelId="{933EDB40-EE08-4014-912C-477EE58F9042}" type="presParOf" srcId="{A7EC5FCD-3598-4909-AEB2-C83421D40EE9}" destId="{7845FD63-CAC3-4D86-B36B-CF0BE4CC7E87}" srcOrd="0" destOrd="0" presId="urn:microsoft.com/office/officeart/2018/2/layout/IconLabelList"/>
    <dgm:cxn modelId="{B66E5834-6D7D-41C1-B857-D760FDF4CE9A}" type="presParOf" srcId="{A7EC5FCD-3598-4909-AEB2-C83421D40EE9}" destId="{35C79EE3-3480-4EDD-8141-F246E049AB70}" srcOrd="1" destOrd="0" presId="urn:microsoft.com/office/officeart/2018/2/layout/IconLabelList"/>
    <dgm:cxn modelId="{D9D63040-7E30-4F4B-B887-BBE05EC4C9D2}" type="presParOf" srcId="{A7EC5FCD-3598-4909-AEB2-C83421D40EE9}" destId="{929DD52A-DA0D-4D9B-B519-76D2D98E80D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C4CD7C5-CA84-411B-84A0-C7BBFF1B5880}"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F7F076DF-8DFB-4C7D-BE33-618859D23314}">
      <dgm:prSet/>
      <dgm:spPr/>
      <dgm:t>
        <a:bodyPr/>
        <a:lstStyle/>
        <a:p>
          <a:r>
            <a:rPr lang="es-ES" b="1"/>
            <a:t>11. Asistencia y apoyo a los niños</a:t>
          </a:r>
          <a:endParaRPr lang="en-US"/>
        </a:p>
      </dgm:t>
    </dgm:pt>
    <dgm:pt modelId="{A419156B-AB83-4861-B506-5F35434D7019}" type="parTrans" cxnId="{CEF31FAE-4853-40A4-B037-50D93ACCCC65}">
      <dgm:prSet/>
      <dgm:spPr/>
      <dgm:t>
        <a:bodyPr/>
        <a:lstStyle/>
        <a:p>
          <a:endParaRPr lang="en-US"/>
        </a:p>
      </dgm:t>
    </dgm:pt>
    <dgm:pt modelId="{41A56F05-3C12-43CE-87A1-3767609EFF30}" type="sibTrans" cxnId="{CEF31FAE-4853-40A4-B037-50D93ACCCC65}">
      <dgm:prSet/>
      <dgm:spPr/>
      <dgm:t>
        <a:bodyPr/>
        <a:lstStyle/>
        <a:p>
          <a:endParaRPr lang="en-US"/>
        </a:p>
      </dgm:t>
    </dgm:pt>
    <dgm:pt modelId="{7ECC6CA7-3AC9-4165-B7CF-7FA925F04AE7}">
      <dgm:prSet/>
      <dgm:spPr/>
      <dgm:t>
        <a:bodyPr/>
        <a:lstStyle/>
        <a:p>
          <a:r>
            <a:rPr lang="es-ES"/>
            <a:t>Los niños tienen derecho a </a:t>
          </a:r>
          <a:r>
            <a:rPr lang="es-ES" u="sng"/>
            <a:t>disfrutar de una educación y asistencia infantil</a:t>
          </a:r>
          <a:r>
            <a:rPr lang="es-ES"/>
            <a:t> asequibles y de buena calidad.</a:t>
          </a:r>
          <a:endParaRPr lang="en-US"/>
        </a:p>
      </dgm:t>
    </dgm:pt>
    <dgm:pt modelId="{3FAA6251-EF2A-4401-A201-710CCCE4FF09}" type="parTrans" cxnId="{B6C60358-B731-4ADD-AF4C-67BC40F26B4B}">
      <dgm:prSet/>
      <dgm:spPr/>
      <dgm:t>
        <a:bodyPr/>
        <a:lstStyle/>
        <a:p>
          <a:endParaRPr lang="en-US"/>
        </a:p>
      </dgm:t>
    </dgm:pt>
    <dgm:pt modelId="{5D0DA5C4-7475-40F3-BB01-3CC83AF6002D}" type="sibTrans" cxnId="{B6C60358-B731-4ADD-AF4C-67BC40F26B4B}">
      <dgm:prSet/>
      <dgm:spPr/>
      <dgm:t>
        <a:bodyPr/>
        <a:lstStyle/>
        <a:p>
          <a:endParaRPr lang="en-US"/>
        </a:p>
      </dgm:t>
    </dgm:pt>
    <dgm:pt modelId="{4E4FFC83-5AD3-4342-896F-39FBE806846B}">
      <dgm:prSet/>
      <dgm:spPr/>
      <dgm:t>
        <a:bodyPr/>
        <a:lstStyle/>
        <a:p>
          <a:r>
            <a:rPr lang="es-ES"/>
            <a:t>Los niños tienen derecho a la protección contra la pobreza. Los niños procedentes de entornos desfavorecidos tienen derecho a medidas específicas destinadas a promover la igualdad de oportunidades.</a:t>
          </a:r>
          <a:endParaRPr lang="en-US"/>
        </a:p>
      </dgm:t>
    </dgm:pt>
    <dgm:pt modelId="{1D248460-5B01-4590-A2DE-99F70AE5E029}" type="parTrans" cxnId="{EFD903DD-77D1-4E84-A099-BFAB4B726610}">
      <dgm:prSet/>
      <dgm:spPr/>
      <dgm:t>
        <a:bodyPr/>
        <a:lstStyle/>
        <a:p>
          <a:endParaRPr lang="en-US"/>
        </a:p>
      </dgm:t>
    </dgm:pt>
    <dgm:pt modelId="{DB1D5768-9652-406F-A636-8536F098B281}" type="sibTrans" cxnId="{EFD903DD-77D1-4E84-A099-BFAB4B726610}">
      <dgm:prSet/>
      <dgm:spPr/>
      <dgm:t>
        <a:bodyPr/>
        <a:lstStyle/>
        <a:p>
          <a:endParaRPr lang="en-US"/>
        </a:p>
      </dgm:t>
    </dgm:pt>
    <dgm:pt modelId="{2844C32B-9C5F-4C77-90A6-2ACE8FE267F0}" type="pres">
      <dgm:prSet presAssocID="{1C4CD7C5-CA84-411B-84A0-C7BBFF1B5880}" presName="Name0" presStyleCnt="0">
        <dgm:presLayoutVars>
          <dgm:dir/>
          <dgm:animLvl val="lvl"/>
          <dgm:resizeHandles val="exact"/>
        </dgm:presLayoutVars>
      </dgm:prSet>
      <dgm:spPr/>
    </dgm:pt>
    <dgm:pt modelId="{C1673183-861F-4179-9506-44DCEFE870CC}" type="pres">
      <dgm:prSet presAssocID="{4E4FFC83-5AD3-4342-896F-39FBE806846B}" presName="boxAndChildren" presStyleCnt="0"/>
      <dgm:spPr/>
    </dgm:pt>
    <dgm:pt modelId="{C3F2C647-F251-4786-950D-7577818FA121}" type="pres">
      <dgm:prSet presAssocID="{4E4FFC83-5AD3-4342-896F-39FBE806846B}" presName="parentTextBox" presStyleLbl="node1" presStyleIdx="0" presStyleCnt="2"/>
      <dgm:spPr/>
    </dgm:pt>
    <dgm:pt modelId="{93757519-A6CC-46FC-B641-463BE54EFFD7}" type="pres">
      <dgm:prSet presAssocID="{41A56F05-3C12-43CE-87A1-3767609EFF30}" presName="sp" presStyleCnt="0"/>
      <dgm:spPr/>
    </dgm:pt>
    <dgm:pt modelId="{A259E262-AA8C-4D08-8488-4A5E0B82AD56}" type="pres">
      <dgm:prSet presAssocID="{F7F076DF-8DFB-4C7D-BE33-618859D23314}" presName="arrowAndChildren" presStyleCnt="0"/>
      <dgm:spPr/>
    </dgm:pt>
    <dgm:pt modelId="{CF3A9B3F-CC51-423B-A826-AAD08FD5E396}" type="pres">
      <dgm:prSet presAssocID="{F7F076DF-8DFB-4C7D-BE33-618859D23314}" presName="parentTextArrow" presStyleLbl="node1" presStyleIdx="0" presStyleCnt="2"/>
      <dgm:spPr/>
    </dgm:pt>
    <dgm:pt modelId="{B4CAE616-3A89-4391-A3E9-AAC42AA4E867}" type="pres">
      <dgm:prSet presAssocID="{F7F076DF-8DFB-4C7D-BE33-618859D23314}" presName="arrow" presStyleLbl="node1" presStyleIdx="1" presStyleCnt="2"/>
      <dgm:spPr/>
    </dgm:pt>
    <dgm:pt modelId="{94F8EB3C-D060-467B-A23E-BEC68A1C6224}" type="pres">
      <dgm:prSet presAssocID="{F7F076DF-8DFB-4C7D-BE33-618859D23314}" presName="descendantArrow" presStyleCnt="0"/>
      <dgm:spPr/>
    </dgm:pt>
    <dgm:pt modelId="{F1C474AD-B7D4-4B77-B656-BA0CE3FDFCC9}" type="pres">
      <dgm:prSet presAssocID="{7ECC6CA7-3AC9-4165-B7CF-7FA925F04AE7}" presName="childTextArrow" presStyleLbl="fgAccFollowNode1" presStyleIdx="0" presStyleCnt="1">
        <dgm:presLayoutVars>
          <dgm:bulletEnabled val="1"/>
        </dgm:presLayoutVars>
      </dgm:prSet>
      <dgm:spPr/>
    </dgm:pt>
  </dgm:ptLst>
  <dgm:cxnLst>
    <dgm:cxn modelId="{D65E6B0F-C75C-41BF-8EEC-2E8759B381EC}" type="presOf" srcId="{F7F076DF-8DFB-4C7D-BE33-618859D23314}" destId="{B4CAE616-3A89-4391-A3E9-AAC42AA4E867}" srcOrd="1" destOrd="0" presId="urn:microsoft.com/office/officeart/2005/8/layout/process4"/>
    <dgm:cxn modelId="{09FFEF5F-E0E6-4130-9B3B-2C448C3F36C1}" type="presOf" srcId="{F7F076DF-8DFB-4C7D-BE33-618859D23314}" destId="{CF3A9B3F-CC51-423B-A826-AAD08FD5E396}" srcOrd="0" destOrd="0" presId="urn:microsoft.com/office/officeart/2005/8/layout/process4"/>
    <dgm:cxn modelId="{B6C60358-B731-4ADD-AF4C-67BC40F26B4B}" srcId="{F7F076DF-8DFB-4C7D-BE33-618859D23314}" destId="{7ECC6CA7-3AC9-4165-B7CF-7FA925F04AE7}" srcOrd="0" destOrd="0" parTransId="{3FAA6251-EF2A-4401-A201-710CCCE4FF09}" sibTransId="{5D0DA5C4-7475-40F3-BB01-3CC83AF6002D}"/>
    <dgm:cxn modelId="{15365483-435E-4913-9289-F99E8718E511}" type="presOf" srcId="{7ECC6CA7-3AC9-4165-B7CF-7FA925F04AE7}" destId="{F1C474AD-B7D4-4B77-B656-BA0CE3FDFCC9}" srcOrd="0" destOrd="0" presId="urn:microsoft.com/office/officeart/2005/8/layout/process4"/>
    <dgm:cxn modelId="{CEF31FAE-4853-40A4-B037-50D93ACCCC65}" srcId="{1C4CD7C5-CA84-411B-84A0-C7BBFF1B5880}" destId="{F7F076DF-8DFB-4C7D-BE33-618859D23314}" srcOrd="0" destOrd="0" parTransId="{A419156B-AB83-4861-B506-5F35434D7019}" sibTransId="{41A56F05-3C12-43CE-87A1-3767609EFF30}"/>
    <dgm:cxn modelId="{A40B78B4-C64E-4310-90AE-C7CBD1D7856A}" type="presOf" srcId="{4E4FFC83-5AD3-4342-896F-39FBE806846B}" destId="{C3F2C647-F251-4786-950D-7577818FA121}" srcOrd="0" destOrd="0" presId="urn:microsoft.com/office/officeart/2005/8/layout/process4"/>
    <dgm:cxn modelId="{EFD903DD-77D1-4E84-A099-BFAB4B726610}" srcId="{1C4CD7C5-CA84-411B-84A0-C7BBFF1B5880}" destId="{4E4FFC83-5AD3-4342-896F-39FBE806846B}" srcOrd="1" destOrd="0" parTransId="{1D248460-5B01-4590-A2DE-99F70AE5E029}" sibTransId="{DB1D5768-9652-406F-A636-8536F098B281}"/>
    <dgm:cxn modelId="{A6613EFB-920C-410D-A634-E0B611EB10F2}" type="presOf" srcId="{1C4CD7C5-CA84-411B-84A0-C7BBFF1B5880}" destId="{2844C32B-9C5F-4C77-90A6-2ACE8FE267F0}" srcOrd="0" destOrd="0" presId="urn:microsoft.com/office/officeart/2005/8/layout/process4"/>
    <dgm:cxn modelId="{27836D64-D04A-4134-8178-8D525099462F}" type="presParOf" srcId="{2844C32B-9C5F-4C77-90A6-2ACE8FE267F0}" destId="{C1673183-861F-4179-9506-44DCEFE870CC}" srcOrd="0" destOrd="0" presId="urn:microsoft.com/office/officeart/2005/8/layout/process4"/>
    <dgm:cxn modelId="{F05ADD34-5031-430B-A24B-63D5AB4AEA09}" type="presParOf" srcId="{C1673183-861F-4179-9506-44DCEFE870CC}" destId="{C3F2C647-F251-4786-950D-7577818FA121}" srcOrd="0" destOrd="0" presId="urn:microsoft.com/office/officeart/2005/8/layout/process4"/>
    <dgm:cxn modelId="{A8194D4D-4C0A-4E14-A87B-1D57C5BB0EFB}" type="presParOf" srcId="{2844C32B-9C5F-4C77-90A6-2ACE8FE267F0}" destId="{93757519-A6CC-46FC-B641-463BE54EFFD7}" srcOrd="1" destOrd="0" presId="urn:microsoft.com/office/officeart/2005/8/layout/process4"/>
    <dgm:cxn modelId="{5C976707-888B-4EFC-BB00-E84B2138DB09}" type="presParOf" srcId="{2844C32B-9C5F-4C77-90A6-2ACE8FE267F0}" destId="{A259E262-AA8C-4D08-8488-4A5E0B82AD56}" srcOrd="2" destOrd="0" presId="urn:microsoft.com/office/officeart/2005/8/layout/process4"/>
    <dgm:cxn modelId="{758020A3-2648-4521-B1BF-8BDC5AD70A87}" type="presParOf" srcId="{A259E262-AA8C-4D08-8488-4A5E0B82AD56}" destId="{CF3A9B3F-CC51-423B-A826-AAD08FD5E396}" srcOrd="0" destOrd="0" presId="urn:microsoft.com/office/officeart/2005/8/layout/process4"/>
    <dgm:cxn modelId="{B527D971-58EC-46E2-9DA3-B12572F3C4A1}" type="presParOf" srcId="{A259E262-AA8C-4D08-8488-4A5E0B82AD56}" destId="{B4CAE616-3A89-4391-A3E9-AAC42AA4E867}" srcOrd="1" destOrd="0" presId="urn:microsoft.com/office/officeart/2005/8/layout/process4"/>
    <dgm:cxn modelId="{4FD0A33C-C97F-4627-AF2E-67DD9AA66505}" type="presParOf" srcId="{A259E262-AA8C-4D08-8488-4A5E0B82AD56}" destId="{94F8EB3C-D060-467B-A23E-BEC68A1C6224}" srcOrd="2" destOrd="0" presId="urn:microsoft.com/office/officeart/2005/8/layout/process4"/>
    <dgm:cxn modelId="{86F5CEC8-08B0-4E96-B2F4-71FFF765FBED}" type="presParOf" srcId="{94F8EB3C-D060-467B-A23E-BEC68A1C6224}" destId="{F1C474AD-B7D4-4B77-B656-BA0CE3FDFCC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86F0A1-D4F8-4B36-820A-F0D8A173637F}" type="doc">
      <dgm:prSet loTypeId="urn:microsoft.com/office/officeart/2005/8/layout/cycle5" loCatId="cycle" qsTypeId="urn:microsoft.com/office/officeart/2005/8/quickstyle/simple1" qsCatId="simple" csTypeId="urn:microsoft.com/office/officeart/2005/8/colors/accent4_2" csCatId="accent4"/>
      <dgm:spPr/>
      <dgm:t>
        <a:bodyPr/>
        <a:lstStyle/>
        <a:p>
          <a:endParaRPr lang="en-US"/>
        </a:p>
      </dgm:t>
    </dgm:pt>
    <dgm:pt modelId="{92F6BF81-CB06-4B44-9CFD-73EA7BF94713}">
      <dgm:prSet/>
      <dgm:spPr/>
      <dgm:t>
        <a:bodyPr/>
        <a:lstStyle/>
        <a:p>
          <a:pPr algn="ctr"/>
          <a:r>
            <a:rPr lang="es-ES" b="1" dirty="0"/>
            <a:t>12. Protección social</a:t>
          </a:r>
          <a:endParaRPr lang="en-US" dirty="0"/>
        </a:p>
      </dgm:t>
    </dgm:pt>
    <dgm:pt modelId="{FD715A05-8D31-4AC2-9FEA-CDD54FBC3E8D}" type="parTrans" cxnId="{EC7F003B-E2DA-4D1E-B2D2-4BFD79AA106F}">
      <dgm:prSet/>
      <dgm:spPr/>
      <dgm:t>
        <a:bodyPr/>
        <a:lstStyle/>
        <a:p>
          <a:endParaRPr lang="en-US"/>
        </a:p>
      </dgm:t>
    </dgm:pt>
    <dgm:pt modelId="{83F685B7-08C6-4460-895A-87DC4EDD0928}" type="sibTrans" cxnId="{EC7F003B-E2DA-4D1E-B2D2-4BFD79AA106F}">
      <dgm:prSet/>
      <dgm:spPr/>
      <dgm:t>
        <a:bodyPr/>
        <a:lstStyle/>
        <a:p>
          <a:endParaRPr lang="en-US"/>
        </a:p>
      </dgm:t>
    </dgm:pt>
    <dgm:pt modelId="{080D16D7-40E2-46B8-8D72-2FBCE75C2C48}">
      <dgm:prSet/>
      <dgm:spPr/>
      <dgm:t>
        <a:bodyPr/>
        <a:lstStyle/>
        <a:p>
          <a:pPr algn="ctr"/>
          <a:r>
            <a:rPr lang="es-ES" dirty="0"/>
            <a:t>Con independencia del tipo y la duración de su relación laboral, los trabajadores por cuenta ajena y, en condiciones comparables, los trabajadores por cuenta propia, tienen derecho a una protección social adecuada.</a:t>
          </a:r>
          <a:endParaRPr lang="en-US" dirty="0"/>
        </a:p>
      </dgm:t>
    </dgm:pt>
    <dgm:pt modelId="{2467FE83-2CF5-45B4-90D3-8655B537D637}" type="parTrans" cxnId="{0133D133-ABA1-449A-888F-937427C910FC}">
      <dgm:prSet/>
      <dgm:spPr/>
      <dgm:t>
        <a:bodyPr/>
        <a:lstStyle/>
        <a:p>
          <a:endParaRPr lang="en-US"/>
        </a:p>
      </dgm:t>
    </dgm:pt>
    <dgm:pt modelId="{613C1CD1-83E6-4FD8-AEB3-F878018C6E01}" type="sibTrans" cxnId="{0133D133-ABA1-449A-888F-937427C910FC}">
      <dgm:prSet/>
      <dgm:spPr/>
      <dgm:t>
        <a:bodyPr/>
        <a:lstStyle/>
        <a:p>
          <a:endParaRPr lang="en-US"/>
        </a:p>
      </dgm:t>
    </dgm:pt>
    <dgm:pt modelId="{3A11128F-07B5-4082-AC63-DF374CE2F3CD}" type="pres">
      <dgm:prSet presAssocID="{7786F0A1-D4F8-4B36-820A-F0D8A173637F}" presName="cycle" presStyleCnt="0">
        <dgm:presLayoutVars>
          <dgm:dir/>
          <dgm:resizeHandles val="exact"/>
        </dgm:presLayoutVars>
      </dgm:prSet>
      <dgm:spPr/>
    </dgm:pt>
    <dgm:pt modelId="{11DF99DB-EDD7-4228-8D11-C563117DDB89}" type="pres">
      <dgm:prSet presAssocID="{92F6BF81-CB06-4B44-9CFD-73EA7BF94713}" presName="node" presStyleLbl="node1" presStyleIdx="0" presStyleCnt="1">
        <dgm:presLayoutVars>
          <dgm:bulletEnabled val="1"/>
        </dgm:presLayoutVars>
      </dgm:prSet>
      <dgm:spPr/>
    </dgm:pt>
  </dgm:ptLst>
  <dgm:cxnLst>
    <dgm:cxn modelId="{0133D133-ABA1-449A-888F-937427C910FC}" srcId="{92F6BF81-CB06-4B44-9CFD-73EA7BF94713}" destId="{080D16D7-40E2-46B8-8D72-2FBCE75C2C48}" srcOrd="0" destOrd="0" parTransId="{2467FE83-2CF5-45B4-90D3-8655B537D637}" sibTransId="{613C1CD1-83E6-4FD8-AEB3-F878018C6E01}"/>
    <dgm:cxn modelId="{EC7F003B-E2DA-4D1E-B2D2-4BFD79AA106F}" srcId="{7786F0A1-D4F8-4B36-820A-F0D8A173637F}" destId="{92F6BF81-CB06-4B44-9CFD-73EA7BF94713}" srcOrd="0" destOrd="0" parTransId="{FD715A05-8D31-4AC2-9FEA-CDD54FBC3E8D}" sibTransId="{83F685B7-08C6-4460-895A-87DC4EDD0928}"/>
    <dgm:cxn modelId="{5BAA1E68-6B45-494F-B2A2-9D151A4D6B57}" type="presOf" srcId="{92F6BF81-CB06-4B44-9CFD-73EA7BF94713}" destId="{11DF99DB-EDD7-4228-8D11-C563117DDB89}" srcOrd="0" destOrd="0" presId="urn:microsoft.com/office/officeart/2005/8/layout/cycle5"/>
    <dgm:cxn modelId="{F5EC3F69-3EA1-48EF-A92E-40C05BFC31B6}" type="presOf" srcId="{7786F0A1-D4F8-4B36-820A-F0D8A173637F}" destId="{3A11128F-07B5-4082-AC63-DF374CE2F3CD}" srcOrd="0" destOrd="0" presId="urn:microsoft.com/office/officeart/2005/8/layout/cycle5"/>
    <dgm:cxn modelId="{8DB7BCD6-00AA-4669-AB99-292D550E1A49}" type="presOf" srcId="{080D16D7-40E2-46B8-8D72-2FBCE75C2C48}" destId="{11DF99DB-EDD7-4228-8D11-C563117DDB89}" srcOrd="0" destOrd="1" presId="urn:microsoft.com/office/officeart/2005/8/layout/cycle5"/>
    <dgm:cxn modelId="{F6F929E4-FF25-407D-8DFF-0B1E06316AD6}" type="presParOf" srcId="{3A11128F-07B5-4082-AC63-DF374CE2F3CD}" destId="{11DF99DB-EDD7-4228-8D11-C563117DDB89}" srcOrd="0"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3838499-3A5C-45E5-B537-9A25F1452CAA}" type="doc">
      <dgm:prSet loTypeId="urn:microsoft.com/office/officeart/2005/8/layout/process2" loCatId="process" qsTypeId="urn:microsoft.com/office/officeart/2005/8/quickstyle/simple1" qsCatId="simple" csTypeId="urn:microsoft.com/office/officeart/2005/8/colors/accent2_2" csCatId="accent2"/>
      <dgm:spPr/>
      <dgm:t>
        <a:bodyPr/>
        <a:lstStyle/>
        <a:p>
          <a:endParaRPr lang="en-US"/>
        </a:p>
      </dgm:t>
    </dgm:pt>
    <dgm:pt modelId="{C2B4F70B-CDFC-4C7F-93BE-7B93969AFBDC}">
      <dgm:prSet/>
      <dgm:spPr/>
      <dgm:t>
        <a:bodyPr/>
        <a:lstStyle/>
        <a:p>
          <a:pPr algn="ctr"/>
          <a:r>
            <a:rPr lang="es-ES" b="1" dirty="0"/>
            <a:t>13. Prestaciones por desempleo</a:t>
          </a:r>
          <a:endParaRPr lang="en-US" dirty="0"/>
        </a:p>
      </dgm:t>
    </dgm:pt>
    <dgm:pt modelId="{25F34081-EDAD-4243-BF4D-30C8114C3EDC}" type="parTrans" cxnId="{2AE54CFB-333F-4531-9864-1CC6CF0881FA}">
      <dgm:prSet/>
      <dgm:spPr/>
      <dgm:t>
        <a:bodyPr/>
        <a:lstStyle/>
        <a:p>
          <a:endParaRPr lang="en-US"/>
        </a:p>
      </dgm:t>
    </dgm:pt>
    <dgm:pt modelId="{0DAE45F0-335B-4E41-AA71-19AA596BC738}" type="sibTrans" cxnId="{2AE54CFB-333F-4531-9864-1CC6CF0881FA}">
      <dgm:prSet/>
      <dgm:spPr/>
      <dgm:t>
        <a:bodyPr/>
        <a:lstStyle/>
        <a:p>
          <a:endParaRPr lang="en-US"/>
        </a:p>
      </dgm:t>
    </dgm:pt>
    <dgm:pt modelId="{93A66FA2-83E7-4F14-80D6-D3026E261722}">
      <dgm:prSet/>
      <dgm:spPr/>
      <dgm:t>
        <a:bodyPr/>
        <a:lstStyle/>
        <a:p>
          <a:pPr algn="ctr"/>
          <a:r>
            <a:rPr lang="es-ES" dirty="0"/>
            <a:t>Los desempleados tienen derecho a </a:t>
          </a:r>
          <a:r>
            <a:rPr lang="es-ES" u="sng" dirty="0"/>
            <a:t>ayudas adecuadas a la activación por parte de los servicios públicos de empleo para (re)integrarse en el mercado laboral y a prestaciones de desempleo adecuadas</a:t>
          </a:r>
          <a:r>
            <a:rPr lang="es-ES" dirty="0"/>
            <a:t> de duración razonable, en consonancia con sus propias contribuciones y los criterios de concesión nacionales. Estas prestaciones no deben desincentivar un retorno rápido al trabajo.</a:t>
          </a:r>
          <a:endParaRPr lang="en-US" dirty="0"/>
        </a:p>
      </dgm:t>
    </dgm:pt>
    <dgm:pt modelId="{4D04914F-33CD-46CA-947C-D19EAA85E6D0}" type="parTrans" cxnId="{11048A74-966F-4771-8A79-6C983B6FD716}">
      <dgm:prSet/>
      <dgm:spPr/>
      <dgm:t>
        <a:bodyPr/>
        <a:lstStyle/>
        <a:p>
          <a:endParaRPr lang="en-US"/>
        </a:p>
      </dgm:t>
    </dgm:pt>
    <dgm:pt modelId="{0CDA14ED-46BE-4390-9523-7640694BEC2C}" type="sibTrans" cxnId="{11048A74-966F-4771-8A79-6C983B6FD716}">
      <dgm:prSet/>
      <dgm:spPr/>
      <dgm:t>
        <a:bodyPr/>
        <a:lstStyle/>
        <a:p>
          <a:endParaRPr lang="en-US"/>
        </a:p>
      </dgm:t>
    </dgm:pt>
    <dgm:pt modelId="{62EC9A2D-4C53-4037-A5AF-502560931731}" type="pres">
      <dgm:prSet presAssocID="{D3838499-3A5C-45E5-B537-9A25F1452CAA}" presName="linearFlow" presStyleCnt="0">
        <dgm:presLayoutVars>
          <dgm:resizeHandles val="exact"/>
        </dgm:presLayoutVars>
      </dgm:prSet>
      <dgm:spPr/>
    </dgm:pt>
    <dgm:pt modelId="{E5E7E869-030A-4F34-ABFD-8866452DE890}" type="pres">
      <dgm:prSet presAssocID="{C2B4F70B-CDFC-4C7F-93BE-7B93969AFBDC}" presName="node" presStyleLbl="node1" presStyleIdx="0" presStyleCnt="1">
        <dgm:presLayoutVars>
          <dgm:bulletEnabled val="1"/>
        </dgm:presLayoutVars>
      </dgm:prSet>
      <dgm:spPr/>
    </dgm:pt>
  </dgm:ptLst>
  <dgm:cxnLst>
    <dgm:cxn modelId="{3D8A3C01-D168-4313-9ECC-5521392611FC}" type="presOf" srcId="{93A66FA2-83E7-4F14-80D6-D3026E261722}" destId="{E5E7E869-030A-4F34-ABFD-8866452DE890}" srcOrd="0" destOrd="1" presId="urn:microsoft.com/office/officeart/2005/8/layout/process2"/>
    <dgm:cxn modelId="{11048A74-966F-4771-8A79-6C983B6FD716}" srcId="{C2B4F70B-CDFC-4C7F-93BE-7B93969AFBDC}" destId="{93A66FA2-83E7-4F14-80D6-D3026E261722}" srcOrd="0" destOrd="0" parTransId="{4D04914F-33CD-46CA-947C-D19EAA85E6D0}" sibTransId="{0CDA14ED-46BE-4390-9523-7640694BEC2C}"/>
    <dgm:cxn modelId="{94F0A3D1-12EC-44C6-BBAE-40C558FFAAB1}" type="presOf" srcId="{D3838499-3A5C-45E5-B537-9A25F1452CAA}" destId="{62EC9A2D-4C53-4037-A5AF-502560931731}" srcOrd="0" destOrd="0" presId="urn:microsoft.com/office/officeart/2005/8/layout/process2"/>
    <dgm:cxn modelId="{146AE4EA-24A8-4F4C-A4C8-FF8E1FF386D8}" type="presOf" srcId="{C2B4F70B-CDFC-4C7F-93BE-7B93969AFBDC}" destId="{E5E7E869-030A-4F34-ABFD-8866452DE890}" srcOrd="0" destOrd="0" presId="urn:microsoft.com/office/officeart/2005/8/layout/process2"/>
    <dgm:cxn modelId="{2AE54CFB-333F-4531-9864-1CC6CF0881FA}" srcId="{D3838499-3A5C-45E5-B537-9A25F1452CAA}" destId="{C2B4F70B-CDFC-4C7F-93BE-7B93969AFBDC}" srcOrd="0" destOrd="0" parTransId="{25F34081-EDAD-4243-BF4D-30C8114C3EDC}" sibTransId="{0DAE45F0-335B-4E41-AA71-19AA596BC738}"/>
    <dgm:cxn modelId="{18260C5C-28DF-41D6-8150-217F3901FBD0}" type="presParOf" srcId="{62EC9A2D-4C53-4037-A5AF-502560931731}" destId="{E5E7E869-030A-4F34-ABFD-8866452DE890}"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C91898A-0E81-4BF7-8A2B-11C88307F51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7F5C14-DA5F-4965-89C7-33C33CC0860F}">
      <dgm:prSet/>
      <dgm:spPr/>
      <dgm:t>
        <a:bodyPr/>
        <a:lstStyle/>
        <a:p>
          <a:pPr>
            <a:defRPr cap="all"/>
          </a:pPr>
          <a:r>
            <a:rPr lang="es-ES" b="1"/>
            <a:t>16. Sanidad</a:t>
          </a:r>
          <a:endParaRPr lang="en-US"/>
        </a:p>
      </dgm:t>
    </dgm:pt>
    <dgm:pt modelId="{6CB00BEB-FC0F-4740-94DD-90192CF2801F}" type="parTrans" cxnId="{FDB019F6-2B90-4E1B-AEF0-BF9E8F01FF6E}">
      <dgm:prSet/>
      <dgm:spPr/>
      <dgm:t>
        <a:bodyPr/>
        <a:lstStyle/>
        <a:p>
          <a:endParaRPr lang="en-US"/>
        </a:p>
      </dgm:t>
    </dgm:pt>
    <dgm:pt modelId="{68839837-BA8F-4A76-BF52-F4CA7A828050}" type="sibTrans" cxnId="{FDB019F6-2B90-4E1B-AEF0-BF9E8F01FF6E}">
      <dgm:prSet/>
      <dgm:spPr/>
      <dgm:t>
        <a:bodyPr/>
        <a:lstStyle/>
        <a:p>
          <a:endParaRPr lang="en-US"/>
        </a:p>
      </dgm:t>
    </dgm:pt>
    <dgm:pt modelId="{A1599DFB-365F-444E-B900-31D7F2E7A514}">
      <dgm:prSet/>
      <dgm:spPr/>
      <dgm:t>
        <a:bodyPr/>
        <a:lstStyle/>
        <a:p>
          <a:pPr>
            <a:defRPr cap="all"/>
          </a:pPr>
          <a:r>
            <a:rPr lang="es-ES"/>
            <a:t>Toda persona tiene derecho a un </a:t>
          </a:r>
          <a:r>
            <a:rPr lang="es-ES" u="sng"/>
            <a:t>acceso oportuno a asistencia sanitaria asequible, de carácter preventivo y curativo y de buena calidad.</a:t>
          </a:r>
          <a:endParaRPr lang="en-US"/>
        </a:p>
      </dgm:t>
    </dgm:pt>
    <dgm:pt modelId="{EBE88C41-326A-489F-BE9E-591E883B9627}" type="parTrans" cxnId="{DCB365AA-4081-4849-80E7-CE4657B81D70}">
      <dgm:prSet/>
      <dgm:spPr/>
      <dgm:t>
        <a:bodyPr/>
        <a:lstStyle/>
        <a:p>
          <a:endParaRPr lang="en-US"/>
        </a:p>
      </dgm:t>
    </dgm:pt>
    <dgm:pt modelId="{336DCA44-CE53-4879-B415-51AA9DFC1171}" type="sibTrans" cxnId="{DCB365AA-4081-4849-80E7-CE4657B81D70}">
      <dgm:prSet/>
      <dgm:spPr/>
      <dgm:t>
        <a:bodyPr/>
        <a:lstStyle/>
        <a:p>
          <a:endParaRPr lang="en-US"/>
        </a:p>
      </dgm:t>
    </dgm:pt>
    <dgm:pt modelId="{E3811B43-0849-4EC2-A70D-A0031C105151}" type="pres">
      <dgm:prSet presAssocID="{EC91898A-0E81-4BF7-8A2B-11C88307F518}" presName="root" presStyleCnt="0">
        <dgm:presLayoutVars>
          <dgm:dir/>
          <dgm:resizeHandles val="exact"/>
        </dgm:presLayoutVars>
      </dgm:prSet>
      <dgm:spPr/>
    </dgm:pt>
    <dgm:pt modelId="{652EAC5C-40EC-4FBA-8DC0-2486DD809D1F}" type="pres">
      <dgm:prSet presAssocID="{247F5C14-DA5F-4965-89C7-33C33CC0860F}" presName="compNode" presStyleCnt="0"/>
      <dgm:spPr/>
    </dgm:pt>
    <dgm:pt modelId="{281FEE13-5BF7-4A39-81D0-C2713954A5C2}" type="pres">
      <dgm:prSet presAssocID="{247F5C14-DA5F-4965-89C7-33C33CC0860F}" presName="iconBgRect" presStyleLbl="bgShp" presStyleIdx="0" presStyleCnt="2"/>
      <dgm:spPr/>
    </dgm:pt>
    <dgm:pt modelId="{68AA200D-485A-4896-B73B-833762C7A49C}" type="pres">
      <dgm:prSet presAssocID="{247F5C14-DA5F-4965-89C7-33C33CC086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etoscopio"/>
        </a:ext>
      </dgm:extLst>
    </dgm:pt>
    <dgm:pt modelId="{A86C5056-1F9E-4837-B795-7BD4E64ADCA3}" type="pres">
      <dgm:prSet presAssocID="{247F5C14-DA5F-4965-89C7-33C33CC0860F}" presName="spaceRect" presStyleCnt="0"/>
      <dgm:spPr/>
    </dgm:pt>
    <dgm:pt modelId="{85D03DC3-1B93-4EA3-8C27-50A20C5B6AB7}" type="pres">
      <dgm:prSet presAssocID="{247F5C14-DA5F-4965-89C7-33C33CC0860F}" presName="textRect" presStyleLbl="revTx" presStyleIdx="0" presStyleCnt="2">
        <dgm:presLayoutVars>
          <dgm:chMax val="1"/>
          <dgm:chPref val="1"/>
        </dgm:presLayoutVars>
      </dgm:prSet>
      <dgm:spPr/>
    </dgm:pt>
    <dgm:pt modelId="{EA889375-33F7-4549-9E42-13602C9B4A98}" type="pres">
      <dgm:prSet presAssocID="{68839837-BA8F-4A76-BF52-F4CA7A828050}" presName="sibTrans" presStyleCnt="0"/>
      <dgm:spPr/>
    </dgm:pt>
    <dgm:pt modelId="{55617CB5-F1C9-4BDC-979A-A245087D7F80}" type="pres">
      <dgm:prSet presAssocID="{A1599DFB-365F-444E-B900-31D7F2E7A514}" presName="compNode" presStyleCnt="0"/>
      <dgm:spPr/>
    </dgm:pt>
    <dgm:pt modelId="{989D81EF-065F-4AAA-8030-E06A9E3E1C36}" type="pres">
      <dgm:prSet presAssocID="{A1599DFB-365F-444E-B900-31D7F2E7A514}" presName="iconBgRect" presStyleLbl="bgShp" presStyleIdx="1" presStyleCnt="2"/>
      <dgm:spPr/>
    </dgm:pt>
    <dgm:pt modelId="{94393DCE-BE0C-4F54-90A2-52E924B9503C}" type="pres">
      <dgm:prSet presAssocID="{A1599DFB-365F-444E-B900-31D7F2E7A51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5D488FAF-0C10-41C3-A465-594CCDBB6573}" type="pres">
      <dgm:prSet presAssocID="{A1599DFB-365F-444E-B900-31D7F2E7A514}" presName="spaceRect" presStyleCnt="0"/>
      <dgm:spPr/>
    </dgm:pt>
    <dgm:pt modelId="{C957A99B-E83C-4B95-A2C8-63C4A30A334E}" type="pres">
      <dgm:prSet presAssocID="{A1599DFB-365F-444E-B900-31D7F2E7A514}" presName="textRect" presStyleLbl="revTx" presStyleIdx="1" presStyleCnt="2">
        <dgm:presLayoutVars>
          <dgm:chMax val="1"/>
          <dgm:chPref val="1"/>
        </dgm:presLayoutVars>
      </dgm:prSet>
      <dgm:spPr/>
    </dgm:pt>
  </dgm:ptLst>
  <dgm:cxnLst>
    <dgm:cxn modelId="{406ADE60-8E1C-4100-8C82-69624E8073CE}" type="presOf" srcId="{EC91898A-0E81-4BF7-8A2B-11C88307F518}" destId="{E3811B43-0849-4EC2-A70D-A0031C105151}" srcOrd="0" destOrd="0" presId="urn:microsoft.com/office/officeart/2018/5/layout/IconCircleLabelList"/>
    <dgm:cxn modelId="{DCB365AA-4081-4849-80E7-CE4657B81D70}" srcId="{EC91898A-0E81-4BF7-8A2B-11C88307F518}" destId="{A1599DFB-365F-444E-B900-31D7F2E7A514}" srcOrd="1" destOrd="0" parTransId="{EBE88C41-326A-489F-BE9E-591E883B9627}" sibTransId="{336DCA44-CE53-4879-B415-51AA9DFC1171}"/>
    <dgm:cxn modelId="{5718F2C8-DFFD-4C67-9D25-A16C6B43D880}" type="presOf" srcId="{A1599DFB-365F-444E-B900-31D7F2E7A514}" destId="{C957A99B-E83C-4B95-A2C8-63C4A30A334E}" srcOrd="0" destOrd="0" presId="urn:microsoft.com/office/officeart/2018/5/layout/IconCircleLabelList"/>
    <dgm:cxn modelId="{05525BEF-5FC8-462F-B418-35B65641D29C}" type="presOf" srcId="{247F5C14-DA5F-4965-89C7-33C33CC0860F}" destId="{85D03DC3-1B93-4EA3-8C27-50A20C5B6AB7}" srcOrd="0" destOrd="0" presId="urn:microsoft.com/office/officeart/2018/5/layout/IconCircleLabelList"/>
    <dgm:cxn modelId="{FDB019F6-2B90-4E1B-AEF0-BF9E8F01FF6E}" srcId="{EC91898A-0E81-4BF7-8A2B-11C88307F518}" destId="{247F5C14-DA5F-4965-89C7-33C33CC0860F}" srcOrd="0" destOrd="0" parTransId="{6CB00BEB-FC0F-4740-94DD-90192CF2801F}" sibTransId="{68839837-BA8F-4A76-BF52-F4CA7A828050}"/>
    <dgm:cxn modelId="{5ABC4EBB-2AD8-4F1E-B633-C6E327E8ED4F}" type="presParOf" srcId="{E3811B43-0849-4EC2-A70D-A0031C105151}" destId="{652EAC5C-40EC-4FBA-8DC0-2486DD809D1F}" srcOrd="0" destOrd="0" presId="urn:microsoft.com/office/officeart/2018/5/layout/IconCircleLabelList"/>
    <dgm:cxn modelId="{A8410447-9BDF-4493-9B4D-FDEE0BD58DE2}" type="presParOf" srcId="{652EAC5C-40EC-4FBA-8DC0-2486DD809D1F}" destId="{281FEE13-5BF7-4A39-81D0-C2713954A5C2}" srcOrd="0" destOrd="0" presId="urn:microsoft.com/office/officeart/2018/5/layout/IconCircleLabelList"/>
    <dgm:cxn modelId="{F184B10A-AB99-4624-9AC1-8974DB9F12A1}" type="presParOf" srcId="{652EAC5C-40EC-4FBA-8DC0-2486DD809D1F}" destId="{68AA200D-485A-4896-B73B-833762C7A49C}" srcOrd="1" destOrd="0" presId="urn:microsoft.com/office/officeart/2018/5/layout/IconCircleLabelList"/>
    <dgm:cxn modelId="{31AD4447-9EB4-45B3-9BF5-B15DEEFC970E}" type="presParOf" srcId="{652EAC5C-40EC-4FBA-8DC0-2486DD809D1F}" destId="{A86C5056-1F9E-4837-B795-7BD4E64ADCA3}" srcOrd="2" destOrd="0" presId="urn:microsoft.com/office/officeart/2018/5/layout/IconCircleLabelList"/>
    <dgm:cxn modelId="{D8652DF7-6990-4FED-B58C-CC5A365047F0}" type="presParOf" srcId="{652EAC5C-40EC-4FBA-8DC0-2486DD809D1F}" destId="{85D03DC3-1B93-4EA3-8C27-50A20C5B6AB7}" srcOrd="3" destOrd="0" presId="urn:microsoft.com/office/officeart/2018/5/layout/IconCircleLabelList"/>
    <dgm:cxn modelId="{1FB776A7-D36E-4225-8FB1-F25FBB1EDE72}" type="presParOf" srcId="{E3811B43-0849-4EC2-A70D-A0031C105151}" destId="{EA889375-33F7-4549-9E42-13602C9B4A98}" srcOrd="1" destOrd="0" presId="urn:microsoft.com/office/officeart/2018/5/layout/IconCircleLabelList"/>
    <dgm:cxn modelId="{3BE60122-5FE2-459D-81A9-3E801A70B489}" type="presParOf" srcId="{E3811B43-0849-4EC2-A70D-A0031C105151}" destId="{55617CB5-F1C9-4BDC-979A-A245087D7F80}" srcOrd="2" destOrd="0" presId="urn:microsoft.com/office/officeart/2018/5/layout/IconCircleLabelList"/>
    <dgm:cxn modelId="{BB9176BC-EE32-49B7-A293-22E78EE18D1F}" type="presParOf" srcId="{55617CB5-F1C9-4BDC-979A-A245087D7F80}" destId="{989D81EF-065F-4AAA-8030-E06A9E3E1C36}" srcOrd="0" destOrd="0" presId="urn:microsoft.com/office/officeart/2018/5/layout/IconCircleLabelList"/>
    <dgm:cxn modelId="{A47FE504-B800-43C5-B0D9-2C851CFBC836}" type="presParOf" srcId="{55617CB5-F1C9-4BDC-979A-A245087D7F80}" destId="{94393DCE-BE0C-4F54-90A2-52E924B9503C}" srcOrd="1" destOrd="0" presId="urn:microsoft.com/office/officeart/2018/5/layout/IconCircleLabelList"/>
    <dgm:cxn modelId="{112DD036-DF14-4FF8-BE58-F36E7296F64C}" type="presParOf" srcId="{55617CB5-F1C9-4BDC-979A-A245087D7F80}" destId="{5D488FAF-0C10-41C3-A465-594CCDBB6573}" srcOrd="2" destOrd="0" presId="urn:microsoft.com/office/officeart/2018/5/layout/IconCircleLabelList"/>
    <dgm:cxn modelId="{FAE89841-0326-4A5C-AB11-94623E15EC3F}" type="presParOf" srcId="{55617CB5-F1C9-4BDC-979A-A245087D7F80}" destId="{C957A99B-E83C-4B95-A2C8-63C4A30A334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563F81C-9C59-432B-8998-F78938173EF2}" type="doc">
      <dgm:prSet loTypeId="urn:microsoft.com/office/officeart/2005/8/layout/hierarchy1" loCatId="hierarchy" qsTypeId="urn:microsoft.com/office/officeart/2005/8/quickstyle/simple4" qsCatId="simple" csTypeId="urn:microsoft.com/office/officeart/2005/8/colors/accent0_3" csCatId="mainScheme"/>
      <dgm:spPr/>
      <dgm:t>
        <a:bodyPr/>
        <a:lstStyle/>
        <a:p>
          <a:endParaRPr lang="en-US"/>
        </a:p>
      </dgm:t>
    </dgm:pt>
    <dgm:pt modelId="{07E5CAE0-7386-40DA-B483-932ABE81D89D}">
      <dgm:prSet/>
      <dgm:spPr/>
      <dgm:t>
        <a:bodyPr/>
        <a:lstStyle/>
        <a:p>
          <a:r>
            <a:rPr lang="es-ES" b="1"/>
            <a:t>18. Cuidados de larga duración</a:t>
          </a:r>
          <a:endParaRPr lang="en-US"/>
        </a:p>
      </dgm:t>
    </dgm:pt>
    <dgm:pt modelId="{0C99074C-389C-4E90-89DB-9956FF0C79A2}" type="parTrans" cxnId="{618EB39B-A0BB-4AF9-B42B-96B817DCD55D}">
      <dgm:prSet/>
      <dgm:spPr/>
      <dgm:t>
        <a:bodyPr/>
        <a:lstStyle/>
        <a:p>
          <a:endParaRPr lang="en-US"/>
        </a:p>
      </dgm:t>
    </dgm:pt>
    <dgm:pt modelId="{D58E0456-CC1D-4F67-94EF-B06EA96504B2}" type="sibTrans" cxnId="{618EB39B-A0BB-4AF9-B42B-96B817DCD55D}">
      <dgm:prSet/>
      <dgm:spPr/>
      <dgm:t>
        <a:bodyPr/>
        <a:lstStyle/>
        <a:p>
          <a:endParaRPr lang="en-US"/>
        </a:p>
      </dgm:t>
    </dgm:pt>
    <dgm:pt modelId="{0E988C7B-C62B-451F-9443-057356DE03DA}">
      <dgm:prSet/>
      <dgm:spPr/>
      <dgm:t>
        <a:bodyPr/>
        <a:lstStyle/>
        <a:p>
          <a:r>
            <a:rPr lang="es-ES"/>
            <a:t>Toda persona tiene derecho a cuidados de larga duración </a:t>
          </a:r>
          <a:r>
            <a:rPr lang="es-ES" u="sng"/>
            <a:t>asequibles y de buena calidad,</a:t>
          </a:r>
          <a:r>
            <a:rPr lang="es-ES"/>
            <a:t> en particular de asistencia a domicilio y servicios comunitarios.</a:t>
          </a:r>
          <a:endParaRPr lang="en-US"/>
        </a:p>
      </dgm:t>
    </dgm:pt>
    <dgm:pt modelId="{B9EF7B6E-248E-4F36-B021-8F0B32CAF7C5}" type="parTrans" cxnId="{B2BE581C-FED9-4213-A253-415196331C39}">
      <dgm:prSet/>
      <dgm:spPr/>
      <dgm:t>
        <a:bodyPr/>
        <a:lstStyle/>
        <a:p>
          <a:endParaRPr lang="en-US"/>
        </a:p>
      </dgm:t>
    </dgm:pt>
    <dgm:pt modelId="{3D36F674-0E56-4AEB-B80F-A62659AAC140}" type="sibTrans" cxnId="{B2BE581C-FED9-4213-A253-415196331C39}">
      <dgm:prSet/>
      <dgm:spPr/>
      <dgm:t>
        <a:bodyPr/>
        <a:lstStyle/>
        <a:p>
          <a:endParaRPr lang="en-US"/>
        </a:p>
      </dgm:t>
    </dgm:pt>
    <dgm:pt modelId="{AFA12422-B68C-4086-B5A4-6ED808E59F62}" type="pres">
      <dgm:prSet presAssocID="{9563F81C-9C59-432B-8998-F78938173EF2}" presName="hierChild1" presStyleCnt="0">
        <dgm:presLayoutVars>
          <dgm:chPref val="1"/>
          <dgm:dir/>
          <dgm:animOne val="branch"/>
          <dgm:animLvl val="lvl"/>
          <dgm:resizeHandles/>
        </dgm:presLayoutVars>
      </dgm:prSet>
      <dgm:spPr/>
    </dgm:pt>
    <dgm:pt modelId="{0662F318-3504-478C-926C-D336336D0E97}" type="pres">
      <dgm:prSet presAssocID="{07E5CAE0-7386-40DA-B483-932ABE81D89D}" presName="hierRoot1" presStyleCnt="0"/>
      <dgm:spPr/>
    </dgm:pt>
    <dgm:pt modelId="{08202EC7-E5CA-4FE8-8425-1C35133089A9}" type="pres">
      <dgm:prSet presAssocID="{07E5CAE0-7386-40DA-B483-932ABE81D89D}" presName="composite" presStyleCnt="0"/>
      <dgm:spPr/>
    </dgm:pt>
    <dgm:pt modelId="{B5C418FA-96C8-4FB0-98D9-A08E93FA61A0}" type="pres">
      <dgm:prSet presAssocID="{07E5CAE0-7386-40DA-B483-932ABE81D89D}" presName="background" presStyleLbl="node0" presStyleIdx="0" presStyleCnt="2"/>
      <dgm:spPr/>
    </dgm:pt>
    <dgm:pt modelId="{3CDC5248-4FB3-4C09-A347-0B94C3289264}" type="pres">
      <dgm:prSet presAssocID="{07E5CAE0-7386-40DA-B483-932ABE81D89D}" presName="text" presStyleLbl="fgAcc0" presStyleIdx="0" presStyleCnt="2">
        <dgm:presLayoutVars>
          <dgm:chPref val="3"/>
        </dgm:presLayoutVars>
      </dgm:prSet>
      <dgm:spPr/>
    </dgm:pt>
    <dgm:pt modelId="{ADB19A3E-118A-4D0C-A5D5-F0BCB42AC5CC}" type="pres">
      <dgm:prSet presAssocID="{07E5CAE0-7386-40DA-B483-932ABE81D89D}" presName="hierChild2" presStyleCnt="0"/>
      <dgm:spPr/>
    </dgm:pt>
    <dgm:pt modelId="{73E0470F-5040-4968-876F-89527441ACF1}" type="pres">
      <dgm:prSet presAssocID="{0E988C7B-C62B-451F-9443-057356DE03DA}" presName="hierRoot1" presStyleCnt="0"/>
      <dgm:spPr/>
    </dgm:pt>
    <dgm:pt modelId="{D043FD08-4350-4C5F-A69C-DCDC9850FCB6}" type="pres">
      <dgm:prSet presAssocID="{0E988C7B-C62B-451F-9443-057356DE03DA}" presName="composite" presStyleCnt="0"/>
      <dgm:spPr/>
    </dgm:pt>
    <dgm:pt modelId="{CF58DA7A-4035-45BC-8EC5-E2F077FC1314}" type="pres">
      <dgm:prSet presAssocID="{0E988C7B-C62B-451F-9443-057356DE03DA}" presName="background" presStyleLbl="node0" presStyleIdx="1" presStyleCnt="2"/>
      <dgm:spPr/>
    </dgm:pt>
    <dgm:pt modelId="{88D9E770-AF43-4CB9-B4CA-693F64E27663}" type="pres">
      <dgm:prSet presAssocID="{0E988C7B-C62B-451F-9443-057356DE03DA}" presName="text" presStyleLbl="fgAcc0" presStyleIdx="1" presStyleCnt="2">
        <dgm:presLayoutVars>
          <dgm:chPref val="3"/>
        </dgm:presLayoutVars>
      </dgm:prSet>
      <dgm:spPr/>
    </dgm:pt>
    <dgm:pt modelId="{5CD96C68-04B3-4411-ACCE-BE29471EEE50}" type="pres">
      <dgm:prSet presAssocID="{0E988C7B-C62B-451F-9443-057356DE03DA}" presName="hierChild2" presStyleCnt="0"/>
      <dgm:spPr/>
    </dgm:pt>
  </dgm:ptLst>
  <dgm:cxnLst>
    <dgm:cxn modelId="{7DA03419-2BCD-49B0-BB70-96758873984A}" type="presOf" srcId="{0E988C7B-C62B-451F-9443-057356DE03DA}" destId="{88D9E770-AF43-4CB9-B4CA-693F64E27663}" srcOrd="0" destOrd="0" presId="urn:microsoft.com/office/officeart/2005/8/layout/hierarchy1"/>
    <dgm:cxn modelId="{B2BE581C-FED9-4213-A253-415196331C39}" srcId="{9563F81C-9C59-432B-8998-F78938173EF2}" destId="{0E988C7B-C62B-451F-9443-057356DE03DA}" srcOrd="1" destOrd="0" parTransId="{B9EF7B6E-248E-4F36-B021-8F0B32CAF7C5}" sibTransId="{3D36F674-0E56-4AEB-B80F-A62659AAC140}"/>
    <dgm:cxn modelId="{618EB39B-A0BB-4AF9-B42B-96B817DCD55D}" srcId="{9563F81C-9C59-432B-8998-F78938173EF2}" destId="{07E5CAE0-7386-40DA-B483-932ABE81D89D}" srcOrd="0" destOrd="0" parTransId="{0C99074C-389C-4E90-89DB-9956FF0C79A2}" sibTransId="{D58E0456-CC1D-4F67-94EF-B06EA96504B2}"/>
    <dgm:cxn modelId="{F511E7BF-6B52-48CF-9635-E2462C7902D7}" type="presOf" srcId="{9563F81C-9C59-432B-8998-F78938173EF2}" destId="{AFA12422-B68C-4086-B5A4-6ED808E59F62}" srcOrd="0" destOrd="0" presId="urn:microsoft.com/office/officeart/2005/8/layout/hierarchy1"/>
    <dgm:cxn modelId="{CBB037DD-4C1C-4B85-94F6-623B2847757D}" type="presOf" srcId="{07E5CAE0-7386-40DA-B483-932ABE81D89D}" destId="{3CDC5248-4FB3-4C09-A347-0B94C3289264}" srcOrd="0" destOrd="0" presId="urn:microsoft.com/office/officeart/2005/8/layout/hierarchy1"/>
    <dgm:cxn modelId="{10EF33D9-920C-41B9-8B99-9390A9863077}" type="presParOf" srcId="{AFA12422-B68C-4086-B5A4-6ED808E59F62}" destId="{0662F318-3504-478C-926C-D336336D0E97}" srcOrd="0" destOrd="0" presId="urn:microsoft.com/office/officeart/2005/8/layout/hierarchy1"/>
    <dgm:cxn modelId="{3C166307-E664-4123-8E3B-3531BF81255F}" type="presParOf" srcId="{0662F318-3504-478C-926C-D336336D0E97}" destId="{08202EC7-E5CA-4FE8-8425-1C35133089A9}" srcOrd="0" destOrd="0" presId="urn:microsoft.com/office/officeart/2005/8/layout/hierarchy1"/>
    <dgm:cxn modelId="{6966F51D-14E3-46B8-A209-698F2A301E12}" type="presParOf" srcId="{08202EC7-E5CA-4FE8-8425-1C35133089A9}" destId="{B5C418FA-96C8-4FB0-98D9-A08E93FA61A0}" srcOrd="0" destOrd="0" presId="urn:microsoft.com/office/officeart/2005/8/layout/hierarchy1"/>
    <dgm:cxn modelId="{E4C8EF2D-6641-4F2A-B397-8CA614626741}" type="presParOf" srcId="{08202EC7-E5CA-4FE8-8425-1C35133089A9}" destId="{3CDC5248-4FB3-4C09-A347-0B94C3289264}" srcOrd="1" destOrd="0" presId="urn:microsoft.com/office/officeart/2005/8/layout/hierarchy1"/>
    <dgm:cxn modelId="{91AF9806-E9F6-410A-B4B5-60A8044C680A}" type="presParOf" srcId="{0662F318-3504-478C-926C-D336336D0E97}" destId="{ADB19A3E-118A-4D0C-A5D5-F0BCB42AC5CC}" srcOrd="1" destOrd="0" presId="urn:microsoft.com/office/officeart/2005/8/layout/hierarchy1"/>
    <dgm:cxn modelId="{6A882D4E-D610-40FA-B403-DCF83BE142E0}" type="presParOf" srcId="{AFA12422-B68C-4086-B5A4-6ED808E59F62}" destId="{73E0470F-5040-4968-876F-89527441ACF1}" srcOrd="1" destOrd="0" presId="urn:microsoft.com/office/officeart/2005/8/layout/hierarchy1"/>
    <dgm:cxn modelId="{9377E20C-FCA3-4E45-A6A6-595C5F90B5ED}" type="presParOf" srcId="{73E0470F-5040-4968-876F-89527441ACF1}" destId="{D043FD08-4350-4C5F-A69C-DCDC9850FCB6}" srcOrd="0" destOrd="0" presId="urn:microsoft.com/office/officeart/2005/8/layout/hierarchy1"/>
    <dgm:cxn modelId="{ECE4C3C2-144B-46BC-B354-1737784DD8F3}" type="presParOf" srcId="{D043FD08-4350-4C5F-A69C-DCDC9850FCB6}" destId="{CF58DA7A-4035-45BC-8EC5-E2F077FC1314}" srcOrd="0" destOrd="0" presId="urn:microsoft.com/office/officeart/2005/8/layout/hierarchy1"/>
    <dgm:cxn modelId="{F7246EBA-F968-4FC1-BA0F-7990A2C10F22}" type="presParOf" srcId="{D043FD08-4350-4C5F-A69C-DCDC9850FCB6}" destId="{88D9E770-AF43-4CB9-B4CA-693F64E27663}" srcOrd="1" destOrd="0" presId="urn:microsoft.com/office/officeart/2005/8/layout/hierarchy1"/>
    <dgm:cxn modelId="{D3F9E12D-D62D-4E2F-A9B0-A8F11D9E0388}" type="presParOf" srcId="{73E0470F-5040-4968-876F-89527441ACF1}" destId="{5CD96C68-04B3-4411-ACCE-BE29471EEE5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7F9E42D-1226-45C3-9F87-21195842B167}"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2500B335-B49B-45D8-A667-15D7C9F03CDC}">
      <dgm:prSet/>
      <dgm:spPr/>
      <dgm:t>
        <a:bodyPr/>
        <a:lstStyle/>
        <a:p>
          <a:r>
            <a:rPr lang="es-ES" b="1"/>
            <a:t>20. Acceso a los servicios esenciales</a:t>
          </a:r>
          <a:endParaRPr lang="en-US"/>
        </a:p>
      </dgm:t>
    </dgm:pt>
    <dgm:pt modelId="{C8C367EC-FBCE-4BAC-8742-4C92F4DD033D}" type="parTrans" cxnId="{2EECAE7B-9FAB-4885-863B-F982517B739A}">
      <dgm:prSet/>
      <dgm:spPr/>
      <dgm:t>
        <a:bodyPr/>
        <a:lstStyle/>
        <a:p>
          <a:endParaRPr lang="en-US"/>
        </a:p>
      </dgm:t>
    </dgm:pt>
    <dgm:pt modelId="{05A7F5E9-5C17-4DF9-B845-918A465BBE58}" type="sibTrans" cxnId="{2EECAE7B-9FAB-4885-863B-F982517B739A}">
      <dgm:prSet/>
      <dgm:spPr/>
      <dgm:t>
        <a:bodyPr/>
        <a:lstStyle/>
        <a:p>
          <a:endParaRPr lang="en-US"/>
        </a:p>
      </dgm:t>
    </dgm:pt>
    <dgm:pt modelId="{EBC2A609-193B-422D-8E33-7B59F639D570}">
      <dgm:prSet/>
      <dgm:spPr/>
      <dgm:t>
        <a:bodyPr/>
        <a:lstStyle/>
        <a:p>
          <a:r>
            <a:rPr lang="es-ES" u="sng" dirty="0"/>
            <a:t>Toda persona tiene derecho a acceder a servicios esenciales de alta calidad, como el agua, el saneamiento, la energía, el transporte, los servicios financieros y las comunicaciones digitales</a:t>
          </a:r>
          <a:r>
            <a:rPr lang="es-ES" dirty="0"/>
            <a:t>. Debe prestarse a las personas necesitadas apoyo para el acceso a estos servicios.</a:t>
          </a:r>
          <a:endParaRPr lang="en-US" dirty="0"/>
        </a:p>
      </dgm:t>
    </dgm:pt>
    <dgm:pt modelId="{CB8B8117-EE77-407D-AE19-02C0A406AA4F}" type="parTrans" cxnId="{9CAB9C00-1443-46B0-B880-AE49AA505E49}">
      <dgm:prSet/>
      <dgm:spPr/>
      <dgm:t>
        <a:bodyPr/>
        <a:lstStyle/>
        <a:p>
          <a:endParaRPr lang="en-US"/>
        </a:p>
      </dgm:t>
    </dgm:pt>
    <dgm:pt modelId="{EBD16EC1-7B61-4F04-B1F4-9CEF6F8582BD}" type="sibTrans" cxnId="{9CAB9C00-1443-46B0-B880-AE49AA505E49}">
      <dgm:prSet/>
      <dgm:spPr/>
      <dgm:t>
        <a:bodyPr/>
        <a:lstStyle/>
        <a:p>
          <a:endParaRPr lang="en-US"/>
        </a:p>
      </dgm:t>
    </dgm:pt>
    <dgm:pt modelId="{67E7F9EB-BAF2-4682-9CC9-BD784BA40725}" type="pres">
      <dgm:prSet presAssocID="{67F9E42D-1226-45C3-9F87-21195842B167}" presName="hierChild1" presStyleCnt="0">
        <dgm:presLayoutVars>
          <dgm:chPref val="1"/>
          <dgm:dir/>
          <dgm:animOne val="branch"/>
          <dgm:animLvl val="lvl"/>
          <dgm:resizeHandles/>
        </dgm:presLayoutVars>
      </dgm:prSet>
      <dgm:spPr/>
    </dgm:pt>
    <dgm:pt modelId="{FA98C133-68E5-46A8-B145-FEAF49265C2D}" type="pres">
      <dgm:prSet presAssocID="{2500B335-B49B-45D8-A667-15D7C9F03CDC}" presName="hierRoot1" presStyleCnt="0"/>
      <dgm:spPr/>
    </dgm:pt>
    <dgm:pt modelId="{1F95F1FE-B272-4F3E-85A6-8EDF2452E649}" type="pres">
      <dgm:prSet presAssocID="{2500B335-B49B-45D8-A667-15D7C9F03CDC}" presName="composite" presStyleCnt="0"/>
      <dgm:spPr/>
    </dgm:pt>
    <dgm:pt modelId="{F582237A-6EB9-49F6-972D-BB4D1186B8FA}" type="pres">
      <dgm:prSet presAssocID="{2500B335-B49B-45D8-A667-15D7C9F03CDC}" presName="background" presStyleLbl="node0" presStyleIdx="0" presStyleCnt="1"/>
      <dgm:spPr/>
    </dgm:pt>
    <dgm:pt modelId="{42359785-4E22-49C1-B723-A7C1865E95C1}" type="pres">
      <dgm:prSet presAssocID="{2500B335-B49B-45D8-A667-15D7C9F03CDC}" presName="text" presStyleLbl="fgAcc0" presStyleIdx="0" presStyleCnt="1">
        <dgm:presLayoutVars>
          <dgm:chPref val="3"/>
        </dgm:presLayoutVars>
      </dgm:prSet>
      <dgm:spPr/>
    </dgm:pt>
    <dgm:pt modelId="{E1BE730D-2575-4D9E-8842-03CEDFF46159}" type="pres">
      <dgm:prSet presAssocID="{2500B335-B49B-45D8-A667-15D7C9F03CDC}" presName="hierChild2" presStyleCnt="0"/>
      <dgm:spPr/>
    </dgm:pt>
    <dgm:pt modelId="{76D834F1-68C9-49CB-A8AE-639B3B986B20}" type="pres">
      <dgm:prSet presAssocID="{CB8B8117-EE77-407D-AE19-02C0A406AA4F}" presName="Name10" presStyleLbl="parChTrans1D2" presStyleIdx="0" presStyleCnt="1"/>
      <dgm:spPr/>
    </dgm:pt>
    <dgm:pt modelId="{07570817-7E1E-4688-88AB-C849C8426738}" type="pres">
      <dgm:prSet presAssocID="{EBC2A609-193B-422D-8E33-7B59F639D570}" presName="hierRoot2" presStyleCnt="0"/>
      <dgm:spPr/>
    </dgm:pt>
    <dgm:pt modelId="{FA65CDA2-3058-4519-A51A-6A372AFBB2EA}" type="pres">
      <dgm:prSet presAssocID="{EBC2A609-193B-422D-8E33-7B59F639D570}" presName="composite2" presStyleCnt="0"/>
      <dgm:spPr/>
    </dgm:pt>
    <dgm:pt modelId="{338F369F-5962-44F7-B8BE-F70A6E116A84}" type="pres">
      <dgm:prSet presAssocID="{EBC2A609-193B-422D-8E33-7B59F639D570}" presName="background2" presStyleLbl="node2" presStyleIdx="0" presStyleCnt="1"/>
      <dgm:spPr/>
    </dgm:pt>
    <dgm:pt modelId="{F3000F1B-063D-4198-BEC3-5A5C789604EE}" type="pres">
      <dgm:prSet presAssocID="{EBC2A609-193B-422D-8E33-7B59F639D570}" presName="text2" presStyleLbl="fgAcc2" presStyleIdx="0" presStyleCnt="1">
        <dgm:presLayoutVars>
          <dgm:chPref val="3"/>
        </dgm:presLayoutVars>
      </dgm:prSet>
      <dgm:spPr/>
    </dgm:pt>
    <dgm:pt modelId="{F9141863-4605-42AF-8060-CC9AD9E31F5D}" type="pres">
      <dgm:prSet presAssocID="{EBC2A609-193B-422D-8E33-7B59F639D570}" presName="hierChild3" presStyleCnt="0"/>
      <dgm:spPr/>
    </dgm:pt>
  </dgm:ptLst>
  <dgm:cxnLst>
    <dgm:cxn modelId="{9CAB9C00-1443-46B0-B880-AE49AA505E49}" srcId="{2500B335-B49B-45D8-A667-15D7C9F03CDC}" destId="{EBC2A609-193B-422D-8E33-7B59F639D570}" srcOrd="0" destOrd="0" parTransId="{CB8B8117-EE77-407D-AE19-02C0A406AA4F}" sibTransId="{EBD16EC1-7B61-4F04-B1F4-9CEF6F8582BD}"/>
    <dgm:cxn modelId="{DC59C716-CECC-4BA1-A9FC-CA8CAE86E7CC}" type="presOf" srcId="{EBC2A609-193B-422D-8E33-7B59F639D570}" destId="{F3000F1B-063D-4198-BEC3-5A5C789604EE}" srcOrd="0" destOrd="0" presId="urn:microsoft.com/office/officeart/2005/8/layout/hierarchy1"/>
    <dgm:cxn modelId="{2EECAE7B-9FAB-4885-863B-F982517B739A}" srcId="{67F9E42D-1226-45C3-9F87-21195842B167}" destId="{2500B335-B49B-45D8-A667-15D7C9F03CDC}" srcOrd="0" destOrd="0" parTransId="{C8C367EC-FBCE-4BAC-8742-4C92F4DD033D}" sibTransId="{05A7F5E9-5C17-4DF9-B845-918A465BBE58}"/>
    <dgm:cxn modelId="{CA8E4F80-629A-4A29-B00C-D602A18A8A55}" type="presOf" srcId="{CB8B8117-EE77-407D-AE19-02C0A406AA4F}" destId="{76D834F1-68C9-49CB-A8AE-639B3B986B20}" srcOrd="0" destOrd="0" presId="urn:microsoft.com/office/officeart/2005/8/layout/hierarchy1"/>
    <dgm:cxn modelId="{F599E5CA-7F2D-4AC6-B89F-37138DA898FF}" type="presOf" srcId="{67F9E42D-1226-45C3-9F87-21195842B167}" destId="{67E7F9EB-BAF2-4682-9CC9-BD784BA40725}" srcOrd="0" destOrd="0" presId="urn:microsoft.com/office/officeart/2005/8/layout/hierarchy1"/>
    <dgm:cxn modelId="{B630E7F2-7FB7-476D-9709-69DA4FEC44B3}" type="presOf" srcId="{2500B335-B49B-45D8-A667-15D7C9F03CDC}" destId="{42359785-4E22-49C1-B723-A7C1865E95C1}" srcOrd="0" destOrd="0" presId="urn:microsoft.com/office/officeart/2005/8/layout/hierarchy1"/>
    <dgm:cxn modelId="{D79AF6E2-2C43-4760-8696-5A3FA01A11B1}" type="presParOf" srcId="{67E7F9EB-BAF2-4682-9CC9-BD784BA40725}" destId="{FA98C133-68E5-46A8-B145-FEAF49265C2D}" srcOrd="0" destOrd="0" presId="urn:microsoft.com/office/officeart/2005/8/layout/hierarchy1"/>
    <dgm:cxn modelId="{2B899DF6-3AD1-4909-8F8A-454D9D6B6F13}" type="presParOf" srcId="{FA98C133-68E5-46A8-B145-FEAF49265C2D}" destId="{1F95F1FE-B272-4F3E-85A6-8EDF2452E649}" srcOrd="0" destOrd="0" presId="urn:microsoft.com/office/officeart/2005/8/layout/hierarchy1"/>
    <dgm:cxn modelId="{F3F850DF-0B18-43E8-8636-CEA7E29173E8}" type="presParOf" srcId="{1F95F1FE-B272-4F3E-85A6-8EDF2452E649}" destId="{F582237A-6EB9-49F6-972D-BB4D1186B8FA}" srcOrd="0" destOrd="0" presId="urn:microsoft.com/office/officeart/2005/8/layout/hierarchy1"/>
    <dgm:cxn modelId="{B1767782-9322-46B9-BF8D-A19905E5924A}" type="presParOf" srcId="{1F95F1FE-B272-4F3E-85A6-8EDF2452E649}" destId="{42359785-4E22-49C1-B723-A7C1865E95C1}" srcOrd="1" destOrd="0" presId="urn:microsoft.com/office/officeart/2005/8/layout/hierarchy1"/>
    <dgm:cxn modelId="{9C6AA21F-F05E-48E4-B256-246AEBBD75EF}" type="presParOf" srcId="{FA98C133-68E5-46A8-B145-FEAF49265C2D}" destId="{E1BE730D-2575-4D9E-8842-03CEDFF46159}" srcOrd="1" destOrd="0" presId="urn:microsoft.com/office/officeart/2005/8/layout/hierarchy1"/>
    <dgm:cxn modelId="{9FC4517E-9FCE-4B1E-8D83-239BD532AB24}" type="presParOf" srcId="{E1BE730D-2575-4D9E-8842-03CEDFF46159}" destId="{76D834F1-68C9-49CB-A8AE-639B3B986B20}" srcOrd="0" destOrd="0" presId="urn:microsoft.com/office/officeart/2005/8/layout/hierarchy1"/>
    <dgm:cxn modelId="{E93955AF-C1B9-4B9C-A90A-7A399A4622C6}" type="presParOf" srcId="{E1BE730D-2575-4D9E-8842-03CEDFF46159}" destId="{07570817-7E1E-4688-88AB-C849C8426738}" srcOrd="1" destOrd="0" presId="urn:microsoft.com/office/officeart/2005/8/layout/hierarchy1"/>
    <dgm:cxn modelId="{A9FA636C-5416-4FEF-A789-269D72A671D7}" type="presParOf" srcId="{07570817-7E1E-4688-88AB-C849C8426738}" destId="{FA65CDA2-3058-4519-A51A-6A372AFBB2EA}" srcOrd="0" destOrd="0" presId="urn:microsoft.com/office/officeart/2005/8/layout/hierarchy1"/>
    <dgm:cxn modelId="{B67437CB-6867-470A-8B85-79766CA50458}" type="presParOf" srcId="{FA65CDA2-3058-4519-A51A-6A372AFBB2EA}" destId="{338F369F-5962-44F7-B8BE-F70A6E116A84}" srcOrd="0" destOrd="0" presId="urn:microsoft.com/office/officeart/2005/8/layout/hierarchy1"/>
    <dgm:cxn modelId="{D6E3CAED-ECE1-41EA-AFCA-1A40486F58FE}" type="presParOf" srcId="{FA65CDA2-3058-4519-A51A-6A372AFBB2EA}" destId="{F3000F1B-063D-4198-BEC3-5A5C789604EE}" srcOrd="1" destOrd="0" presId="urn:microsoft.com/office/officeart/2005/8/layout/hierarchy1"/>
    <dgm:cxn modelId="{53D42503-046F-425E-8A7F-4C905EB00D36}" type="presParOf" srcId="{07570817-7E1E-4688-88AB-C849C8426738}" destId="{F9141863-4605-42AF-8060-CC9AD9E31F5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70BE111-7A42-46B4-AADE-0EE7CD7011E7}" type="doc">
      <dgm:prSet loTypeId="urn:microsoft.com/office/officeart/2005/8/layout/hierarchy1" loCatId="hierarchy" qsTypeId="urn:microsoft.com/office/officeart/2005/8/quickstyle/simple4" qsCatId="simple" csTypeId="urn:microsoft.com/office/officeart/2005/8/colors/accent6_2" csCatId="accent6"/>
      <dgm:spPr/>
      <dgm:t>
        <a:bodyPr/>
        <a:lstStyle/>
        <a:p>
          <a:endParaRPr lang="en-US"/>
        </a:p>
      </dgm:t>
    </dgm:pt>
    <dgm:pt modelId="{58CC34EC-CC17-4395-9FDC-1D442184D16E}">
      <dgm:prSet/>
      <dgm:spPr/>
      <dgm:t>
        <a:bodyPr/>
        <a:lstStyle/>
        <a:p>
          <a:r>
            <a:rPr lang="es-ES" b="1" dirty="0"/>
            <a:t>Modelos europeos de Estado de Bienestar.</a:t>
          </a:r>
          <a:endParaRPr lang="en-US" dirty="0"/>
        </a:p>
      </dgm:t>
    </dgm:pt>
    <dgm:pt modelId="{2261D878-1D92-4B5A-AA8C-7E4512A8F0D7}" type="parTrans" cxnId="{2430D9A4-FA50-4E05-A2E6-A2C52D721AE7}">
      <dgm:prSet/>
      <dgm:spPr/>
      <dgm:t>
        <a:bodyPr/>
        <a:lstStyle/>
        <a:p>
          <a:endParaRPr lang="en-US"/>
        </a:p>
      </dgm:t>
    </dgm:pt>
    <dgm:pt modelId="{1B1B75D7-E813-421E-A066-B5265C2F477B}" type="sibTrans" cxnId="{2430D9A4-FA50-4E05-A2E6-A2C52D721AE7}">
      <dgm:prSet/>
      <dgm:spPr/>
      <dgm:t>
        <a:bodyPr/>
        <a:lstStyle/>
        <a:p>
          <a:endParaRPr lang="en-US"/>
        </a:p>
      </dgm:t>
    </dgm:pt>
    <dgm:pt modelId="{BF35C653-6BD3-4B9B-8AD6-FECB787A43C1}">
      <dgm:prSet/>
      <dgm:spPr/>
      <dgm:t>
        <a:bodyPr/>
        <a:lstStyle/>
        <a:p>
          <a:r>
            <a:rPr lang="es-ES"/>
            <a:t>En función de diversas variables, como el grado de protección social o el reparto del peso en la provisión de servicios entre el sector público y el privado, encontramos en Europa </a:t>
          </a:r>
          <a:r>
            <a:rPr lang="es-ES" b="1"/>
            <a:t>cuatro modelos diferenciados de Estado de Bienestar</a:t>
          </a:r>
          <a:r>
            <a:rPr lang="es-ES"/>
            <a:t>.</a:t>
          </a:r>
          <a:endParaRPr lang="en-US"/>
        </a:p>
      </dgm:t>
    </dgm:pt>
    <dgm:pt modelId="{4CC2EDF5-EB27-4569-96EA-C6DC1C0016FB}" type="parTrans" cxnId="{31D3552A-06C5-4458-B4A9-C7E8DC17F4E8}">
      <dgm:prSet/>
      <dgm:spPr/>
      <dgm:t>
        <a:bodyPr/>
        <a:lstStyle/>
        <a:p>
          <a:endParaRPr lang="en-US"/>
        </a:p>
      </dgm:t>
    </dgm:pt>
    <dgm:pt modelId="{4F34C409-F63A-4C08-9887-A64E416377F0}" type="sibTrans" cxnId="{31D3552A-06C5-4458-B4A9-C7E8DC17F4E8}">
      <dgm:prSet/>
      <dgm:spPr/>
      <dgm:t>
        <a:bodyPr/>
        <a:lstStyle/>
        <a:p>
          <a:endParaRPr lang="en-US"/>
        </a:p>
      </dgm:t>
    </dgm:pt>
    <dgm:pt modelId="{4D3FAEF8-9BC0-465C-9D15-5DBCC059F0E4}" type="pres">
      <dgm:prSet presAssocID="{770BE111-7A42-46B4-AADE-0EE7CD7011E7}" presName="hierChild1" presStyleCnt="0">
        <dgm:presLayoutVars>
          <dgm:chPref val="1"/>
          <dgm:dir/>
          <dgm:animOne val="branch"/>
          <dgm:animLvl val="lvl"/>
          <dgm:resizeHandles/>
        </dgm:presLayoutVars>
      </dgm:prSet>
      <dgm:spPr/>
    </dgm:pt>
    <dgm:pt modelId="{ED5062BC-C601-49D7-84C6-8E8C957107DF}" type="pres">
      <dgm:prSet presAssocID="{58CC34EC-CC17-4395-9FDC-1D442184D16E}" presName="hierRoot1" presStyleCnt="0"/>
      <dgm:spPr/>
    </dgm:pt>
    <dgm:pt modelId="{94696BE5-EB1C-4E03-84C6-20B86E6DAE42}" type="pres">
      <dgm:prSet presAssocID="{58CC34EC-CC17-4395-9FDC-1D442184D16E}" presName="composite" presStyleCnt="0"/>
      <dgm:spPr/>
    </dgm:pt>
    <dgm:pt modelId="{95CA31B4-CBBE-45FD-B97D-4BF03158731E}" type="pres">
      <dgm:prSet presAssocID="{58CC34EC-CC17-4395-9FDC-1D442184D16E}" presName="background" presStyleLbl="node0" presStyleIdx="0" presStyleCnt="2"/>
      <dgm:spPr/>
    </dgm:pt>
    <dgm:pt modelId="{2F5E23C4-622B-4E5E-8F98-1FA142E118BB}" type="pres">
      <dgm:prSet presAssocID="{58CC34EC-CC17-4395-9FDC-1D442184D16E}" presName="text" presStyleLbl="fgAcc0" presStyleIdx="0" presStyleCnt="2">
        <dgm:presLayoutVars>
          <dgm:chPref val="3"/>
        </dgm:presLayoutVars>
      </dgm:prSet>
      <dgm:spPr/>
    </dgm:pt>
    <dgm:pt modelId="{78FD9BB8-6B39-4128-85E1-9B63290DC1F2}" type="pres">
      <dgm:prSet presAssocID="{58CC34EC-CC17-4395-9FDC-1D442184D16E}" presName="hierChild2" presStyleCnt="0"/>
      <dgm:spPr/>
    </dgm:pt>
    <dgm:pt modelId="{D8B1A0E1-AE52-4803-9CD7-BA522ED13259}" type="pres">
      <dgm:prSet presAssocID="{BF35C653-6BD3-4B9B-8AD6-FECB787A43C1}" presName="hierRoot1" presStyleCnt="0"/>
      <dgm:spPr/>
    </dgm:pt>
    <dgm:pt modelId="{94928B0C-1282-46FB-84E7-D3E4511EE608}" type="pres">
      <dgm:prSet presAssocID="{BF35C653-6BD3-4B9B-8AD6-FECB787A43C1}" presName="composite" presStyleCnt="0"/>
      <dgm:spPr/>
    </dgm:pt>
    <dgm:pt modelId="{F21BB6B4-926D-44E2-883F-40A2A3F3B344}" type="pres">
      <dgm:prSet presAssocID="{BF35C653-6BD3-4B9B-8AD6-FECB787A43C1}" presName="background" presStyleLbl="node0" presStyleIdx="1" presStyleCnt="2"/>
      <dgm:spPr/>
    </dgm:pt>
    <dgm:pt modelId="{76299C55-87E2-4587-A3ED-9CE23182CB76}" type="pres">
      <dgm:prSet presAssocID="{BF35C653-6BD3-4B9B-8AD6-FECB787A43C1}" presName="text" presStyleLbl="fgAcc0" presStyleIdx="1" presStyleCnt="2">
        <dgm:presLayoutVars>
          <dgm:chPref val="3"/>
        </dgm:presLayoutVars>
      </dgm:prSet>
      <dgm:spPr/>
    </dgm:pt>
    <dgm:pt modelId="{B4E560E4-A379-467D-AE0E-972E3CFA163B}" type="pres">
      <dgm:prSet presAssocID="{BF35C653-6BD3-4B9B-8AD6-FECB787A43C1}" presName="hierChild2" presStyleCnt="0"/>
      <dgm:spPr/>
    </dgm:pt>
  </dgm:ptLst>
  <dgm:cxnLst>
    <dgm:cxn modelId="{3198610B-1EF1-4723-AB9B-4E1C634D0F14}" type="presOf" srcId="{770BE111-7A42-46B4-AADE-0EE7CD7011E7}" destId="{4D3FAEF8-9BC0-465C-9D15-5DBCC059F0E4}" srcOrd="0" destOrd="0" presId="urn:microsoft.com/office/officeart/2005/8/layout/hierarchy1"/>
    <dgm:cxn modelId="{31D3552A-06C5-4458-B4A9-C7E8DC17F4E8}" srcId="{770BE111-7A42-46B4-AADE-0EE7CD7011E7}" destId="{BF35C653-6BD3-4B9B-8AD6-FECB787A43C1}" srcOrd="1" destOrd="0" parTransId="{4CC2EDF5-EB27-4569-96EA-C6DC1C0016FB}" sibTransId="{4F34C409-F63A-4C08-9887-A64E416377F0}"/>
    <dgm:cxn modelId="{9E2F5731-5B38-4B9B-93ED-332F8E6C000C}" type="presOf" srcId="{BF35C653-6BD3-4B9B-8AD6-FECB787A43C1}" destId="{76299C55-87E2-4587-A3ED-9CE23182CB76}" srcOrd="0" destOrd="0" presId="urn:microsoft.com/office/officeart/2005/8/layout/hierarchy1"/>
    <dgm:cxn modelId="{1EBA087C-1E36-46F5-AC30-1BD8C868955D}" type="presOf" srcId="{58CC34EC-CC17-4395-9FDC-1D442184D16E}" destId="{2F5E23C4-622B-4E5E-8F98-1FA142E118BB}" srcOrd="0" destOrd="0" presId="urn:microsoft.com/office/officeart/2005/8/layout/hierarchy1"/>
    <dgm:cxn modelId="{2430D9A4-FA50-4E05-A2E6-A2C52D721AE7}" srcId="{770BE111-7A42-46B4-AADE-0EE7CD7011E7}" destId="{58CC34EC-CC17-4395-9FDC-1D442184D16E}" srcOrd="0" destOrd="0" parTransId="{2261D878-1D92-4B5A-AA8C-7E4512A8F0D7}" sibTransId="{1B1B75D7-E813-421E-A066-B5265C2F477B}"/>
    <dgm:cxn modelId="{6748A842-6206-468C-BA1E-61B58B290692}" type="presParOf" srcId="{4D3FAEF8-9BC0-465C-9D15-5DBCC059F0E4}" destId="{ED5062BC-C601-49D7-84C6-8E8C957107DF}" srcOrd="0" destOrd="0" presId="urn:microsoft.com/office/officeart/2005/8/layout/hierarchy1"/>
    <dgm:cxn modelId="{3F7B0B3D-A210-4BBD-9DCD-4C467E0BECC3}" type="presParOf" srcId="{ED5062BC-C601-49D7-84C6-8E8C957107DF}" destId="{94696BE5-EB1C-4E03-84C6-20B86E6DAE42}" srcOrd="0" destOrd="0" presId="urn:microsoft.com/office/officeart/2005/8/layout/hierarchy1"/>
    <dgm:cxn modelId="{8AC9CE16-3BC1-48CA-9975-249064594A08}" type="presParOf" srcId="{94696BE5-EB1C-4E03-84C6-20B86E6DAE42}" destId="{95CA31B4-CBBE-45FD-B97D-4BF03158731E}" srcOrd="0" destOrd="0" presId="urn:microsoft.com/office/officeart/2005/8/layout/hierarchy1"/>
    <dgm:cxn modelId="{B9DD0DD6-2193-472E-8FA5-E1C392980C9F}" type="presParOf" srcId="{94696BE5-EB1C-4E03-84C6-20B86E6DAE42}" destId="{2F5E23C4-622B-4E5E-8F98-1FA142E118BB}" srcOrd="1" destOrd="0" presId="urn:microsoft.com/office/officeart/2005/8/layout/hierarchy1"/>
    <dgm:cxn modelId="{DC1A8748-C3D2-46DA-BB4E-4315CF4D131A}" type="presParOf" srcId="{ED5062BC-C601-49D7-84C6-8E8C957107DF}" destId="{78FD9BB8-6B39-4128-85E1-9B63290DC1F2}" srcOrd="1" destOrd="0" presId="urn:microsoft.com/office/officeart/2005/8/layout/hierarchy1"/>
    <dgm:cxn modelId="{73BCBC41-1E13-4C90-8442-785927F391D1}" type="presParOf" srcId="{4D3FAEF8-9BC0-465C-9D15-5DBCC059F0E4}" destId="{D8B1A0E1-AE52-4803-9CD7-BA522ED13259}" srcOrd="1" destOrd="0" presId="urn:microsoft.com/office/officeart/2005/8/layout/hierarchy1"/>
    <dgm:cxn modelId="{94C2E978-9780-4C7F-BC8C-C76B39056D65}" type="presParOf" srcId="{D8B1A0E1-AE52-4803-9CD7-BA522ED13259}" destId="{94928B0C-1282-46FB-84E7-D3E4511EE608}" srcOrd="0" destOrd="0" presId="urn:microsoft.com/office/officeart/2005/8/layout/hierarchy1"/>
    <dgm:cxn modelId="{3D584388-AF8D-4D5D-9426-2CC3D1A453BA}" type="presParOf" srcId="{94928B0C-1282-46FB-84E7-D3E4511EE608}" destId="{F21BB6B4-926D-44E2-883F-40A2A3F3B344}" srcOrd="0" destOrd="0" presId="urn:microsoft.com/office/officeart/2005/8/layout/hierarchy1"/>
    <dgm:cxn modelId="{FED9ABFF-EDF6-49FA-86E0-5CD0D5BC297A}" type="presParOf" srcId="{94928B0C-1282-46FB-84E7-D3E4511EE608}" destId="{76299C55-87E2-4587-A3ED-9CE23182CB76}" srcOrd="1" destOrd="0" presId="urn:microsoft.com/office/officeart/2005/8/layout/hierarchy1"/>
    <dgm:cxn modelId="{0A442DB7-038B-4CBB-A855-4B21C504F1E1}" type="presParOf" srcId="{D8B1A0E1-AE52-4803-9CD7-BA522ED13259}" destId="{B4E560E4-A379-467D-AE0E-972E3CFA163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6914AC4-1265-4A5F-98E4-DF58C7EC6BBD}"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ED57E3E0-F229-49BF-B870-0BDCCC866815}">
      <dgm:prSet/>
      <dgm:spPr/>
      <dgm:t>
        <a:bodyPr/>
        <a:lstStyle/>
        <a:p>
          <a:r>
            <a:rPr lang="es-ES"/>
            <a:t>El Fondo Social Europeo (FSE) fue establecido en virtud </a:t>
          </a:r>
          <a:r>
            <a:rPr lang="es-ES" u="sng"/>
            <a:t>del Tratado de Roma</a:t>
          </a:r>
          <a:r>
            <a:rPr lang="es-ES"/>
            <a:t> con el fin de </a:t>
          </a:r>
          <a:r>
            <a:rPr lang="es-ES" u="sng"/>
            <a:t>mejorar las posibilidades de movilidad y empleo de los trabajadores</a:t>
          </a:r>
          <a:r>
            <a:rPr lang="es-ES"/>
            <a:t>. </a:t>
          </a:r>
          <a:endParaRPr lang="en-US"/>
        </a:p>
      </dgm:t>
    </dgm:pt>
    <dgm:pt modelId="{3F142406-A5F9-4301-BDB4-F82B1FB28575}" type="parTrans" cxnId="{0263A524-9721-4342-9129-9C0F9AF9041A}">
      <dgm:prSet/>
      <dgm:spPr/>
      <dgm:t>
        <a:bodyPr/>
        <a:lstStyle/>
        <a:p>
          <a:endParaRPr lang="en-US"/>
        </a:p>
      </dgm:t>
    </dgm:pt>
    <dgm:pt modelId="{70451B24-BEC9-4BDF-A9C9-3C5704C8E6C5}" type="sibTrans" cxnId="{0263A524-9721-4342-9129-9C0F9AF9041A}">
      <dgm:prSet/>
      <dgm:spPr/>
      <dgm:t>
        <a:bodyPr/>
        <a:lstStyle/>
        <a:p>
          <a:endParaRPr lang="en-US"/>
        </a:p>
      </dgm:t>
    </dgm:pt>
    <dgm:pt modelId="{34F36AD0-AF82-41C3-A69C-339EEBF4CD93}">
      <dgm:prSet/>
      <dgm:spPr/>
      <dgm:t>
        <a:bodyPr/>
        <a:lstStyle/>
        <a:p>
          <a:r>
            <a:rPr lang="es-ES" u="sng" dirty="0"/>
            <a:t>Sus funciones y normas operativas fueron revisadas posteriormente para reflejar los cambios en la situación económica y laboral de los Estados miembros, así como la evolución de las prioridades políticas </a:t>
          </a:r>
          <a:r>
            <a:rPr lang="es-ES" dirty="0"/>
            <a:t>definidas a escala de la Unión.</a:t>
          </a:r>
          <a:endParaRPr lang="en-US" dirty="0"/>
        </a:p>
      </dgm:t>
    </dgm:pt>
    <dgm:pt modelId="{F822BE42-964D-4E89-ABC6-4C0C795BE3EB}" type="parTrans" cxnId="{6A97D66D-B05F-4D51-9E6F-9C8A01063B3D}">
      <dgm:prSet/>
      <dgm:spPr/>
      <dgm:t>
        <a:bodyPr/>
        <a:lstStyle/>
        <a:p>
          <a:endParaRPr lang="en-US"/>
        </a:p>
      </dgm:t>
    </dgm:pt>
    <dgm:pt modelId="{CC9164C9-D2C2-4194-92C4-DCAC6FCFF51E}" type="sibTrans" cxnId="{6A97D66D-B05F-4D51-9E6F-9C8A01063B3D}">
      <dgm:prSet/>
      <dgm:spPr/>
      <dgm:t>
        <a:bodyPr/>
        <a:lstStyle/>
        <a:p>
          <a:endParaRPr lang="en-US"/>
        </a:p>
      </dgm:t>
    </dgm:pt>
    <dgm:pt modelId="{6DD2210E-2039-4B89-A05E-9785A0FD0146}" type="pres">
      <dgm:prSet presAssocID="{F6914AC4-1265-4A5F-98E4-DF58C7EC6BBD}" presName="hierChild1" presStyleCnt="0">
        <dgm:presLayoutVars>
          <dgm:chPref val="1"/>
          <dgm:dir/>
          <dgm:animOne val="branch"/>
          <dgm:animLvl val="lvl"/>
          <dgm:resizeHandles/>
        </dgm:presLayoutVars>
      </dgm:prSet>
      <dgm:spPr/>
    </dgm:pt>
    <dgm:pt modelId="{D45DFBB7-B621-4100-9253-702410D06FDA}" type="pres">
      <dgm:prSet presAssocID="{ED57E3E0-F229-49BF-B870-0BDCCC866815}" presName="hierRoot1" presStyleCnt="0"/>
      <dgm:spPr/>
    </dgm:pt>
    <dgm:pt modelId="{3000D82C-5797-4F92-AA10-7F4383A04CFD}" type="pres">
      <dgm:prSet presAssocID="{ED57E3E0-F229-49BF-B870-0BDCCC866815}" presName="composite" presStyleCnt="0"/>
      <dgm:spPr/>
    </dgm:pt>
    <dgm:pt modelId="{74625F1D-04AE-4327-8CE7-421B87CDAC26}" type="pres">
      <dgm:prSet presAssocID="{ED57E3E0-F229-49BF-B870-0BDCCC866815}" presName="background" presStyleLbl="node0" presStyleIdx="0" presStyleCnt="2"/>
      <dgm:spPr/>
    </dgm:pt>
    <dgm:pt modelId="{D42AACF5-71AD-4CCA-B10E-ED29B9C87A0C}" type="pres">
      <dgm:prSet presAssocID="{ED57E3E0-F229-49BF-B870-0BDCCC866815}" presName="text" presStyleLbl="fgAcc0" presStyleIdx="0" presStyleCnt="2">
        <dgm:presLayoutVars>
          <dgm:chPref val="3"/>
        </dgm:presLayoutVars>
      </dgm:prSet>
      <dgm:spPr/>
    </dgm:pt>
    <dgm:pt modelId="{6469EAFC-308B-4EB2-ABA8-87F18BC2660B}" type="pres">
      <dgm:prSet presAssocID="{ED57E3E0-F229-49BF-B870-0BDCCC866815}" presName="hierChild2" presStyleCnt="0"/>
      <dgm:spPr/>
    </dgm:pt>
    <dgm:pt modelId="{A836AE6F-ADE7-4F07-8361-06781336B9F4}" type="pres">
      <dgm:prSet presAssocID="{34F36AD0-AF82-41C3-A69C-339EEBF4CD93}" presName="hierRoot1" presStyleCnt="0"/>
      <dgm:spPr/>
    </dgm:pt>
    <dgm:pt modelId="{24E632B7-B1D2-43A7-8028-E6BA4F448117}" type="pres">
      <dgm:prSet presAssocID="{34F36AD0-AF82-41C3-A69C-339EEBF4CD93}" presName="composite" presStyleCnt="0"/>
      <dgm:spPr/>
    </dgm:pt>
    <dgm:pt modelId="{EBD94FCD-AE91-4A22-A095-26C710E67753}" type="pres">
      <dgm:prSet presAssocID="{34F36AD0-AF82-41C3-A69C-339EEBF4CD93}" presName="background" presStyleLbl="node0" presStyleIdx="1" presStyleCnt="2"/>
      <dgm:spPr/>
    </dgm:pt>
    <dgm:pt modelId="{14D6B27D-58A4-4F99-94C0-10F94192C160}" type="pres">
      <dgm:prSet presAssocID="{34F36AD0-AF82-41C3-A69C-339EEBF4CD93}" presName="text" presStyleLbl="fgAcc0" presStyleIdx="1" presStyleCnt="2">
        <dgm:presLayoutVars>
          <dgm:chPref val="3"/>
        </dgm:presLayoutVars>
      </dgm:prSet>
      <dgm:spPr/>
    </dgm:pt>
    <dgm:pt modelId="{CFB0D5B3-C2A6-427D-8BA4-7845F4521D44}" type="pres">
      <dgm:prSet presAssocID="{34F36AD0-AF82-41C3-A69C-339EEBF4CD93}" presName="hierChild2" presStyleCnt="0"/>
      <dgm:spPr/>
    </dgm:pt>
  </dgm:ptLst>
  <dgm:cxnLst>
    <dgm:cxn modelId="{A0B2140D-7B67-46A7-BB87-6C69ECA9CE60}" type="presOf" srcId="{34F36AD0-AF82-41C3-A69C-339EEBF4CD93}" destId="{14D6B27D-58A4-4F99-94C0-10F94192C160}" srcOrd="0" destOrd="0" presId="urn:microsoft.com/office/officeart/2005/8/layout/hierarchy1"/>
    <dgm:cxn modelId="{0263A524-9721-4342-9129-9C0F9AF9041A}" srcId="{F6914AC4-1265-4A5F-98E4-DF58C7EC6BBD}" destId="{ED57E3E0-F229-49BF-B870-0BDCCC866815}" srcOrd="0" destOrd="0" parTransId="{3F142406-A5F9-4301-BDB4-F82B1FB28575}" sibTransId="{70451B24-BEC9-4BDF-A9C9-3C5704C8E6C5}"/>
    <dgm:cxn modelId="{E734C148-91F2-40A3-B8B8-92138FBCEDDC}" type="presOf" srcId="{F6914AC4-1265-4A5F-98E4-DF58C7EC6BBD}" destId="{6DD2210E-2039-4B89-A05E-9785A0FD0146}" srcOrd="0" destOrd="0" presId="urn:microsoft.com/office/officeart/2005/8/layout/hierarchy1"/>
    <dgm:cxn modelId="{6A97D66D-B05F-4D51-9E6F-9C8A01063B3D}" srcId="{F6914AC4-1265-4A5F-98E4-DF58C7EC6BBD}" destId="{34F36AD0-AF82-41C3-A69C-339EEBF4CD93}" srcOrd="1" destOrd="0" parTransId="{F822BE42-964D-4E89-ABC6-4C0C795BE3EB}" sibTransId="{CC9164C9-D2C2-4194-92C4-DCAC6FCFF51E}"/>
    <dgm:cxn modelId="{0BBE7A7A-8047-4B5C-8990-E3D439F4F61D}" type="presOf" srcId="{ED57E3E0-F229-49BF-B870-0BDCCC866815}" destId="{D42AACF5-71AD-4CCA-B10E-ED29B9C87A0C}" srcOrd="0" destOrd="0" presId="urn:microsoft.com/office/officeart/2005/8/layout/hierarchy1"/>
    <dgm:cxn modelId="{219FBD29-4C32-403C-91E7-D21E3C138058}" type="presParOf" srcId="{6DD2210E-2039-4B89-A05E-9785A0FD0146}" destId="{D45DFBB7-B621-4100-9253-702410D06FDA}" srcOrd="0" destOrd="0" presId="urn:microsoft.com/office/officeart/2005/8/layout/hierarchy1"/>
    <dgm:cxn modelId="{FAE1E11D-B0CE-4332-8E1F-033C24EE5478}" type="presParOf" srcId="{D45DFBB7-B621-4100-9253-702410D06FDA}" destId="{3000D82C-5797-4F92-AA10-7F4383A04CFD}" srcOrd="0" destOrd="0" presId="urn:microsoft.com/office/officeart/2005/8/layout/hierarchy1"/>
    <dgm:cxn modelId="{C5B63F8E-9FAC-4429-8C12-AC4B8758A850}" type="presParOf" srcId="{3000D82C-5797-4F92-AA10-7F4383A04CFD}" destId="{74625F1D-04AE-4327-8CE7-421B87CDAC26}" srcOrd="0" destOrd="0" presId="urn:microsoft.com/office/officeart/2005/8/layout/hierarchy1"/>
    <dgm:cxn modelId="{1F759190-6186-40A1-AC15-3F5AC8403FBC}" type="presParOf" srcId="{3000D82C-5797-4F92-AA10-7F4383A04CFD}" destId="{D42AACF5-71AD-4CCA-B10E-ED29B9C87A0C}" srcOrd="1" destOrd="0" presId="urn:microsoft.com/office/officeart/2005/8/layout/hierarchy1"/>
    <dgm:cxn modelId="{979B11BA-B741-4037-96DF-63D60AF93F32}" type="presParOf" srcId="{D45DFBB7-B621-4100-9253-702410D06FDA}" destId="{6469EAFC-308B-4EB2-ABA8-87F18BC2660B}" srcOrd="1" destOrd="0" presId="urn:microsoft.com/office/officeart/2005/8/layout/hierarchy1"/>
    <dgm:cxn modelId="{B1634D4F-8F4C-4873-88FD-4018CAAB9A2D}" type="presParOf" srcId="{6DD2210E-2039-4B89-A05E-9785A0FD0146}" destId="{A836AE6F-ADE7-4F07-8361-06781336B9F4}" srcOrd="1" destOrd="0" presId="urn:microsoft.com/office/officeart/2005/8/layout/hierarchy1"/>
    <dgm:cxn modelId="{B29EFB81-741D-4B17-8BEB-6F27A324E8F2}" type="presParOf" srcId="{A836AE6F-ADE7-4F07-8361-06781336B9F4}" destId="{24E632B7-B1D2-43A7-8028-E6BA4F448117}" srcOrd="0" destOrd="0" presId="urn:microsoft.com/office/officeart/2005/8/layout/hierarchy1"/>
    <dgm:cxn modelId="{4B14C604-BD3D-44A0-9CF3-26D3168DF009}" type="presParOf" srcId="{24E632B7-B1D2-43A7-8028-E6BA4F448117}" destId="{EBD94FCD-AE91-4A22-A095-26C710E67753}" srcOrd="0" destOrd="0" presId="urn:microsoft.com/office/officeart/2005/8/layout/hierarchy1"/>
    <dgm:cxn modelId="{B77C0B32-4616-4B93-9219-C962D215D0C8}" type="presParOf" srcId="{24E632B7-B1D2-43A7-8028-E6BA4F448117}" destId="{14D6B27D-58A4-4F99-94C0-10F94192C160}" srcOrd="1" destOrd="0" presId="urn:microsoft.com/office/officeart/2005/8/layout/hierarchy1"/>
    <dgm:cxn modelId="{63A20B9A-4C89-4442-BB65-AD371A9795B8}" type="presParOf" srcId="{A836AE6F-ADE7-4F07-8361-06781336B9F4}" destId="{CFB0D5B3-C2A6-427D-8BA4-7845F4521D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C7E9E92-93B7-49B8-9AD6-FB12EDAF2A24}"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41CCF027-DB3A-484D-A941-7A895B1741D4}">
      <dgm:prSet/>
      <dgm:spPr/>
      <dgm:t>
        <a:bodyPr/>
        <a:lstStyle/>
        <a:p>
          <a:r>
            <a:rPr lang="es-ES"/>
            <a:t>La nueva propuesta de financiación refleja la respuesta europea a las repercusiones sociales y económicas de la pandemia de COVID-19. </a:t>
          </a:r>
          <a:endParaRPr lang="en-US"/>
        </a:p>
      </dgm:t>
    </dgm:pt>
    <dgm:pt modelId="{0ECB7D37-0434-4327-A4CE-8B9D970753DC}" type="parTrans" cxnId="{80C84178-DA9D-4E09-A74F-525B6D4A1734}">
      <dgm:prSet/>
      <dgm:spPr/>
      <dgm:t>
        <a:bodyPr/>
        <a:lstStyle/>
        <a:p>
          <a:endParaRPr lang="en-US"/>
        </a:p>
      </dgm:t>
    </dgm:pt>
    <dgm:pt modelId="{26A90451-84A3-45F1-B8A7-0EEDD9C375B3}" type="sibTrans" cxnId="{80C84178-DA9D-4E09-A74F-525B6D4A1734}">
      <dgm:prSet/>
      <dgm:spPr/>
      <dgm:t>
        <a:bodyPr/>
        <a:lstStyle/>
        <a:p>
          <a:endParaRPr lang="en-US"/>
        </a:p>
      </dgm:t>
    </dgm:pt>
    <dgm:pt modelId="{9562212C-9433-4B8E-8FC6-480E28088CED}">
      <dgm:prSet/>
      <dgm:spPr/>
      <dgm:t>
        <a:bodyPr/>
        <a:lstStyle/>
        <a:p>
          <a:r>
            <a:rPr lang="es-ES"/>
            <a:t>La pandemia de COVID-19 seguirá teniendo efectos sustanciales y nocivos, tanto directos como indirectos, en todos los Estados miembros a medio y largo plazo, con niveles crecientes de </a:t>
          </a:r>
          <a:r>
            <a:rPr lang="es-ES" u="sng"/>
            <a:t>desigualdad social, pobreza y desempleo juvenil. </a:t>
          </a:r>
          <a:endParaRPr lang="en-US"/>
        </a:p>
      </dgm:t>
    </dgm:pt>
    <dgm:pt modelId="{AD680162-B9F5-4A5D-81B2-A0267B99DFCD}" type="parTrans" cxnId="{4B0488FB-3D6B-4468-ADB4-5808BB399C13}">
      <dgm:prSet/>
      <dgm:spPr/>
      <dgm:t>
        <a:bodyPr/>
        <a:lstStyle/>
        <a:p>
          <a:endParaRPr lang="en-US"/>
        </a:p>
      </dgm:t>
    </dgm:pt>
    <dgm:pt modelId="{0C0A5BA7-23D8-4AA4-99C2-3FCA4FEEBD6D}" type="sibTrans" cxnId="{4B0488FB-3D6B-4468-ADB4-5808BB399C13}">
      <dgm:prSet/>
      <dgm:spPr/>
      <dgm:t>
        <a:bodyPr/>
        <a:lstStyle/>
        <a:p>
          <a:endParaRPr lang="en-US"/>
        </a:p>
      </dgm:t>
    </dgm:pt>
    <dgm:pt modelId="{FB8DF3B2-9803-42F5-AB68-6D3F9E5AD613}" type="pres">
      <dgm:prSet presAssocID="{AC7E9E92-93B7-49B8-9AD6-FB12EDAF2A24}" presName="Name0" presStyleCnt="0">
        <dgm:presLayoutVars>
          <dgm:dir/>
          <dgm:animLvl val="lvl"/>
          <dgm:resizeHandles val="exact"/>
        </dgm:presLayoutVars>
      </dgm:prSet>
      <dgm:spPr/>
    </dgm:pt>
    <dgm:pt modelId="{BA48A419-B6A6-43CC-B528-D9068722580E}" type="pres">
      <dgm:prSet presAssocID="{9562212C-9433-4B8E-8FC6-480E28088CED}" presName="boxAndChildren" presStyleCnt="0"/>
      <dgm:spPr/>
    </dgm:pt>
    <dgm:pt modelId="{98112CD1-F7DA-4CBA-96CA-2B2A952099AF}" type="pres">
      <dgm:prSet presAssocID="{9562212C-9433-4B8E-8FC6-480E28088CED}" presName="parentTextBox" presStyleLbl="node1" presStyleIdx="0" presStyleCnt="2"/>
      <dgm:spPr/>
    </dgm:pt>
    <dgm:pt modelId="{786980F1-93BE-415A-BE6F-942D671D7702}" type="pres">
      <dgm:prSet presAssocID="{26A90451-84A3-45F1-B8A7-0EEDD9C375B3}" presName="sp" presStyleCnt="0"/>
      <dgm:spPr/>
    </dgm:pt>
    <dgm:pt modelId="{EA53BAB8-3699-4468-8666-84491DBCB5CE}" type="pres">
      <dgm:prSet presAssocID="{41CCF027-DB3A-484D-A941-7A895B1741D4}" presName="arrowAndChildren" presStyleCnt="0"/>
      <dgm:spPr/>
    </dgm:pt>
    <dgm:pt modelId="{173AA055-E2BB-49D4-80B2-AE7F869AA867}" type="pres">
      <dgm:prSet presAssocID="{41CCF027-DB3A-484D-A941-7A895B1741D4}" presName="parentTextArrow" presStyleLbl="node1" presStyleIdx="1" presStyleCnt="2"/>
      <dgm:spPr/>
    </dgm:pt>
  </dgm:ptLst>
  <dgm:cxnLst>
    <dgm:cxn modelId="{D4CD6805-D4A8-439C-B985-F29736BAD611}" type="presOf" srcId="{9562212C-9433-4B8E-8FC6-480E28088CED}" destId="{98112CD1-F7DA-4CBA-96CA-2B2A952099AF}" srcOrd="0" destOrd="0" presId="urn:microsoft.com/office/officeart/2005/8/layout/process4"/>
    <dgm:cxn modelId="{80C84178-DA9D-4E09-A74F-525B6D4A1734}" srcId="{AC7E9E92-93B7-49B8-9AD6-FB12EDAF2A24}" destId="{41CCF027-DB3A-484D-A941-7A895B1741D4}" srcOrd="0" destOrd="0" parTransId="{0ECB7D37-0434-4327-A4CE-8B9D970753DC}" sibTransId="{26A90451-84A3-45F1-B8A7-0EEDD9C375B3}"/>
    <dgm:cxn modelId="{9967E2DA-0503-4DDC-94CF-F20FBE586142}" type="presOf" srcId="{AC7E9E92-93B7-49B8-9AD6-FB12EDAF2A24}" destId="{FB8DF3B2-9803-42F5-AB68-6D3F9E5AD613}" srcOrd="0" destOrd="0" presId="urn:microsoft.com/office/officeart/2005/8/layout/process4"/>
    <dgm:cxn modelId="{4DD6A9EE-3185-4FEB-A589-E1E3AA406E85}" type="presOf" srcId="{41CCF027-DB3A-484D-A941-7A895B1741D4}" destId="{173AA055-E2BB-49D4-80B2-AE7F869AA867}" srcOrd="0" destOrd="0" presId="urn:microsoft.com/office/officeart/2005/8/layout/process4"/>
    <dgm:cxn modelId="{4B0488FB-3D6B-4468-ADB4-5808BB399C13}" srcId="{AC7E9E92-93B7-49B8-9AD6-FB12EDAF2A24}" destId="{9562212C-9433-4B8E-8FC6-480E28088CED}" srcOrd="1" destOrd="0" parTransId="{AD680162-B9F5-4A5D-81B2-A0267B99DFCD}" sibTransId="{0C0A5BA7-23D8-4AA4-99C2-3FCA4FEEBD6D}"/>
    <dgm:cxn modelId="{CE8BBCD9-2F5F-430A-BAD0-98A7FD5E1A34}" type="presParOf" srcId="{FB8DF3B2-9803-42F5-AB68-6D3F9E5AD613}" destId="{BA48A419-B6A6-43CC-B528-D9068722580E}" srcOrd="0" destOrd="0" presId="urn:microsoft.com/office/officeart/2005/8/layout/process4"/>
    <dgm:cxn modelId="{68F57797-677C-4B92-9FC2-98A38D6026F8}" type="presParOf" srcId="{BA48A419-B6A6-43CC-B528-D9068722580E}" destId="{98112CD1-F7DA-4CBA-96CA-2B2A952099AF}" srcOrd="0" destOrd="0" presId="urn:microsoft.com/office/officeart/2005/8/layout/process4"/>
    <dgm:cxn modelId="{A551FACB-AFED-409C-991C-CB6DEFFF9110}" type="presParOf" srcId="{FB8DF3B2-9803-42F5-AB68-6D3F9E5AD613}" destId="{786980F1-93BE-415A-BE6F-942D671D7702}" srcOrd="1" destOrd="0" presId="urn:microsoft.com/office/officeart/2005/8/layout/process4"/>
    <dgm:cxn modelId="{8D6C07BB-16B0-4C7B-AB87-9B17EEF7FDAB}" type="presParOf" srcId="{FB8DF3B2-9803-42F5-AB68-6D3F9E5AD613}" destId="{EA53BAB8-3699-4468-8666-84491DBCB5CE}" srcOrd="2" destOrd="0" presId="urn:microsoft.com/office/officeart/2005/8/layout/process4"/>
    <dgm:cxn modelId="{A44A4E43-EAE8-40B3-8CD2-345BA4690023}" type="presParOf" srcId="{EA53BAB8-3699-4468-8666-84491DBCB5CE}" destId="{173AA055-E2BB-49D4-80B2-AE7F869AA86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50AC36-7B1D-4559-898E-BD5D51DE67D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512C902-CEAA-4A5A-A6E6-0D1EB2B66518}">
      <dgm:prSet/>
      <dgm:spPr/>
      <dgm:t>
        <a:bodyPr/>
        <a:lstStyle/>
        <a:p>
          <a:pPr>
            <a:defRPr cap="all"/>
          </a:pPr>
          <a:r>
            <a:rPr lang="es-ES" u="sng"/>
            <a:t>Para permitir a los trabajadores y a sus familias aprovechar al máximo el derecho a la movilidad y a buscar un empleo libremente en todo el mercado común</a:t>
          </a:r>
          <a:r>
            <a:rPr lang="es-ES"/>
            <a:t>, el </a:t>
          </a:r>
          <a:r>
            <a:rPr lang="es-ES" b="1"/>
            <a:t>Tratado de Roma </a:t>
          </a:r>
          <a:r>
            <a:rPr lang="es-ES"/>
            <a:t>preveía la </a:t>
          </a:r>
          <a:r>
            <a:rPr lang="es-ES" u="sng"/>
            <a:t>coordinación de los sistemas de seguridad social de los Estados miembros</a:t>
          </a:r>
          <a:r>
            <a:rPr lang="es-ES"/>
            <a:t>. Consagró asimismo el </a:t>
          </a:r>
          <a:r>
            <a:rPr lang="es-ES" u="sng"/>
            <a:t>principio de igualdad de retribución para hombres y mujeres, cuya aplicabilidad directa fue reconocida por el Tribunal de Justicia, y previó la creación del </a:t>
          </a:r>
          <a:r>
            <a:rPr lang="es-ES" b="1"/>
            <a:t>Fondo Social Europeo (FSE).	</a:t>
          </a:r>
          <a:endParaRPr lang="en-US"/>
        </a:p>
      </dgm:t>
    </dgm:pt>
    <dgm:pt modelId="{D649FE3F-DB65-4B60-B1D0-A5C877E63F38}" type="parTrans" cxnId="{00C517EE-9650-4ED8-89CB-EAFF49C06CFF}">
      <dgm:prSet/>
      <dgm:spPr/>
      <dgm:t>
        <a:bodyPr/>
        <a:lstStyle/>
        <a:p>
          <a:endParaRPr lang="en-US"/>
        </a:p>
      </dgm:t>
    </dgm:pt>
    <dgm:pt modelId="{16BAC454-6DD3-4102-BDA6-DF53AB6FAE4D}" type="sibTrans" cxnId="{00C517EE-9650-4ED8-89CB-EAFF49C06CFF}">
      <dgm:prSet/>
      <dgm:spPr/>
      <dgm:t>
        <a:bodyPr/>
        <a:lstStyle/>
        <a:p>
          <a:endParaRPr lang="en-US"/>
        </a:p>
      </dgm:t>
    </dgm:pt>
    <dgm:pt modelId="{DAE9BEA4-4B1A-45DF-A292-A040EF40E264}">
      <dgm:prSet/>
      <dgm:spPr/>
      <dgm:t>
        <a:bodyPr/>
        <a:lstStyle/>
        <a:p>
          <a:pPr>
            <a:defRPr cap="all"/>
          </a:pPr>
          <a:r>
            <a:rPr lang="es-ES" b="1"/>
            <a:t>El </a:t>
          </a:r>
          <a:r>
            <a:rPr lang="es-ES" b="1" u="sng"/>
            <a:t>Acta Única Europea</a:t>
          </a:r>
          <a:r>
            <a:rPr lang="es-ES" b="1"/>
            <a:t> </a:t>
          </a:r>
          <a:r>
            <a:rPr lang="es-ES"/>
            <a:t>(AUE) dispuso la </a:t>
          </a:r>
          <a:r>
            <a:rPr lang="es-ES" u="sng"/>
            <a:t>armonización de las condiciones de salud y seguridad en el trabajo</a:t>
          </a:r>
          <a:r>
            <a:rPr lang="es-ES"/>
            <a:t>. El Consejo, en cooperación con el Parlamento, adoptó por mayoría cualificada una serie de directivas por las que se fijaban requisitos mínimos en este ámbito. El AUE también introdujo la posibilidad de que los interlocutores sociales negociaran convenios colectivos a escala europea y estableció una política comunitaria para la cohesión económica y social.</a:t>
          </a:r>
          <a:endParaRPr lang="en-US"/>
        </a:p>
      </dgm:t>
    </dgm:pt>
    <dgm:pt modelId="{DBFB683F-FC26-4052-8267-F328E7BDE1A6}" type="parTrans" cxnId="{A532AD35-C128-4378-8BA3-5A0771C1DBEE}">
      <dgm:prSet/>
      <dgm:spPr/>
      <dgm:t>
        <a:bodyPr/>
        <a:lstStyle/>
        <a:p>
          <a:endParaRPr lang="en-US"/>
        </a:p>
      </dgm:t>
    </dgm:pt>
    <dgm:pt modelId="{E1715BDC-D3CF-4868-8A48-310C1E62ABE4}" type="sibTrans" cxnId="{A532AD35-C128-4378-8BA3-5A0771C1DBEE}">
      <dgm:prSet/>
      <dgm:spPr/>
      <dgm:t>
        <a:bodyPr/>
        <a:lstStyle/>
        <a:p>
          <a:endParaRPr lang="en-US"/>
        </a:p>
      </dgm:t>
    </dgm:pt>
    <dgm:pt modelId="{3916B774-59B9-47FC-BB15-0391811EA46E}">
      <dgm:prSet/>
      <dgm:spPr/>
      <dgm:t>
        <a:bodyPr/>
        <a:lstStyle/>
        <a:p>
          <a:pPr>
            <a:defRPr cap="all"/>
          </a:pPr>
          <a:r>
            <a:rPr lang="es-ES"/>
            <a:t>Se forjó el </a:t>
          </a:r>
          <a:r>
            <a:rPr lang="es-ES" u="sng"/>
            <a:t>consenso sobre la necesidad de prestar más atención a los factores sociales relacionados con la realización del mercado interior</a:t>
          </a:r>
          <a:r>
            <a:rPr lang="es-ES"/>
            <a:t>. En diciembre de </a:t>
          </a:r>
          <a:r>
            <a:rPr lang="es-ES" b="1"/>
            <a:t>1989</a:t>
          </a:r>
          <a:r>
            <a:rPr lang="es-ES"/>
            <a:t>, tras largos debates, los jefes de Estado o de Gobierno de once Estados miembros (todos excepto el Reino Unido) aprobaron en la Cumbre de Estrasburgo la </a:t>
          </a:r>
          <a:r>
            <a:rPr lang="es-ES" u="sng"/>
            <a:t>Carta Comunitaria de los Derechos Sociales Fundamentales de los Trabajadores</a:t>
          </a:r>
          <a:r>
            <a:rPr lang="es-ES"/>
            <a:t> (Carta Social).</a:t>
          </a:r>
          <a:endParaRPr lang="en-US"/>
        </a:p>
      </dgm:t>
    </dgm:pt>
    <dgm:pt modelId="{36A5348A-C44D-4282-8291-EC6E98FF33B8}" type="parTrans" cxnId="{004B0AE0-C240-4B6B-AA6E-6389FCFFDF6F}">
      <dgm:prSet/>
      <dgm:spPr/>
      <dgm:t>
        <a:bodyPr/>
        <a:lstStyle/>
        <a:p>
          <a:endParaRPr lang="en-US"/>
        </a:p>
      </dgm:t>
    </dgm:pt>
    <dgm:pt modelId="{4112E1E0-5BB7-43D6-8A22-4FECFC9833B0}" type="sibTrans" cxnId="{004B0AE0-C240-4B6B-AA6E-6389FCFFDF6F}">
      <dgm:prSet/>
      <dgm:spPr/>
      <dgm:t>
        <a:bodyPr/>
        <a:lstStyle/>
        <a:p>
          <a:endParaRPr lang="en-US"/>
        </a:p>
      </dgm:t>
    </dgm:pt>
    <dgm:pt modelId="{901E2A7F-5131-4D60-836B-39B518B0E12D}" type="pres">
      <dgm:prSet presAssocID="{B550AC36-7B1D-4559-898E-BD5D51DE67D9}" presName="root" presStyleCnt="0">
        <dgm:presLayoutVars>
          <dgm:dir/>
          <dgm:resizeHandles val="exact"/>
        </dgm:presLayoutVars>
      </dgm:prSet>
      <dgm:spPr/>
    </dgm:pt>
    <dgm:pt modelId="{7EB35684-5E89-4CBD-9AF3-DF86358DAC54}" type="pres">
      <dgm:prSet presAssocID="{0512C902-CEAA-4A5A-A6E6-0D1EB2B66518}" presName="compNode" presStyleCnt="0"/>
      <dgm:spPr/>
    </dgm:pt>
    <dgm:pt modelId="{94594EC7-69C4-43B7-B4A8-48A3A0211313}" type="pres">
      <dgm:prSet presAssocID="{0512C902-CEAA-4A5A-A6E6-0D1EB2B66518}" presName="iconBgRect" presStyleLbl="bgShp" presStyleIdx="0" presStyleCnt="3"/>
      <dgm:spPr>
        <a:prstGeom prst="round2DiagRect">
          <a:avLst>
            <a:gd name="adj1" fmla="val 29727"/>
            <a:gd name="adj2" fmla="val 0"/>
          </a:avLst>
        </a:prstGeom>
      </dgm:spPr>
    </dgm:pt>
    <dgm:pt modelId="{98D2289D-2C04-4CD6-B245-BEDD7CA0EA8F}" type="pres">
      <dgm:prSet presAssocID="{0512C902-CEAA-4A5A-A6E6-0D1EB2B665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house scene"/>
        </a:ext>
      </dgm:extLst>
    </dgm:pt>
    <dgm:pt modelId="{ED9F03AC-005A-4AAC-B053-7E716AC0D7FB}" type="pres">
      <dgm:prSet presAssocID="{0512C902-CEAA-4A5A-A6E6-0D1EB2B66518}" presName="spaceRect" presStyleCnt="0"/>
      <dgm:spPr/>
    </dgm:pt>
    <dgm:pt modelId="{CC6C236D-5370-456C-9948-DAA11978DD40}" type="pres">
      <dgm:prSet presAssocID="{0512C902-CEAA-4A5A-A6E6-0D1EB2B66518}" presName="textRect" presStyleLbl="revTx" presStyleIdx="0" presStyleCnt="3">
        <dgm:presLayoutVars>
          <dgm:chMax val="1"/>
          <dgm:chPref val="1"/>
        </dgm:presLayoutVars>
      </dgm:prSet>
      <dgm:spPr/>
    </dgm:pt>
    <dgm:pt modelId="{81793D4E-D042-4879-AE7C-D49C40C242FB}" type="pres">
      <dgm:prSet presAssocID="{16BAC454-6DD3-4102-BDA6-DF53AB6FAE4D}" presName="sibTrans" presStyleCnt="0"/>
      <dgm:spPr/>
    </dgm:pt>
    <dgm:pt modelId="{6E2127D3-FD8F-430A-85D0-D1E4054921EC}" type="pres">
      <dgm:prSet presAssocID="{DAE9BEA4-4B1A-45DF-A292-A040EF40E264}" presName="compNode" presStyleCnt="0"/>
      <dgm:spPr/>
    </dgm:pt>
    <dgm:pt modelId="{BE18DD82-B486-47D5-84BC-A1C986F7DECA}" type="pres">
      <dgm:prSet presAssocID="{DAE9BEA4-4B1A-45DF-A292-A040EF40E264}" presName="iconBgRect" presStyleLbl="bgShp" presStyleIdx="1" presStyleCnt="3"/>
      <dgm:spPr>
        <a:prstGeom prst="round2DiagRect">
          <a:avLst>
            <a:gd name="adj1" fmla="val 29727"/>
            <a:gd name="adj2" fmla="val 0"/>
          </a:avLst>
        </a:prstGeom>
      </dgm:spPr>
    </dgm:pt>
    <dgm:pt modelId="{0966906A-ED42-4E88-98B8-3350B899B6C0}" type="pres">
      <dgm:prSet presAssocID="{DAE9BEA4-4B1A-45DF-A292-A040EF40E2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mpagne Glasses"/>
        </a:ext>
      </dgm:extLst>
    </dgm:pt>
    <dgm:pt modelId="{2B48DCA4-17BF-4ADB-9083-F7701D2816BB}" type="pres">
      <dgm:prSet presAssocID="{DAE9BEA4-4B1A-45DF-A292-A040EF40E264}" presName="spaceRect" presStyleCnt="0"/>
      <dgm:spPr/>
    </dgm:pt>
    <dgm:pt modelId="{A6A0F85E-686F-449A-8B94-23C69A2B284C}" type="pres">
      <dgm:prSet presAssocID="{DAE9BEA4-4B1A-45DF-A292-A040EF40E264}" presName="textRect" presStyleLbl="revTx" presStyleIdx="1" presStyleCnt="3">
        <dgm:presLayoutVars>
          <dgm:chMax val="1"/>
          <dgm:chPref val="1"/>
        </dgm:presLayoutVars>
      </dgm:prSet>
      <dgm:spPr/>
    </dgm:pt>
    <dgm:pt modelId="{82703B0B-3768-4460-AB8C-FA09E2C9ABB0}" type="pres">
      <dgm:prSet presAssocID="{E1715BDC-D3CF-4868-8A48-310C1E62ABE4}" presName="sibTrans" presStyleCnt="0"/>
      <dgm:spPr/>
    </dgm:pt>
    <dgm:pt modelId="{F839E6E6-3E51-4D27-A1A9-A56A06151114}" type="pres">
      <dgm:prSet presAssocID="{3916B774-59B9-47FC-BB15-0391811EA46E}" presName="compNode" presStyleCnt="0"/>
      <dgm:spPr/>
    </dgm:pt>
    <dgm:pt modelId="{FCE12C29-0FCB-433E-8F3C-4DD3EABD90C9}" type="pres">
      <dgm:prSet presAssocID="{3916B774-59B9-47FC-BB15-0391811EA46E}" presName="iconBgRect" presStyleLbl="bgShp" presStyleIdx="2" presStyleCnt="3"/>
      <dgm:spPr>
        <a:prstGeom prst="round2DiagRect">
          <a:avLst>
            <a:gd name="adj1" fmla="val 29727"/>
            <a:gd name="adj2" fmla="val 0"/>
          </a:avLst>
        </a:prstGeom>
      </dgm:spPr>
    </dgm:pt>
    <dgm:pt modelId="{CCA2785F-E56F-4CEA-B34D-CC2282B5D203}" type="pres">
      <dgm:prSet presAssocID="{3916B774-59B9-47FC-BB15-0391811EA4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guntas"/>
        </a:ext>
      </dgm:extLst>
    </dgm:pt>
    <dgm:pt modelId="{783F3406-D6A7-47E8-961A-9F1E0CEF847C}" type="pres">
      <dgm:prSet presAssocID="{3916B774-59B9-47FC-BB15-0391811EA46E}" presName="spaceRect" presStyleCnt="0"/>
      <dgm:spPr/>
    </dgm:pt>
    <dgm:pt modelId="{FE9C4B6A-FC84-49F7-B65F-009EFD8963A5}" type="pres">
      <dgm:prSet presAssocID="{3916B774-59B9-47FC-BB15-0391811EA46E}" presName="textRect" presStyleLbl="revTx" presStyleIdx="2" presStyleCnt="3">
        <dgm:presLayoutVars>
          <dgm:chMax val="1"/>
          <dgm:chPref val="1"/>
        </dgm:presLayoutVars>
      </dgm:prSet>
      <dgm:spPr/>
    </dgm:pt>
  </dgm:ptLst>
  <dgm:cxnLst>
    <dgm:cxn modelId="{9F49E600-4587-4AF9-B3CD-C2DB798EEA8A}" type="presOf" srcId="{B550AC36-7B1D-4559-898E-BD5D51DE67D9}" destId="{901E2A7F-5131-4D60-836B-39B518B0E12D}" srcOrd="0" destOrd="0" presId="urn:microsoft.com/office/officeart/2018/5/layout/IconLeafLabelList"/>
    <dgm:cxn modelId="{A532AD35-C128-4378-8BA3-5A0771C1DBEE}" srcId="{B550AC36-7B1D-4559-898E-BD5D51DE67D9}" destId="{DAE9BEA4-4B1A-45DF-A292-A040EF40E264}" srcOrd="1" destOrd="0" parTransId="{DBFB683F-FC26-4052-8267-F328E7BDE1A6}" sibTransId="{E1715BDC-D3CF-4868-8A48-310C1E62ABE4}"/>
    <dgm:cxn modelId="{C8F28C42-5A71-4E3E-BEFC-01603B7BB5D6}" type="presOf" srcId="{DAE9BEA4-4B1A-45DF-A292-A040EF40E264}" destId="{A6A0F85E-686F-449A-8B94-23C69A2B284C}" srcOrd="0" destOrd="0" presId="urn:microsoft.com/office/officeart/2018/5/layout/IconLeafLabelList"/>
    <dgm:cxn modelId="{6607738B-3984-4B2F-8246-35CD5E580CCF}" type="presOf" srcId="{3916B774-59B9-47FC-BB15-0391811EA46E}" destId="{FE9C4B6A-FC84-49F7-B65F-009EFD8963A5}" srcOrd="0" destOrd="0" presId="urn:microsoft.com/office/officeart/2018/5/layout/IconLeafLabelList"/>
    <dgm:cxn modelId="{FCA80CAA-255F-4520-844D-19B20056C527}" type="presOf" srcId="{0512C902-CEAA-4A5A-A6E6-0D1EB2B66518}" destId="{CC6C236D-5370-456C-9948-DAA11978DD40}" srcOrd="0" destOrd="0" presId="urn:microsoft.com/office/officeart/2018/5/layout/IconLeafLabelList"/>
    <dgm:cxn modelId="{004B0AE0-C240-4B6B-AA6E-6389FCFFDF6F}" srcId="{B550AC36-7B1D-4559-898E-BD5D51DE67D9}" destId="{3916B774-59B9-47FC-BB15-0391811EA46E}" srcOrd="2" destOrd="0" parTransId="{36A5348A-C44D-4282-8291-EC6E98FF33B8}" sibTransId="{4112E1E0-5BB7-43D6-8A22-4FECFC9833B0}"/>
    <dgm:cxn modelId="{00C517EE-9650-4ED8-89CB-EAFF49C06CFF}" srcId="{B550AC36-7B1D-4559-898E-BD5D51DE67D9}" destId="{0512C902-CEAA-4A5A-A6E6-0D1EB2B66518}" srcOrd="0" destOrd="0" parTransId="{D649FE3F-DB65-4B60-B1D0-A5C877E63F38}" sibTransId="{16BAC454-6DD3-4102-BDA6-DF53AB6FAE4D}"/>
    <dgm:cxn modelId="{4682388F-C0A6-4F0B-B68E-2D7A7E954092}" type="presParOf" srcId="{901E2A7F-5131-4D60-836B-39B518B0E12D}" destId="{7EB35684-5E89-4CBD-9AF3-DF86358DAC54}" srcOrd="0" destOrd="0" presId="urn:microsoft.com/office/officeart/2018/5/layout/IconLeafLabelList"/>
    <dgm:cxn modelId="{EFCEC06A-5BC0-476F-888B-2A3613F17F78}" type="presParOf" srcId="{7EB35684-5E89-4CBD-9AF3-DF86358DAC54}" destId="{94594EC7-69C4-43B7-B4A8-48A3A0211313}" srcOrd="0" destOrd="0" presId="urn:microsoft.com/office/officeart/2018/5/layout/IconLeafLabelList"/>
    <dgm:cxn modelId="{A003093A-2B4F-4E39-8475-2E20F4BC1C5E}" type="presParOf" srcId="{7EB35684-5E89-4CBD-9AF3-DF86358DAC54}" destId="{98D2289D-2C04-4CD6-B245-BEDD7CA0EA8F}" srcOrd="1" destOrd="0" presId="urn:microsoft.com/office/officeart/2018/5/layout/IconLeafLabelList"/>
    <dgm:cxn modelId="{DE837A29-3D3C-409D-BB64-1848C46FF6AB}" type="presParOf" srcId="{7EB35684-5E89-4CBD-9AF3-DF86358DAC54}" destId="{ED9F03AC-005A-4AAC-B053-7E716AC0D7FB}" srcOrd="2" destOrd="0" presId="urn:microsoft.com/office/officeart/2018/5/layout/IconLeafLabelList"/>
    <dgm:cxn modelId="{03FA6C8A-497F-4528-B5C2-9C3A37B48D05}" type="presParOf" srcId="{7EB35684-5E89-4CBD-9AF3-DF86358DAC54}" destId="{CC6C236D-5370-456C-9948-DAA11978DD40}" srcOrd="3" destOrd="0" presId="urn:microsoft.com/office/officeart/2018/5/layout/IconLeafLabelList"/>
    <dgm:cxn modelId="{686A0763-5F74-4667-B9F8-427D83271628}" type="presParOf" srcId="{901E2A7F-5131-4D60-836B-39B518B0E12D}" destId="{81793D4E-D042-4879-AE7C-D49C40C242FB}" srcOrd="1" destOrd="0" presId="urn:microsoft.com/office/officeart/2018/5/layout/IconLeafLabelList"/>
    <dgm:cxn modelId="{9C44AA4E-7CAC-47BE-A035-2728D3C9DFD8}" type="presParOf" srcId="{901E2A7F-5131-4D60-836B-39B518B0E12D}" destId="{6E2127D3-FD8F-430A-85D0-D1E4054921EC}" srcOrd="2" destOrd="0" presId="urn:microsoft.com/office/officeart/2018/5/layout/IconLeafLabelList"/>
    <dgm:cxn modelId="{67A1557D-0488-4116-A9A3-8EB6197EF310}" type="presParOf" srcId="{6E2127D3-FD8F-430A-85D0-D1E4054921EC}" destId="{BE18DD82-B486-47D5-84BC-A1C986F7DECA}" srcOrd="0" destOrd="0" presId="urn:microsoft.com/office/officeart/2018/5/layout/IconLeafLabelList"/>
    <dgm:cxn modelId="{7E52BEF5-28E7-41A7-B7C0-A7582FFEA641}" type="presParOf" srcId="{6E2127D3-FD8F-430A-85D0-D1E4054921EC}" destId="{0966906A-ED42-4E88-98B8-3350B899B6C0}" srcOrd="1" destOrd="0" presId="urn:microsoft.com/office/officeart/2018/5/layout/IconLeafLabelList"/>
    <dgm:cxn modelId="{E6256DD9-DB8C-4640-B127-E19081EA26BD}" type="presParOf" srcId="{6E2127D3-FD8F-430A-85D0-D1E4054921EC}" destId="{2B48DCA4-17BF-4ADB-9083-F7701D2816BB}" srcOrd="2" destOrd="0" presId="urn:microsoft.com/office/officeart/2018/5/layout/IconLeafLabelList"/>
    <dgm:cxn modelId="{2CACDAE7-909B-4B75-8984-11881D25103D}" type="presParOf" srcId="{6E2127D3-FD8F-430A-85D0-D1E4054921EC}" destId="{A6A0F85E-686F-449A-8B94-23C69A2B284C}" srcOrd="3" destOrd="0" presId="urn:microsoft.com/office/officeart/2018/5/layout/IconLeafLabelList"/>
    <dgm:cxn modelId="{388EEDDB-4A70-4ADD-9ECC-67CB5B50DD4D}" type="presParOf" srcId="{901E2A7F-5131-4D60-836B-39B518B0E12D}" destId="{82703B0B-3768-4460-AB8C-FA09E2C9ABB0}" srcOrd="3" destOrd="0" presId="urn:microsoft.com/office/officeart/2018/5/layout/IconLeafLabelList"/>
    <dgm:cxn modelId="{0576B4F8-A3D2-4738-AA59-F1ACBB7E7E14}" type="presParOf" srcId="{901E2A7F-5131-4D60-836B-39B518B0E12D}" destId="{F839E6E6-3E51-4D27-A1A9-A56A06151114}" srcOrd="4" destOrd="0" presId="urn:microsoft.com/office/officeart/2018/5/layout/IconLeafLabelList"/>
    <dgm:cxn modelId="{0A93FE30-3767-486C-93BD-8E79F63C47E3}" type="presParOf" srcId="{F839E6E6-3E51-4D27-A1A9-A56A06151114}" destId="{FCE12C29-0FCB-433E-8F3C-4DD3EABD90C9}" srcOrd="0" destOrd="0" presId="urn:microsoft.com/office/officeart/2018/5/layout/IconLeafLabelList"/>
    <dgm:cxn modelId="{C74FB6F0-DDA2-4F2C-9160-69F3FF8DFBF4}" type="presParOf" srcId="{F839E6E6-3E51-4D27-A1A9-A56A06151114}" destId="{CCA2785F-E56F-4CEA-B34D-CC2282B5D203}" srcOrd="1" destOrd="0" presId="urn:microsoft.com/office/officeart/2018/5/layout/IconLeafLabelList"/>
    <dgm:cxn modelId="{C6DBB33A-1490-4441-87C1-FEA4E132E0CD}" type="presParOf" srcId="{F839E6E6-3E51-4D27-A1A9-A56A06151114}" destId="{783F3406-D6A7-47E8-961A-9F1E0CEF847C}" srcOrd="2" destOrd="0" presId="urn:microsoft.com/office/officeart/2018/5/layout/IconLeafLabelList"/>
    <dgm:cxn modelId="{C923C75C-1447-4A15-9218-677608CCFD11}" type="presParOf" srcId="{F839E6E6-3E51-4D27-A1A9-A56A06151114}" destId="{FE9C4B6A-FC84-49F7-B65F-009EFD8963A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03EDA7E-8056-4212-B280-E8E1781A089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C7AA0A-033F-439B-AD46-928D0A6B7EA6}">
      <dgm:prSet/>
      <dgm:spPr/>
      <dgm:t>
        <a:bodyPr/>
        <a:lstStyle/>
        <a:p>
          <a:r>
            <a:rPr lang="es-ES"/>
            <a:t>Por tanto, la Comisión consideró </a:t>
          </a:r>
          <a:r>
            <a:rPr lang="es-ES" b="1"/>
            <a:t>necesario modificar su propuesta relativa al Fondo Social Europeo Plus, </a:t>
          </a:r>
          <a:endParaRPr lang="en-US"/>
        </a:p>
      </dgm:t>
    </dgm:pt>
    <dgm:pt modelId="{88F44B0C-212A-4B6A-8A58-410482D73390}" type="parTrans" cxnId="{499AAFFE-2944-459F-BAD7-1869877E9B62}">
      <dgm:prSet/>
      <dgm:spPr/>
      <dgm:t>
        <a:bodyPr/>
        <a:lstStyle/>
        <a:p>
          <a:endParaRPr lang="en-US"/>
        </a:p>
      </dgm:t>
    </dgm:pt>
    <dgm:pt modelId="{39CB66A8-599D-4E9E-A37B-5495AD54D294}" type="sibTrans" cxnId="{499AAFFE-2944-459F-BAD7-1869877E9B62}">
      <dgm:prSet/>
      <dgm:spPr/>
      <dgm:t>
        <a:bodyPr/>
        <a:lstStyle/>
        <a:p>
          <a:endParaRPr lang="en-US"/>
        </a:p>
      </dgm:t>
    </dgm:pt>
    <dgm:pt modelId="{8B8F4413-57F6-406F-BBEC-6FDA4B827D94}">
      <dgm:prSet/>
      <dgm:spPr/>
      <dgm:t>
        <a:bodyPr/>
        <a:lstStyle/>
        <a:p>
          <a:r>
            <a:rPr lang="es-ES" b="1"/>
            <a:t>con el fin de adaptarla al nuevo paquete de recuperación y posibilitar, al mismo tiempo, las inversiones estratégicas en el empleo y en las políticas y sistemas sociales</a:t>
          </a:r>
          <a:r>
            <a:rPr lang="es-ES"/>
            <a:t>. </a:t>
          </a:r>
          <a:endParaRPr lang="en-US"/>
        </a:p>
      </dgm:t>
    </dgm:pt>
    <dgm:pt modelId="{616C9AFE-E6AD-4B3B-918C-05E8E5000FC4}" type="parTrans" cxnId="{DE74AB4F-7FA0-4C44-ACD8-CF1298F63BDC}">
      <dgm:prSet/>
      <dgm:spPr/>
      <dgm:t>
        <a:bodyPr/>
        <a:lstStyle/>
        <a:p>
          <a:endParaRPr lang="en-US"/>
        </a:p>
      </dgm:t>
    </dgm:pt>
    <dgm:pt modelId="{4166E077-FD5F-465C-BCD3-B8DD6BBF0F4D}" type="sibTrans" cxnId="{DE74AB4F-7FA0-4C44-ACD8-CF1298F63BDC}">
      <dgm:prSet/>
      <dgm:spPr/>
      <dgm:t>
        <a:bodyPr/>
        <a:lstStyle/>
        <a:p>
          <a:endParaRPr lang="en-US"/>
        </a:p>
      </dgm:t>
    </dgm:pt>
    <dgm:pt modelId="{F79EB474-F8AD-4A59-9B86-D8679F798EB2}" type="pres">
      <dgm:prSet presAssocID="{603EDA7E-8056-4212-B280-E8E1781A0892}" presName="root" presStyleCnt="0">
        <dgm:presLayoutVars>
          <dgm:dir/>
          <dgm:resizeHandles val="exact"/>
        </dgm:presLayoutVars>
      </dgm:prSet>
      <dgm:spPr/>
    </dgm:pt>
    <dgm:pt modelId="{E26F8BDE-2C6E-41FA-884B-CAFECA2BCD7A}" type="pres">
      <dgm:prSet presAssocID="{CEC7AA0A-033F-439B-AD46-928D0A6B7EA6}" presName="compNode" presStyleCnt="0"/>
      <dgm:spPr/>
    </dgm:pt>
    <dgm:pt modelId="{194E78B7-0B8A-434E-AAC1-C18126C23E93}" type="pres">
      <dgm:prSet presAssocID="{CEC7AA0A-033F-439B-AD46-928D0A6B7E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2BF9F630-F918-4A25-8071-23566F456173}" type="pres">
      <dgm:prSet presAssocID="{CEC7AA0A-033F-439B-AD46-928D0A6B7EA6}" presName="spaceRect" presStyleCnt="0"/>
      <dgm:spPr/>
    </dgm:pt>
    <dgm:pt modelId="{CE8608E4-2268-4E41-9042-27B2EC915E47}" type="pres">
      <dgm:prSet presAssocID="{CEC7AA0A-033F-439B-AD46-928D0A6B7EA6}" presName="textRect" presStyleLbl="revTx" presStyleIdx="0" presStyleCnt="2">
        <dgm:presLayoutVars>
          <dgm:chMax val="1"/>
          <dgm:chPref val="1"/>
        </dgm:presLayoutVars>
      </dgm:prSet>
      <dgm:spPr/>
    </dgm:pt>
    <dgm:pt modelId="{72BB9F41-1B87-427E-B4D2-8E84C15401C0}" type="pres">
      <dgm:prSet presAssocID="{39CB66A8-599D-4E9E-A37B-5495AD54D294}" presName="sibTrans" presStyleCnt="0"/>
      <dgm:spPr/>
    </dgm:pt>
    <dgm:pt modelId="{F00EEF85-D412-483E-8970-7FD0A860DA32}" type="pres">
      <dgm:prSet presAssocID="{8B8F4413-57F6-406F-BBEC-6FDA4B827D94}" presName="compNode" presStyleCnt="0"/>
      <dgm:spPr/>
    </dgm:pt>
    <dgm:pt modelId="{D6255909-22D6-48E0-ADDE-D18796FF704A}" type="pres">
      <dgm:prSet presAssocID="{8B8F4413-57F6-406F-BBEC-6FDA4B827D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nero"/>
        </a:ext>
      </dgm:extLst>
    </dgm:pt>
    <dgm:pt modelId="{C0348448-245C-4FC3-89FD-1406496BE822}" type="pres">
      <dgm:prSet presAssocID="{8B8F4413-57F6-406F-BBEC-6FDA4B827D94}" presName="spaceRect" presStyleCnt="0"/>
      <dgm:spPr/>
    </dgm:pt>
    <dgm:pt modelId="{4BB995D4-12E7-4133-8C04-741664BDB136}" type="pres">
      <dgm:prSet presAssocID="{8B8F4413-57F6-406F-BBEC-6FDA4B827D94}" presName="textRect" presStyleLbl="revTx" presStyleIdx="1" presStyleCnt="2">
        <dgm:presLayoutVars>
          <dgm:chMax val="1"/>
          <dgm:chPref val="1"/>
        </dgm:presLayoutVars>
      </dgm:prSet>
      <dgm:spPr/>
    </dgm:pt>
  </dgm:ptLst>
  <dgm:cxnLst>
    <dgm:cxn modelId="{E5826D32-71A3-4675-976F-CE3AB9BDAE7F}" type="presOf" srcId="{CEC7AA0A-033F-439B-AD46-928D0A6B7EA6}" destId="{CE8608E4-2268-4E41-9042-27B2EC915E47}" srcOrd="0" destOrd="0" presId="urn:microsoft.com/office/officeart/2018/2/layout/IconLabelList"/>
    <dgm:cxn modelId="{DE74AB4F-7FA0-4C44-ACD8-CF1298F63BDC}" srcId="{603EDA7E-8056-4212-B280-E8E1781A0892}" destId="{8B8F4413-57F6-406F-BBEC-6FDA4B827D94}" srcOrd="1" destOrd="0" parTransId="{616C9AFE-E6AD-4B3B-918C-05E8E5000FC4}" sibTransId="{4166E077-FD5F-465C-BCD3-B8DD6BBF0F4D}"/>
    <dgm:cxn modelId="{BA7181D9-C2A8-4A03-B2CA-A4B6ED24D99B}" type="presOf" srcId="{603EDA7E-8056-4212-B280-E8E1781A0892}" destId="{F79EB474-F8AD-4A59-9B86-D8679F798EB2}" srcOrd="0" destOrd="0" presId="urn:microsoft.com/office/officeart/2018/2/layout/IconLabelList"/>
    <dgm:cxn modelId="{9E6AB4E8-C92A-418D-B0CA-C66F31B2C0BC}" type="presOf" srcId="{8B8F4413-57F6-406F-BBEC-6FDA4B827D94}" destId="{4BB995D4-12E7-4133-8C04-741664BDB136}" srcOrd="0" destOrd="0" presId="urn:microsoft.com/office/officeart/2018/2/layout/IconLabelList"/>
    <dgm:cxn modelId="{499AAFFE-2944-459F-BAD7-1869877E9B62}" srcId="{603EDA7E-8056-4212-B280-E8E1781A0892}" destId="{CEC7AA0A-033F-439B-AD46-928D0A6B7EA6}" srcOrd="0" destOrd="0" parTransId="{88F44B0C-212A-4B6A-8A58-410482D73390}" sibTransId="{39CB66A8-599D-4E9E-A37B-5495AD54D294}"/>
    <dgm:cxn modelId="{249984E8-82EA-471A-A754-002F9625232D}" type="presParOf" srcId="{F79EB474-F8AD-4A59-9B86-D8679F798EB2}" destId="{E26F8BDE-2C6E-41FA-884B-CAFECA2BCD7A}" srcOrd="0" destOrd="0" presId="urn:microsoft.com/office/officeart/2018/2/layout/IconLabelList"/>
    <dgm:cxn modelId="{47484526-7793-4DA9-BEB0-DA22D12A727E}" type="presParOf" srcId="{E26F8BDE-2C6E-41FA-884B-CAFECA2BCD7A}" destId="{194E78B7-0B8A-434E-AAC1-C18126C23E93}" srcOrd="0" destOrd="0" presId="urn:microsoft.com/office/officeart/2018/2/layout/IconLabelList"/>
    <dgm:cxn modelId="{F048B823-D9B5-4EAA-87ED-F37E154E9039}" type="presParOf" srcId="{E26F8BDE-2C6E-41FA-884B-CAFECA2BCD7A}" destId="{2BF9F630-F918-4A25-8071-23566F456173}" srcOrd="1" destOrd="0" presId="urn:microsoft.com/office/officeart/2018/2/layout/IconLabelList"/>
    <dgm:cxn modelId="{D75976AF-91FA-409F-A891-869FFFF4C945}" type="presParOf" srcId="{E26F8BDE-2C6E-41FA-884B-CAFECA2BCD7A}" destId="{CE8608E4-2268-4E41-9042-27B2EC915E47}" srcOrd="2" destOrd="0" presId="urn:microsoft.com/office/officeart/2018/2/layout/IconLabelList"/>
    <dgm:cxn modelId="{C419F92B-691B-4689-9CEB-F55AF3BDAF2E}" type="presParOf" srcId="{F79EB474-F8AD-4A59-9B86-D8679F798EB2}" destId="{72BB9F41-1B87-427E-B4D2-8E84C15401C0}" srcOrd="1" destOrd="0" presId="urn:microsoft.com/office/officeart/2018/2/layout/IconLabelList"/>
    <dgm:cxn modelId="{855D0B0F-38A7-4596-99B5-E160DE36B10A}" type="presParOf" srcId="{F79EB474-F8AD-4A59-9B86-D8679F798EB2}" destId="{F00EEF85-D412-483E-8970-7FD0A860DA32}" srcOrd="2" destOrd="0" presId="urn:microsoft.com/office/officeart/2018/2/layout/IconLabelList"/>
    <dgm:cxn modelId="{86F8CA07-79B2-4ACF-8DB0-96055D619CD3}" type="presParOf" srcId="{F00EEF85-D412-483E-8970-7FD0A860DA32}" destId="{D6255909-22D6-48E0-ADDE-D18796FF704A}" srcOrd="0" destOrd="0" presId="urn:microsoft.com/office/officeart/2018/2/layout/IconLabelList"/>
    <dgm:cxn modelId="{3E83EDB6-B6DB-4142-AC47-5E52C3D2EBD5}" type="presParOf" srcId="{F00EEF85-D412-483E-8970-7FD0A860DA32}" destId="{C0348448-245C-4FC3-89FD-1406496BE822}" srcOrd="1" destOrd="0" presId="urn:microsoft.com/office/officeart/2018/2/layout/IconLabelList"/>
    <dgm:cxn modelId="{C34585C6-D6D5-441D-8CEC-71E48CAEEDE2}" type="presParOf" srcId="{F00EEF85-D412-483E-8970-7FD0A860DA32}" destId="{4BB995D4-12E7-4133-8C04-741664BDB13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DC0077A-37D5-4A42-A489-D55658B6122D}"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7938AC7F-680B-4BD1-A2EC-3A01B2453571}">
      <dgm:prSet/>
      <dgm:spPr/>
      <dgm:t>
        <a:bodyPr/>
        <a:lstStyle/>
        <a:p>
          <a:r>
            <a:rPr lang="es-ES"/>
            <a:t>El FSE+ se configura como principal instrumento de la Unión Europea para</a:t>
          </a:r>
          <a:endParaRPr lang="en-US"/>
        </a:p>
      </dgm:t>
    </dgm:pt>
    <dgm:pt modelId="{DC1549BE-C3AD-430E-9EFE-B6695F8E0FB2}" type="parTrans" cxnId="{B05749DA-E7D6-407F-9E5C-0D164D50F048}">
      <dgm:prSet/>
      <dgm:spPr/>
      <dgm:t>
        <a:bodyPr/>
        <a:lstStyle/>
        <a:p>
          <a:endParaRPr lang="en-US"/>
        </a:p>
      </dgm:t>
    </dgm:pt>
    <dgm:pt modelId="{021087BB-1A61-4BFF-B2BC-E16417164D7A}" type="sibTrans" cxnId="{B05749DA-E7D6-407F-9E5C-0D164D50F048}">
      <dgm:prSet/>
      <dgm:spPr/>
      <dgm:t>
        <a:bodyPr/>
        <a:lstStyle/>
        <a:p>
          <a:endParaRPr lang="en-US"/>
        </a:p>
      </dgm:t>
    </dgm:pt>
    <dgm:pt modelId="{07D9F79E-2C40-47EF-B676-E299E3D33C5A}">
      <dgm:prSet/>
      <dgm:spPr/>
      <dgm:t>
        <a:bodyPr/>
        <a:lstStyle/>
        <a:p>
          <a:r>
            <a:rPr lang="es-ES" b="1" dirty="0"/>
            <a:t>invertir en las personas y aplicar el pilar europeo de derechos sociales, contribuyendo a una Europa más Social</a:t>
          </a:r>
          <a:r>
            <a:rPr lang="es-ES" dirty="0"/>
            <a:t>; a una cohesión económica, social y territorial.</a:t>
          </a:r>
          <a:endParaRPr lang="en-US" dirty="0"/>
        </a:p>
      </dgm:t>
    </dgm:pt>
    <dgm:pt modelId="{C5BB9F05-5CCC-4D72-A2C1-A7D9E92DF403}" type="parTrans" cxnId="{C048C0D9-1B43-463C-96BE-6627472BD5FE}">
      <dgm:prSet/>
      <dgm:spPr/>
      <dgm:t>
        <a:bodyPr/>
        <a:lstStyle/>
        <a:p>
          <a:endParaRPr lang="en-US"/>
        </a:p>
      </dgm:t>
    </dgm:pt>
    <dgm:pt modelId="{1ED67958-FE4E-4AEE-9FA3-B20082232BB1}" type="sibTrans" cxnId="{C048C0D9-1B43-463C-96BE-6627472BD5FE}">
      <dgm:prSet/>
      <dgm:spPr/>
      <dgm:t>
        <a:bodyPr/>
        <a:lstStyle/>
        <a:p>
          <a:endParaRPr lang="en-US"/>
        </a:p>
      </dgm:t>
    </dgm:pt>
    <dgm:pt modelId="{968A753B-6915-4A17-B2FD-C1748E0AA692}" type="pres">
      <dgm:prSet presAssocID="{DDC0077A-37D5-4A42-A489-D55658B6122D}" presName="hierChild1" presStyleCnt="0">
        <dgm:presLayoutVars>
          <dgm:chPref val="1"/>
          <dgm:dir/>
          <dgm:animOne val="branch"/>
          <dgm:animLvl val="lvl"/>
          <dgm:resizeHandles/>
        </dgm:presLayoutVars>
      </dgm:prSet>
      <dgm:spPr/>
    </dgm:pt>
    <dgm:pt modelId="{5B810EEF-A181-4E1F-B8A7-64973C088555}" type="pres">
      <dgm:prSet presAssocID="{7938AC7F-680B-4BD1-A2EC-3A01B2453571}" presName="hierRoot1" presStyleCnt="0"/>
      <dgm:spPr/>
    </dgm:pt>
    <dgm:pt modelId="{3691F50B-A959-4CF0-AEE8-2F1718058188}" type="pres">
      <dgm:prSet presAssocID="{7938AC7F-680B-4BD1-A2EC-3A01B2453571}" presName="composite" presStyleCnt="0"/>
      <dgm:spPr/>
    </dgm:pt>
    <dgm:pt modelId="{D6AE096D-9254-4A95-B98E-AE23642F3B65}" type="pres">
      <dgm:prSet presAssocID="{7938AC7F-680B-4BD1-A2EC-3A01B2453571}" presName="background" presStyleLbl="node0" presStyleIdx="0" presStyleCnt="2"/>
      <dgm:spPr/>
    </dgm:pt>
    <dgm:pt modelId="{BFE6D2B4-80ED-4F4A-90C0-428673917463}" type="pres">
      <dgm:prSet presAssocID="{7938AC7F-680B-4BD1-A2EC-3A01B2453571}" presName="text" presStyleLbl="fgAcc0" presStyleIdx="0" presStyleCnt="2">
        <dgm:presLayoutVars>
          <dgm:chPref val="3"/>
        </dgm:presLayoutVars>
      </dgm:prSet>
      <dgm:spPr/>
    </dgm:pt>
    <dgm:pt modelId="{260AB697-B1D3-4EBF-B8DB-1A5617B135F2}" type="pres">
      <dgm:prSet presAssocID="{7938AC7F-680B-4BD1-A2EC-3A01B2453571}" presName="hierChild2" presStyleCnt="0"/>
      <dgm:spPr/>
    </dgm:pt>
    <dgm:pt modelId="{2E49774D-72B2-48E6-A176-A90677580453}" type="pres">
      <dgm:prSet presAssocID="{07D9F79E-2C40-47EF-B676-E299E3D33C5A}" presName="hierRoot1" presStyleCnt="0"/>
      <dgm:spPr/>
    </dgm:pt>
    <dgm:pt modelId="{BA710031-CED9-42EA-8052-749A7F6DC76F}" type="pres">
      <dgm:prSet presAssocID="{07D9F79E-2C40-47EF-B676-E299E3D33C5A}" presName="composite" presStyleCnt="0"/>
      <dgm:spPr/>
    </dgm:pt>
    <dgm:pt modelId="{C05F72E8-AC66-4C6B-822C-622AF35EEB9D}" type="pres">
      <dgm:prSet presAssocID="{07D9F79E-2C40-47EF-B676-E299E3D33C5A}" presName="background" presStyleLbl="node0" presStyleIdx="1" presStyleCnt="2"/>
      <dgm:spPr/>
    </dgm:pt>
    <dgm:pt modelId="{4E0488E4-494F-405D-A6DD-6F2D6F31C4B3}" type="pres">
      <dgm:prSet presAssocID="{07D9F79E-2C40-47EF-B676-E299E3D33C5A}" presName="text" presStyleLbl="fgAcc0" presStyleIdx="1" presStyleCnt="2">
        <dgm:presLayoutVars>
          <dgm:chPref val="3"/>
        </dgm:presLayoutVars>
      </dgm:prSet>
      <dgm:spPr/>
    </dgm:pt>
    <dgm:pt modelId="{9736C8EA-A0EF-48FC-9F16-CA8BE18F0B0A}" type="pres">
      <dgm:prSet presAssocID="{07D9F79E-2C40-47EF-B676-E299E3D33C5A}" presName="hierChild2" presStyleCnt="0"/>
      <dgm:spPr/>
    </dgm:pt>
  </dgm:ptLst>
  <dgm:cxnLst>
    <dgm:cxn modelId="{21EBBC74-E676-416A-AA6F-888AA420CFCD}" type="presOf" srcId="{07D9F79E-2C40-47EF-B676-E299E3D33C5A}" destId="{4E0488E4-494F-405D-A6DD-6F2D6F31C4B3}" srcOrd="0" destOrd="0" presId="urn:microsoft.com/office/officeart/2005/8/layout/hierarchy1"/>
    <dgm:cxn modelId="{ADECE3D5-AC2C-433E-838E-9F440BF27A03}" type="presOf" srcId="{7938AC7F-680B-4BD1-A2EC-3A01B2453571}" destId="{BFE6D2B4-80ED-4F4A-90C0-428673917463}" srcOrd="0" destOrd="0" presId="urn:microsoft.com/office/officeart/2005/8/layout/hierarchy1"/>
    <dgm:cxn modelId="{C048C0D9-1B43-463C-96BE-6627472BD5FE}" srcId="{DDC0077A-37D5-4A42-A489-D55658B6122D}" destId="{07D9F79E-2C40-47EF-B676-E299E3D33C5A}" srcOrd="1" destOrd="0" parTransId="{C5BB9F05-5CCC-4D72-A2C1-A7D9E92DF403}" sibTransId="{1ED67958-FE4E-4AEE-9FA3-B20082232BB1}"/>
    <dgm:cxn modelId="{EA5E31DA-CA9F-4FA3-9CA0-8E96D11FF40D}" type="presOf" srcId="{DDC0077A-37D5-4A42-A489-D55658B6122D}" destId="{968A753B-6915-4A17-B2FD-C1748E0AA692}" srcOrd="0" destOrd="0" presId="urn:microsoft.com/office/officeart/2005/8/layout/hierarchy1"/>
    <dgm:cxn modelId="{B05749DA-E7D6-407F-9E5C-0D164D50F048}" srcId="{DDC0077A-37D5-4A42-A489-D55658B6122D}" destId="{7938AC7F-680B-4BD1-A2EC-3A01B2453571}" srcOrd="0" destOrd="0" parTransId="{DC1549BE-C3AD-430E-9EFE-B6695F8E0FB2}" sibTransId="{021087BB-1A61-4BFF-B2BC-E16417164D7A}"/>
    <dgm:cxn modelId="{FB2BD13A-7A22-42BA-8DB1-00E9EC521495}" type="presParOf" srcId="{968A753B-6915-4A17-B2FD-C1748E0AA692}" destId="{5B810EEF-A181-4E1F-B8A7-64973C088555}" srcOrd="0" destOrd="0" presId="urn:microsoft.com/office/officeart/2005/8/layout/hierarchy1"/>
    <dgm:cxn modelId="{5CF4559D-E417-41FF-8F1B-783F1372E45B}" type="presParOf" srcId="{5B810EEF-A181-4E1F-B8A7-64973C088555}" destId="{3691F50B-A959-4CF0-AEE8-2F1718058188}" srcOrd="0" destOrd="0" presId="urn:microsoft.com/office/officeart/2005/8/layout/hierarchy1"/>
    <dgm:cxn modelId="{E4BD67C9-A4D2-42FC-B094-306C6E84F093}" type="presParOf" srcId="{3691F50B-A959-4CF0-AEE8-2F1718058188}" destId="{D6AE096D-9254-4A95-B98E-AE23642F3B65}" srcOrd="0" destOrd="0" presId="urn:microsoft.com/office/officeart/2005/8/layout/hierarchy1"/>
    <dgm:cxn modelId="{EB91934F-9D5B-4FE9-B17F-04A302F864EE}" type="presParOf" srcId="{3691F50B-A959-4CF0-AEE8-2F1718058188}" destId="{BFE6D2B4-80ED-4F4A-90C0-428673917463}" srcOrd="1" destOrd="0" presId="urn:microsoft.com/office/officeart/2005/8/layout/hierarchy1"/>
    <dgm:cxn modelId="{67D85276-B7C0-4E7D-8005-CEE2FB9D5E50}" type="presParOf" srcId="{5B810EEF-A181-4E1F-B8A7-64973C088555}" destId="{260AB697-B1D3-4EBF-B8DB-1A5617B135F2}" srcOrd="1" destOrd="0" presId="urn:microsoft.com/office/officeart/2005/8/layout/hierarchy1"/>
    <dgm:cxn modelId="{772851FB-3FF0-42A5-8F3F-1770FE72505D}" type="presParOf" srcId="{968A753B-6915-4A17-B2FD-C1748E0AA692}" destId="{2E49774D-72B2-48E6-A176-A90677580453}" srcOrd="1" destOrd="0" presId="urn:microsoft.com/office/officeart/2005/8/layout/hierarchy1"/>
    <dgm:cxn modelId="{3FFAE14F-A044-4785-BE35-4C921DF18D8B}" type="presParOf" srcId="{2E49774D-72B2-48E6-A176-A90677580453}" destId="{BA710031-CED9-42EA-8052-749A7F6DC76F}" srcOrd="0" destOrd="0" presId="urn:microsoft.com/office/officeart/2005/8/layout/hierarchy1"/>
    <dgm:cxn modelId="{4F53B6A3-03B1-43BB-91F9-FE7CB18A7857}" type="presParOf" srcId="{BA710031-CED9-42EA-8052-749A7F6DC76F}" destId="{C05F72E8-AC66-4C6B-822C-622AF35EEB9D}" srcOrd="0" destOrd="0" presId="urn:microsoft.com/office/officeart/2005/8/layout/hierarchy1"/>
    <dgm:cxn modelId="{AA4E8EEC-CD29-4CD5-B4BA-F8F0A9746C0B}" type="presParOf" srcId="{BA710031-CED9-42EA-8052-749A7F6DC76F}" destId="{4E0488E4-494F-405D-A6DD-6F2D6F31C4B3}" srcOrd="1" destOrd="0" presId="urn:microsoft.com/office/officeart/2005/8/layout/hierarchy1"/>
    <dgm:cxn modelId="{8293C8EB-D324-4593-B5C8-910AB81FB1D0}" type="presParOf" srcId="{2E49774D-72B2-48E6-A176-A90677580453}" destId="{9736C8EA-A0EF-48FC-9F16-CA8BE18F0B0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2BBCEF3-6DED-4CEA-A224-9C71E5A206B7}"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4FCEE455-276C-4628-A458-60682CB1253F}">
      <dgm:prSet/>
      <dgm:spPr/>
      <dgm:t>
        <a:bodyPr/>
        <a:lstStyle/>
        <a:p>
          <a:r>
            <a:rPr lang="es-ES"/>
            <a:t>En concreto, en el ámbito del FSE+ las prioridades de inversión deberán estar alineadas con el </a:t>
          </a:r>
          <a:r>
            <a:rPr lang="es-ES" u="sng"/>
            <a:t>objetivo político 4 “una Europa más social en aplicación al Pilar Europeo de Derechos Sociales”.</a:t>
          </a:r>
          <a:endParaRPr lang="en-US"/>
        </a:p>
      </dgm:t>
    </dgm:pt>
    <dgm:pt modelId="{79539B9D-898D-43C2-8051-7DF3DF2C0948}" type="parTrans" cxnId="{6436949B-26FB-445C-A1F6-375C776BA041}">
      <dgm:prSet/>
      <dgm:spPr/>
      <dgm:t>
        <a:bodyPr/>
        <a:lstStyle/>
        <a:p>
          <a:endParaRPr lang="en-US"/>
        </a:p>
      </dgm:t>
    </dgm:pt>
    <dgm:pt modelId="{1D1D161E-F6D4-4ED6-9975-1A3AF40B8518}" type="sibTrans" cxnId="{6436949B-26FB-445C-A1F6-375C776BA041}">
      <dgm:prSet/>
      <dgm:spPr/>
      <dgm:t>
        <a:bodyPr/>
        <a:lstStyle/>
        <a:p>
          <a:endParaRPr lang="en-US"/>
        </a:p>
      </dgm:t>
    </dgm:pt>
    <dgm:pt modelId="{0AD587CB-115E-484B-80C1-82CF0A6D51F9}">
      <dgm:prSet/>
      <dgm:spPr/>
      <dgm:t>
        <a:bodyPr/>
        <a:lstStyle/>
        <a:p>
          <a:r>
            <a:rPr lang="es-ES"/>
            <a:t>Además, las prioridades de inversión de la programación del FSE+ en España se deben determinar según lo establecido en las Recomendaciones Específicas por País y el Informe País para España 2019 en el contexto del Semestre Europeo, las prioridades de la CE 2019-2024, el Pilar Europeo de Derechos Sociales y los objetivos específicos definidos en el Reglamento FSE+.</a:t>
          </a:r>
          <a:endParaRPr lang="en-US"/>
        </a:p>
      </dgm:t>
    </dgm:pt>
    <dgm:pt modelId="{50571D88-80DE-43D9-BFD8-296606A048F4}" type="parTrans" cxnId="{10DD8272-9FF7-482A-A0AE-A09467B511EB}">
      <dgm:prSet/>
      <dgm:spPr/>
      <dgm:t>
        <a:bodyPr/>
        <a:lstStyle/>
        <a:p>
          <a:endParaRPr lang="en-US"/>
        </a:p>
      </dgm:t>
    </dgm:pt>
    <dgm:pt modelId="{96660259-31C0-42DF-BFE5-C501B640E3BD}" type="sibTrans" cxnId="{10DD8272-9FF7-482A-A0AE-A09467B511EB}">
      <dgm:prSet/>
      <dgm:spPr/>
      <dgm:t>
        <a:bodyPr/>
        <a:lstStyle/>
        <a:p>
          <a:endParaRPr lang="en-US"/>
        </a:p>
      </dgm:t>
    </dgm:pt>
    <dgm:pt modelId="{1C801A73-E46C-446A-8E8F-226BA104F96B}">
      <dgm:prSet/>
      <dgm:spPr/>
      <dgm:t>
        <a:bodyPr/>
        <a:lstStyle/>
        <a:p>
          <a:r>
            <a:rPr lang="es-ES"/>
            <a:t>Para ello, </a:t>
          </a:r>
          <a:r>
            <a:rPr lang="es-ES" u="sng"/>
            <a:t>deberán tenerse en cuenta las características geográficas o demográficas de cada territorio en la definición e inversión de las prioridades identificadas en el marco del FSE+, </a:t>
          </a:r>
          <a:r>
            <a:rPr lang="es-ES"/>
            <a:t>de forma que se atienda a las particularidades propias de cada comunidad autónoma o ciudad autónoma. </a:t>
          </a:r>
          <a:endParaRPr lang="en-US"/>
        </a:p>
      </dgm:t>
    </dgm:pt>
    <dgm:pt modelId="{895D6B13-36F0-4DE7-BA70-8965922D7FFB}" type="parTrans" cxnId="{9B529387-4FE0-4412-AE43-1F8551A5352D}">
      <dgm:prSet/>
      <dgm:spPr/>
      <dgm:t>
        <a:bodyPr/>
        <a:lstStyle/>
        <a:p>
          <a:endParaRPr lang="en-US"/>
        </a:p>
      </dgm:t>
    </dgm:pt>
    <dgm:pt modelId="{18ECF858-7602-43C4-9C85-7FEFB17FA94F}" type="sibTrans" cxnId="{9B529387-4FE0-4412-AE43-1F8551A5352D}">
      <dgm:prSet/>
      <dgm:spPr/>
      <dgm:t>
        <a:bodyPr/>
        <a:lstStyle/>
        <a:p>
          <a:endParaRPr lang="en-US"/>
        </a:p>
      </dgm:t>
    </dgm:pt>
    <dgm:pt modelId="{96ACE46D-E350-402A-BDA2-F682C81E7010}" type="pres">
      <dgm:prSet presAssocID="{52BBCEF3-6DED-4CEA-A224-9C71E5A206B7}" presName="Name0" presStyleCnt="0">
        <dgm:presLayoutVars>
          <dgm:dir/>
          <dgm:animLvl val="lvl"/>
          <dgm:resizeHandles val="exact"/>
        </dgm:presLayoutVars>
      </dgm:prSet>
      <dgm:spPr/>
    </dgm:pt>
    <dgm:pt modelId="{351DC3C1-5ED5-427E-AE21-DAF8773FE65D}" type="pres">
      <dgm:prSet presAssocID="{1C801A73-E46C-446A-8E8F-226BA104F96B}" presName="boxAndChildren" presStyleCnt="0"/>
      <dgm:spPr/>
    </dgm:pt>
    <dgm:pt modelId="{CF4B49C7-BE1B-4108-A062-149F67B28BBD}" type="pres">
      <dgm:prSet presAssocID="{1C801A73-E46C-446A-8E8F-226BA104F96B}" presName="parentTextBox" presStyleLbl="node1" presStyleIdx="0" presStyleCnt="3"/>
      <dgm:spPr/>
    </dgm:pt>
    <dgm:pt modelId="{669E544B-D803-4C78-8FF8-F776B82E298D}" type="pres">
      <dgm:prSet presAssocID="{96660259-31C0-42DF-BFE5-C501B640E3BD}" presName="sp" presStyleCnt="0"/>
      <dgm:spPr/>
    </dgm:pt>
    <dgm:pt modelId="{E8ECB930-5123-4027-BD84-B8B21B04F574}" type="pres">
      <dgm:prSet presAssocID="{0AD587CB-115E-484B-80C1-82CF0A6D51F9}" presName="arrowAndChildren" presStyleCnt="0"/>
      <dgm:spPr/>
    </dgm:pt>
    <dgm:pt modelId="{3122F0DC-6E07-4436-962A-8BA8981A7833}" type="pres">
      <dgm:prSet presAssocID="{0AD587CB-115E-484B-80C1-82CF0A6D51F9}" presName="parentTextArrow" presStyleLbl="node1" presStyleIdx="1" presStyleCnt="3"/>
      <dgm:spPr/>
    </dgm:pt>
    <dgm:pt modelId="{9F3C0934-F69C-49BA-B583-2F3C1E416CD0}" type="pres">
      <dgm:prSet presAssocID="{1D1D161E-F6D4-4ED6-9975-1A3AF40B8518}" presName="sp" presStyleCnt="0"/>
      <dgm:spPr/>
    </dgm:pt>
    <dgm:pt modelId="{87AED2B9-016C-4E44-81A6-22584F9D8CAD}" type="pres">
      <dgm:prSet presAssocID="{4FCEE455-276C-4628-A458-60682CB1253F}" presName="arrowAndChildren" presStyleCnt="0"/>
      <dgm:spPr/>
    </dgm:pt>
    <dgm:pt modelId="{E7F80973-4E2A-4293-99A6-160312415F3E}" type="pres">
      <dgm:prSet presAssocID="{4FCEE455-276C-4628-A458-60682CB1253F}" presName="parentTextArrow" presStyleLbl="node1" presStyleIdx="2" presStyleCnt="3"/>
      <dgm:spPr/>
    </dgm:pt>
  </dgm:ptLst>
  <dgm:cxnLst>
    <dgm:cxn modelId="{48068D0D-630F-415E-A237-517B685A26F7}" type="presOf" srcId="{1C801A73-E46C-446A-8E8F-226BA104F96B}" destId="{CF4B49C7-BE1B-4108-A062-149F67B28BBD}" srcOrd="0" destOrd="0" presId="urn:microsoft.com/office/officeart/2005/8/layout/process4"/>
    <dgm:cxn modelId="{93450E0E-5EE6-4E13-A6A3-8F0CEC1BA988}" type="presOf" srcId="{0AD587CB-115E-484B-80C1-82CF0A6D51F9}" destId="{3122F0DC-6E07-4436-962A-8BA8981A7833}" srcOrd="0" destOrd="0" presId="urn:microsoft.com/office/officeart/2005/8/layout/process4"/>
    <dgm:cxn modelId="{4DE7E32C-DCAA-4C94-85CE-75803DD8BA7A}" type="presOf" srcId="{4FCEE455-276C-4628-A458-60682CB1253F}" destId="{E7F80973-4E2A-4293-99A6-160312415F3E}" srcOrd="0" destOrd="0" presId="urn:microsoft.com/office/officeart/2005/8/layout/process4"/>
    <dgm:cxn modelId="{10DD8272-9FF7-482A-A0AE-A09467B511EB}" srcId="{52BBCEF3-6DED-4CEA-A224-9C71E5A206B7}" destId="{0AD587CB-115E-484B-80C1-82CF0A6D51F9}" srcOrd="1" destOrd="0" parTransId="{50571D88-80DE-43D9-BFD8-296606A048F4}" sibTransId="{96660259-31C0-42DF-BFE5-C501B640E3BD}"/>
    <dgm:cxn modelId="{9B529387-4FE0-4412-AE43-1F8551A5352D}" srcId="{52BBCEF3-6DED-4CEA-A224-9C71E5A206B7}" destId="{1C801A73-E46C-446A-8E8F-226BA104F96B}" srcOrd="2" destOrd="0" parTransId="{895D6B13-36F0-4DE7-BA70-8965922D7FFB}" sibTransId="{18ECF858-7602-43C4-9C85-7FEFB17FA94F}"/>
    <dgm:cxn modelId="{6436949B-26FB-445C-A1F6-375C776BA041}" srcId="{52BBCEF3-6DED-4CEA-A224-9C71E5A206B7}" destId="{4FCEE455-276C-4628-A458-60682CB1253F}" srcOrd="0" destOrd="0" parTransId="{79539B9D-898D-43C2-8051-7DF3DF2C0948}" sibTransId="{1D1D161E-F6D4-4ED6-9975-1A3AF40B8518}"/>
    <dgm:cxn modelId="{BF962EB3-366E-45B6-8E91-C767349AF1C6}" type="presOf" srcId="{52BBCEF3-6DED-4CEA-A224-9C71E5A206B7}" destId="{96ACE46D-E350-402A-BDA2-F682C81E7010}" srcOrd="0" destOrd="0" presId="urn:microsoft.com/office/officeart/2005/8/layout/process4"/>
    <dgm:cxn modelId="{47580516-009A-451B-927F-86B5514EA0C4}" type="presParOf" srcId="{96ACE46D-E350-402A-BDA2-F682C81E7010}" destId="{351DC3C1-5ED5-427E-AE21-DAF8773FE65D}" srcOrd="0" destOrd="0" presId="urn:microsoft.com/office/officeart/2005/8/layout/process4"/>
    <dgm:cxn modelId="{304097AE-EA7C-40CB-8569-F6A2FA80D241}" type="presParOf" srcId="{351DC3C1-5ED5-427E-AE21-DAF8773FE65D}" destId="{CF4B49C7-BE1B-4108-A062-149F67B28BBD}" srcOrd="0" destOrd="0" presId="urn:microsoft.com/office/officeart/2005/8/layout/process4"/>
    <dgm:cxn modelId="{07D25471-ADEC-45DC-AFAA-F71EB2FA06D0}" type="presParOf" srcId="{96ACE46D-E350-402A-BDA2-F682C81E7010}" destId="{669E544B-D803-4C78-8FF8-F776B82E298D}" srcOrd="1" destOrd="0" presId="urn:microsoft.com/office/officeart/2005/8/layout/process4"/>
    <dgm:cxn modelId="{452EC26A-0F91-4ABB-9737-3CDCFE2DD793}" type="presParOf" srcId="{96ACE46D-E350-402A-BDA2-F682C81E7010}" destId="{E8ECB930-5123-4027-BD84-B8B21B04F574}" srcOrd="2" destOrd="0" presId="urn:microsoft.com/office/officeart/2005/8/layout/process4"/>
    <dgm:cxn modelId="{1374EF47-BF98-4013-9050-341D2639C3BD}" type="presParOf" srcId="{E8ECB930-5123-4027-BD84-B8B21B04F574}" destId="{3122F0DC-6E07-4436-962A-8BA8981A7833}" srcOrd="0" destOrd="0" presId="urn:microsoft.com/office/officeart/2005/8/layout/process4"/>
    <dgm:cxn modelId="{6BB90156-D4EB-444C-B7CA-AA9E76C532CA}" type="presParOf" srcId="{96ACE46D-E350-402A-BDA2-F682C81E7010}" destId="{9F3C0934-F69C-49BA-B583-2F3C1E416CD0}" srcOrd="3" destOrd="0" presId="urn:microsoft.com/office/officeart/2005/8/layout/process4"/>
    <dgm:cxn modelId="{D187580E-D772-43A6-9E2A-A43C96BF16DC}" type="presParOf" srcId="{96ACE46D-E350-402A-BDA2-F682C81E7010}" destId="{87AED2B9-016C-4E44-81A6-22584F9D8CAD}" srcOrd="4" destOrd="0" presId="urn:microsoft.com/office/officeart/2005/8/layout/process4"/>
    <dgm:cxn modelId="{4C33BE9F-C1B1-441C-9A70-AFF58BA89F1D}" type="presParOf" srcId="{87AED2B9-016C-4E44-81A6-22584F9D8CAD}" destId="{E7F80973-4E2A-4293-99A6-160312415F3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6530DE1-B5F9-40DD-8F89-9A5AE3DB5FAE}" type="doc">
      <dgm:prSet loTypeId="urn:microsoft.com/office/officeart/2005/8/layout/hierarchy1" loCatId="hierarchy" qsTypeId="urn:microsoft.com/office/officeart/2005/8/quickstyle/simple4" qsCatId="simple" csTypeId="urn:microsoft.com/office/officeart/2005/8/colors/colorful5" csCatId="colorful"/>
      <dgm:spPr/>
      <dgm:t>
        <a:bodyPr/>
        <a:lstStyle/>
        <a:p>
          <a:endParaRPr lang="en-US"/>
        </a:p>
      </dgm:t>
    </dgm:pt>
    <dgm:pt modelId="{59E23BEF-C98B-4F6F-A14B-4C7391A74318}">
      <dgm:prSet/>
      <dgm:spPr/>
      <dgm:t>
        <a:bodyPr/>
        <a:lstStyle/>
        <a:p>
          <a:r>
            <a:rPr lang="es-ES"/>
            <a:t>Por tanto, las inversiones del FSE+ deberán ir dirigidas, fundamentalmente, </a:t>
          </a:r>
          <a:r>
            <a:rPr lang="es-ES" b="1"/>
            <a:t>a tres ámbitos:</a:t>
          </a:r>
          <a:endParaRPr lang="en-US"/>
        </a:p>
      </dgm:t>
    </dgm:pt>
    <dgm:pt modelId="{641C3CF8-E2E3-415D-A1B5-D2243448C4B3}" type="parTrans" cxnId="{C37BE527-7A7B-42BE-9B4C-7926449E11BF}">
      <dgm:prSet/>
      <dgm:spPr/>
      <dgm:t>
        <a:bodyPr/>
        <a:lstStyle/>
        <a:p>
          <a:endParaRPr lang="en-US"/>
        </a:p>
      </dgm:t>
    </dgm:pt>
    <dgm:pt modelId="{89345AF1-4F40-4153-B2C9-67E0EA9475DF}" type="sibTrans" cxnId="{C37BE527-7A7B-42BE-9B4C-7926449E11BF}">
      <dgm:prSet/>
      <dgm:spPr/>
      <dgm:t>
        <a:bodyPr/>
        <a:lstStyle/>
        <a:p>
          <a:endParaRPr lang="en-US"/>
        </a:p>
      </dgm:t>
    </dgm:pt>
    <dgm:pt modelId="{EC080B56-8A4C-4C5B-B1D4-8ED16D897798}">
      <dgm:prSet/>
      <dgm:spPr/>
      <dgm:t>
        <a:bodyPr/>
        <a:lstStyle/>
        <a:p>
          <a:r>
            <a:rPr lang="es-ES" b="1" u="sng" dirty="0"/>
            <a:t>Empleo</a:t>
          </a:r>
          <a:r>
            <a:rPr lang="es-ES" dirty="0"/>
            <a:t>, fundamentalmente, a través de la igualdad de acceso al empleo, condiciones de trabajo justas, fomento del emprendimiento y mejora de la empleabilidad;</a:t>
          </a:r>
          <a:endParaRPr lang="en-US" dirty="0"/>
        </a:p>
      </dgm:t>
    </dgm:pt>
    <dgm:pt modelId="{5CE1A095-473C-4612-8337-2587367BF478}" type="parTrans" cxnId="{724CEB96-8254-4F05-A24A-B9E9789E0E3A}">
      <dgm:prSet/>
      <dgm:spPr/>
      <dgm:t>
        <a:bodyPr/>
        <a:lstStyle/>
        <a:p>
          <a:endParaRPr lang="en-US"/>
        </a:p>
      </dgm:t>
    </dgm:pt>
    <dgm:pt modelId="{593FA9BF-C6CB-4B10-87A5-FD5E4D29E7EB}" type="sibTrans" cxnId="{724CEB96-8254-4F05-A24A-B9E9789E0E3A}">
      <dgm:prSet/>
      <dgm:spPr/>
      <dgm:t>
        <a:bodyPr/>
        <a:lstStyle/>
        <a:p>
          <a:endParaRPr lang="en-US"/>
        </a:p>
      </dgm:t>
    </dgm:pt>
    <dgm:pt modelId="{F15F8228-A226-4B01-A189-8EF6ED8CF765}">
      <dgm:prSet/>
      <dgm:spPr/>
      <dgm:t>
        <a:bodyPr/>
        <a:lstStyle/>
        <a:p>
          <a:r>
            <a:rPr lang="es-ES" b="1" u="sng" dirty="0"/>
            <a:t>Educación, formación y aprendizaje permanente</a:t>
          </a:r>
          <a:r>
            <a:rPr lang="es-ES" u="sng" dirty="0"/>
            <a:t>;</a:t>
          </a:r>
          <a:endParaRPr lang="en-US" dirty="0"/>
        </a:p>
      </dgm:t>
    </dgm:pt>
    <dgm:pt modelId="{1E45AD1D-BCAB-4A3C-ACFF-CE0273BC09BF}" type="parTrans" cxnId="{D4477D26-9138-46BF-BD58-AD26A26802D4}">
      <dgm:prSet/>
      <dgm:spPr/>
      <dgm:t>
        <a:bodyPr/>
        <a:lstStyle/>
        <a:p>
          <a:endParaRPr lang="en-US"/>
        </a:p>
      </dgm:t>
    </dgm:pt>
    <dgm:pt modelId="{B0B08C98-EA17-4C64-886B-139F12416CE7}" type="sibTrans" cxnId="{D4477D26-9138-46BF-BD58-AD26A26802D4}">
      <dgm:prSet/>
      <dgm:spPr/>
      <dgm:t>
        <a:bodyPr/>
        <a:lstStyle/>
        <a:p>
          <a:endParaRPr lang="en-US"/>
        </a:p>
      </dgm:t>
    </dgm:pt>
    <dgm:pt modelId="{A92D6DD1-E86A-4131-A263-6FC87F2D65BB}">
      <dgm:prSet/>
      <dgm:spPr/>
      <dgm:t>
        <a:bodyPr/>
        <a:lstStyle/>
        <a:p>
          <a:r>
            <a:rPr lang="es-ES" b="1" u="sng" dirty="0"/>
            <a:t>Inclusión social y lucha contra la pobreza</a:t>
          </a:r>
          <a:r>
            <a:rPr lang="es-ES" u="sng" dirty="0"/>
            <a:t>.</a:t>
          </a:r>
          <a:endParaRPr lang="en-US" dirty="0"/>
        </a:p>
      </dgm:t>
    </dgm:pt>
    <dgm:pt modelId="{B3B53C81-AD42-4816-A46C-F5E8E324E67F}" type="parTrans" cxnId="{1B0CE5B8-65A8-4262-9C7C-821687BDDB0A}">
      <dgm:prSet/>
      <dgm:spPr/>
      <dgm:t>
        <a:bodyPr/>
        <a:lstStyle/>
        <a:p>
          <a:endParaRPr lang="en-US"/>
        </a:p>
      </dgm:t>
    </dgm:pt>
    <dgm:pt modelId="{2C5E4267-B70F-4B5B-B592-39575FE1AD96}" type="sibTrans" cxnId="{1B0CE5B8-65A8-4262-9C7C-821687BDDB0A}">
      <dgm:prSet/>
      <dgm:spPr/>
      <dgm:t>
        <a:bodyPr/>
        <a:lstStyle/>
        <a:p>
          <a:endParaRPr lang="en-US"/>
        </a:p>
      </dgm:t>
    </dgm:pt>
    <dgm:pt modelId="{61F65F1F-8DA4-4775-8A1A-F52E9FA26177}" type="pres">
      <dgm:prSet presAssocID="{E6530DE1-B5F9-40DD-8F89-9A5AE3DB5FAE}" presName="hierChild1" presStyleCnt="0">
        <dgm:presLayoutVars>
          <dgm:chPref val="1"/>
          <dgm:dir/>
          <dgm:animOne val="branch"/>
          <dgm:animLvl val="lvl"/>
          <dgm:resizeHandles/>
        </dgm:presLayoutVars>
      </dgm:prSet>
      <dgm:spPr/>
    </dgm:pt>
    <dgm:pt modelId="{D33F2A51-15A7-42A1-9869-4734DA408522}" type="pres">
      <dgm:prSet presAssocID="{59E23BEF-C98B-4F6F-A14B-4C7391A74318}" presName="hierRoot1" presStyleCnt="0"/>
      <dgm:spPr/>
    </dgm:pt>
    <dgm:pt modelId="{078B8C2E-F189-4551-98C6-26BFF2F8E52C}" type="pres">
      <dgm:prSet presAssocID="{59E23BEF-C98B-4F6F-A14B-4C7391A74318}" presName="composite" presStyleCnt="0"/>
      <dgm:spPr/>
    </dgm:pt>
    <dgm:pt modelId="{7966FBF8-8F66-4D2F-9159-2FD2FF527C33}" type="pres">
      <dgm:prSet presAssocID="{59E23BEF-C98B-4F6F-A14B-4C7391A74318}" presName="background" presStyleLbl="node0" presStyleIdx="0" presStyleCnt="1"/>
      <dgm:spPr/>
    </dgm:pt>
    <dgm:pt modelId="{8EDE6C6E-4D3D-4CCC-8921-B7A43BBD36AB}" type="pres">
      <dgm:prSet presAssocID="{59E23BEF-C98B-4F6F-A14B-4C7391A74318}" presName="text" presStyleLbl="fgAcc0" presStyleIdx="0" presStyleCnt="1">
        <dgm:presLayoutVars>
          <dgm:chPref val="3"/>
        </dgm:presLayoutVars>
      </dgm:prSet>
      <dgm:spPr/>
    </dgm:pt>
    <dgm:pt modelId="{0A2502B5-64A4-4548-8765-853715DB85F5}" type="pres">
      <dgm:prSet presAssocID="{59E23BEF-C98B-4F6F-A14B-4C7391A74318}" presName="hierChild2" presStyleCnt="0"/>
      <dgm:spPr/>
    </dgm:pt>
    <dgm:pt modelId="{344A2BDD-638B-43FA-82C0-35C1B0174AF4}" type="pres">
      <dgm:prSet presAssocID="{5CE1A095-473C-4612-8337-2587367BF478}" presName="Name10" presStyleLbl="parChTrans1D2" presStyleIdx="0" presStyleCnt="3"/>
      <dgm:spPr/>
    </dgm:pt>
    <dgm:pt modelId="{F0C693ED-7479-4C2B-80CC-67FBF45B1BA9}" type="pres">
      <dgm:prSet presAssocID="{EC080B56-8A4C-4C5B-B1D4-8ED16D897798}" presName="hierRoot2" presStyleCnt="0"/>
      <dgm:spPr/>
    </dgm:pt>
    <dgm:pt modelId="{C5793FBB-3224-4217-80B1-E3AA172AE011}" type="pres">
      <dgm:prSet presAssocID="{EC080B56-8A4C-4C5B-B1D4-8ED16D897798}" presName="composite2" presStyleCnt="0"/>
      <dgm:spPr/>
    </dgm:pt>
    <dgm:pt modelId="{4B75F6BD-6CB7-44E7-8642-E6B85DFD45C9}" type="pres">
      <dgm:prSet presAssocID="{EC080B56-8A4C-4C5B-B1D4-8ED16D897798}" presName="background2" presStyleLbl="node2" presStyleIdx="0" presStyleCnt="3"/>
      <dgm:spPr/>
    </dgm:pt>
    <dgm:pt modelId="{3E629B55-40D1-4469-AE82-B094700E1558}" type="pres">
      <dgm:prSet presAssocID="{EC080B56-8A4C-4C5B-B1D4-8ED16D897798}" presName="text2" presStyleLbl="fgAcc2" presStyleIdx="0" presStyleCnt="3">
        <dgm:presLayoutVars>
          <dgm:chPref val="3"/>
        </dgm:presLayoutVars>
      </dgm:prSet>
      <dgm:spPr/>
    </dgm:pt>
    <dgm:pt modelId="{E31C9D7B-44C0-4D0A-9C1B-DFADADD7B5C9}" type="pres">
      <dgm:prSet presAssocID="{EC080B56-8A4C-4C5B-B1D4-8ED16D897798}" presName="hierChild3" presStyleCnt="0"/>
      <dgm:spPr/>
    </dgm:pt>
    <dgm:pt modelId="{4742CAB5-6B77-46D7-AD75-66B14AD6FBA2}" type="pres">
      <dgm:prSet presAssocID="{1E45AD1D-BCAB-4A3C-ACFF-CE0273BC09BF}" presName="Name10" presStyleLbl="parChTrans1D2" presStyleIdx="1" presStyleCnt="3"/>
      <dgm:spPr/>
    </dgm:pt>
    <dgm:pt modelId="{FF3FA642-9C55-4DA4-805A-DB0314EE4FC9}" type="pres">
      <dgm:prSet presAssocID="{F15F8228-A226-4B01-A189-8EF6ED8CF765}" presName="hierRoot2" presStyleCnt="0"/>
      <dgm:spPr/>
    </dgm:pt>
    <dgm:pt modelId="{C3245BA2-424A-4267-950D-1228B5E397F7}" type="pres">
      <dgm:prSet presAssocID="{F15F8228-A226-4B01-A189-8EF6ED8CF765}" presName="composite2" presStyleCnt="0"/>
      <dgm:spPr/>
    </dgm:pt>
    <dgm:pt modelId="{57178389-D9EB-4B71-ACD2-42ABFF36ADA5}" type="pres">
      <dgm:prSet presAssocID="{F15F8228-A226-4B01-A189-8EF6ED8CF765}" presName="background2" presStyleLbl="node2" presStyleIdx="1" presStyleCnt="3"/>
      <dgm:spPr/>
    </dgm:pt>
    <dgm:pt modelId="{42A4F891-954B-4E5F-A6E4-4AE2E23ACE3C}" type="pres">
      <dgm:prSet presAssocID="{F15F8228-A226-4B01-A189-8EF6ED8CF765}" presName="text2" presStyleLbl="fgAcc2" presStyleIdx="1" presStyleCnt="3">
        <dgm:presLayoutVars>
          <dgm:chPref val="3"/>
        </dgm:presLayoutVars>
      </dgm:prSet>
      <dgm:spPr/>
    </dgm:pt>
    <dgm:pt modelId="{86684C46-8E40-4D3E-B971-FBC0ABEB1E3A}" type="pres">
      <dgm:prSet presAssocID="{F15F8228-A226-4B01-A189-8EF6ED8CF765}" presName="hierChild3" presStyleCnt="0"/>
      <dgm:spPr/>
    </dgm:pt>
    <dgm:pt modelId="{63B37005-1991-4635-B378-8EF78626DE72}" type="pres">
      <dgm:prSet presAssocID="{B3B53C81-AD42-4816-A46C-F5E8E324E67F}" presName="Name10" presStyleLbl="parChTrans1D2" presStyleIdx="2" presStyleCnt="3"/>
      <dgm:spPr/>
    </dgm:pt>
    <dgm:pt modelId="{E184E68E-C15C-4DED-ADF7-554087F1ED6D}" type="pres">
      <dgm:prSet presAssocID="{A92D6DD1-E86A-4131-A263-6FC87F2D65BB}" presName="hierRoot2" presStyleCnt="0"/>
      <dgm:spPr/>
    </dgm:pt>
    <dgm:pt modelId="{D633256D-C44F-4C15-994E-0D5620EA8B16}" type="pres">
      <dgm:prSet presAssocID="{A92D6DD1-E86A-4131-A263-6FC87F2D65BB}" presName="composite2" presStyleCnt="0"/>
      <dgm:spPr/>
    </dgm:pt>
    <dgm:pt modelId="{2153DCE0-78A5-4F07-A196-1F511F45C5F8}" type="pres">
      <dgm:prSet presAssocID="{A92D6DD1-E86A-4131-A263-6FC87F2D65BB}" presName="background2" presStyleLbl="node2" presStyleIdx="2" presStyleCnt="3"/>
      <dgm:spPr/>
    </dgm:pt>
    <dgm:pt modelId="{49F38C1A-B78A-4BDB-BBE2-661414372CE5}" type="pres">
      <dgm:prSet presAssocID="{A92D6DD1-E86A-4131-A263-6FC87F2D65BB}" presName="text2" presStyleLbl="fgAcc2" presStyleIdx="2" presStyleCnt="3">
        <dgm:presLayoutVars>
          <dgm:chPref val="3"/>
        </dgm:presLayoutVars>
      </dgm:prSet>
      <dgm:spPr/>
    </dgm:pt>
    <dgm:pt modelId="{EDEA9A3D-4B98-488D-83FB-BCE0DC83B221}" type="pres">
      <dgm:prSet presAssocID="{A92D6DD1-E86A-4131-A263-6FC87F2D65BB}" presName="hierChild3" presStyleCnt="0"/>
      <dgm:spPr/>
    </dgm:pt>
  </dgm:ptLst>
  <dgm:cxnLst>
    <dgm:cxn modelId="{D4477D26-9138-46BF-BD58-AD26A26802D4}" srcId="{59E23BEF-C98B-4F6F-A14B-4C7391A74318}" destId="{F15F8228-A226-4B01-A189-8EF6ED8CF765}" srcOrd="1" destOrd="0" parTransId="{1E45AD1D-BCAB-4A3C-ACFF-CE0273BC09BF}" sibTransId="{B0B08C98-EA17-4C64-886B-139F12416CE7}"/>
    <dgm:cxn modelId="{C37BE527-7A7B-42BE-9B4C-7926449E11BF}" srcId="{E6530DE1-B5F9-40DD-8F89-9A5AE3DB5FAE}" destId="{59E23BEF-C98B-4F6F-A14B-4C7391A74318}" srcOrd="0" destOrd="0" parTransId="{641C3CF8-E2E3-415D-A1B5-D2243448C4B3}" sibTransId="{89345AF1-4F40-4153-B2C9-67E0EA9475DF}"/>
    <dgm:cxn modelId="{3FEBB432-16CD-4127-ADBB-4AA70D167FEF}" type="presOf" srcId="{A92D6DD1-E86A-4131-A263-6FC87F2D65BB}" destId="{49F38C1A-B78A-4BDB-BBE2-661414372CE5}" srcOrd="0" destOrd="0" presId="urn:microsoft.com/office/officeart/2005/8/layout/hierarchy1"/>
    <dgm:cxn modelId="{6397383C-811E-4471-BAE4-797A6B793346}" type="presOf" srcId="{B3B53C81-AD42-4816-A46C-F5E8E324E67F}" destId="{63B37005-1991-4635-B378-8EF78626DE72}" srcOrd="0" destOrd="0" presId="urn:microsoft.com/office/officeart/2005/8/layout/hierarchy1"/>
    <dgm:cxn modelId="{ED10115C-5FD5-4706-BF9A-3A97F7C6E07B}" type="presOf" srcId="{5CE1A095-473C-4612-8337-2587367BF478}" destId="{344A2BDD-638B-43FA-82C0-35C1B0174AF4}" srcOrd="0" destOrd="0" presId="urn:microsoft.com/office/officeart/2005/8/layout/hierarchy1"/>
    <dgm:cxn modelId="{4130CC5F-35C2-4D19-A101-6AB9EA0B82EF}" type="presOf" srcId="{59E23BEF-C98B-4F6F-A14B-4C7391A74318}" destId="{8EDE6C6E-4D3D-4CCC-8921-B7A43BBD36AB}" srcOrd="0" destOrd="0" presId="urn:microsoft.com/office/officeart/2005/8/layout/hierarchy1"/>
    <dgm:cxn modelId="{4B85697B-EB5F-4328-8D8E-272A062EA7D2}" type="presOf" srcId="{E6530DE1-B5F9-40DD-8F89-9A5AE3DB5FAE}" destId="{61F65F1F-8DA4-4775-8A1A-F52E9FA26177}" srcOrd="0" destOrd="0" presId="urn:microsoft.com/office/officeart/2005/8/layout/hierarchy1"/>
    <dgm:cxn modelId="{C2FABF86-07EF-4A59-8184-6C84101872B1}" type="presOf" srcId="{EC080B56-8A4C-4C5B-B1D4-8ED16D897798}" destId="{3E629B55-40D1-4469-AE82-B094700E1558}" srcOrd="0" destOrd="0" presId="urn:microsoft.com/office/officeart/2005/8/layout/hierarchy1"/>
    <dgm:cxn modelId="{E7DF9787-6336-453D-929F-2E200D3A074E}" type="presOf" srcId="{1E45AD1D-BCAB-4A3C-ACFF-CE0273BC09BF}" destId="{4742CAB5-6B77-46D7-AD75-66B14AD6FBA2}" srcOrd="0" destOrd="0" presId="urn:microsoft.com/office/officeart/2005/8/layout/hierarchy1"/>
    <dgm:cxn modelId="{724CEB96-8254-4F05-A24A-B9E9789E0E3A}" srcId="{59E23BEF-C98B-4F6F-A14B-4C7391A74318}" destId="{EC080B56-8A4C-4C5B-B1D4-8ED16D897798}" srcOrd="0" destOrd="0" parTransId="{5CE1A095-473C-4612-8337-2587367BF478}" sibTransId="{593FA9BF-C6CB-4B10-87A5-FD5E4D29E7EB}"/>
    <dgm:cxn modelId="{4AB3CA97-7604-4435-A6F6-1BCE18F1ECA5}" type="presOf" srcId="{F15F8228-A226-4B01-A189-8EF6ED8CF765}" destId="{42A4F891-954B-4E5F-A6E4-4AE2E23ACE3C}" srcOrd="0" destOrd="0" presId="urn:microsoft.com/office/officeart/2005/8/layout/hierarchy1"/>
    <dgm:cxn modelId="{1B0CE5B8-65A8-4262-9C7C-821687BDDB0A}" srcId="{59E23BEF-C98B-4F6F-A14B-4C7391A74318}" destId="{A92D6DD1-E86A-4131-A263-6FC87F2D65BB}" srcOrd="2" destOrd="0" parTransId="{B3B53C81-AD42-4816-A46C-F5E8E324E67F}" sibTransId="{2C5E4267-B70F-4B5B-B592-39575FE1AD96}"/>
    <dgm:cxn modelId="{70EF5C78-6FB6-46DA-A0E5-5DF54E86C030}" type="presParOf" srcId="{61F65F1F-8DA4-4775-8A1A-F52E9FA26177}" destId="{D33F2A51-15A7-42A1-9869-4734DA408522}" srcOrd="0" destOrd="0" presId="urn:microsoft.com/office/officeart/2005/8/layout/hierarchy1"/>
    <dgm:cxn modelId="{55E25E69-4192-40D9-80B8-E8EEAFECBEC4}" type="presParOf" srcId="{D33F2A51-15A7-42A1-9869-4734DA408522}" destId="{078B8C2E-F189-4551-98C6-26BFF2F8E52C}" srcOrd="0" destOrd="0" presId="urn:microsoft.com/office/officeart/2005/8/layout/hierarchy1"/>
    <dgm:cxn modelId="{9A792B65-79C4-431B-BC05-BFB0784B3781}" type="presParOf" srcId="{078B8C2E-F189-4551-98C6-26BFF2F8E52C}" destId="{7966FBF8-8F66-4D2F-9159-2FD2FF527C33}" srcOrd="0" destOrd="0" presId="urn:microsoft.com/office/officeart/2005/8/layout/hierarchy1"/>
    <dgm:cxn modelId="{D5DEE68C-5F68-4903-8B0C-55E5DF9CCDE4}" type="presParOf" srcId="{078B8C2E-F189-4551-98C6-26BFF2F8E52C}" destId="{8EDE6C6E-4D3D-4CCC-8921-B7A43BBD36AB}" srcOrd="1" destOrd="0" presId="urn:microsoft.com/office/officeart/2005/8/layout/hierarchy1"/>
    <dgm:cxn modelId="{83262339-D586-4929-93E9-C846B866CB98}" type="presParOf" srcId="{D33F2A51-15A7-42A1-9869-4734DA408522}" destId="{0A2502B5-64A4-4548-8765-853715DB85F5}" srcOrd="1" destOrd="0" presId="urn:microsoft.com/office/officeart/2005/8/layout/hierarchy1"/>
    <dgm:cxn modelId="{1B2FC53B-E55B-4A71-B26A-C7D101DA088C}" type="presParOf" srcId="{0A2502B5-64A4-4548-8765-853715DB85F5}" destId="{344A2BDD-638B-43FA-82C0-35C1B0174AF4}" srcOrd="0" destOrd="0" presId="urn:microsoft.com/office/officeart/2005/8/layout/hierarchy1"/>
    <dgm:cxn modelId="{D219FF46-618A-4EBB-9FB4-FE3D79304905}" type="presParOf" srcId="{0A2502B5-64A4-4548-8765-853715DB85F5}" destId="{F0C693ED-7479-4C2B-80CC-67FBF45B1BA9}" srcOrd="1" destOrd="0" presId="urn:microsoft.com/office/officeart/2005/8/layout/hierarchy1"/>
    <dgm:cxn modelId="{E27C638A-1900-40DD-B2C2-80DDD1D91D65}" type="presParOf" srcId="{F0C693ED-7479-4C2B-80CC-67FBF45B1BA9}" destId="{C5793FBB-3224-4217-80B1-E3AA172AE011}" srcOrd="0" destOrd="0" presId="urn:microsoft.com/office/officeart/2005/8/layout/hierarchy1"/>
    <dgm:cxn modelId="{66445D47-6F3F-4DAF-B266-A9C405073834}" type="presParOf" srcId="{C5793FBB-3224-4217-80B1-E3AA172AE011}" destId="{4B75F6BD-6CB7-44E7-8642-E6B85DFD45C9}" srcOrd="0" destOrd="0" presId="urn:microsoft.com/office/officeart/2005/8/layout/hierarchy1"/>
    <dgm:cxn modelId="{34FE46FB-7F0D-4D9D-AEA9-05324462EF0B}" type="presParOf" srcId="{C5793FBB-3224-4217-80B1-E3AA172AE011}" destId="{3E629B55-40D1-4469-AE82-B094700E1558}" srcOrd="1" destOrd="0" presId="urn:microsoft.com/office/officeart/2005/8/layout/hierarchy1"/>
    <dgm:cxn modelId="{FA8BF82D-2918-4521-B83B-9C617AF3C0CA}" type="presParOf" srcId="{F0C693ED-7479-4C2B-80CC-67FBF45B1BA9}" destId="{E31C9D7B-44C0-4D0A-9C1B-DFADADD7B5C9}" srcOrd="1" destOrd="0" presId="urn:microsoft.com/office/officeart/2005/8/layout/hierarchy1"/>
    <dgm:cxn modelId="{64176FC5-0AE4-43AA-AC68-5693B853F854}" type="presParOf" srcId="{0A2502B5-64A4-4548-8765-853715DB85F5}" destId="{4742CAB5-6B77-46D7-AD75-66B14AD6FBA2}" srcOrd="2" destOrd="0" presId="urn:microsoft.com/office/officeart/2005/8/layout/hierarchy1"/>
    <dgm:cxn modelId="{C6461D06-35F4-4ECA-8ACA-E1ED4F7BEAAF}" type="presParOf" srcId="{0A2502B5-64A4-4548-8765-853715DB85F5}" destId="{FF3FA642-9C55-4DA4-805A-DB0314EE4FC9}" srcOrd="3" destOrd="0" presId="urn:microsoft.com/office/officeart/2005/8/layout/hierarchy1"/>
    <dgm:cxn modelId="{E119D785-C118-4ACB-9DD5-47BBEDEBDAFA}" type="presParOf" srcId="{FF3FA642-9C55-4DA4-805A-DB0314EE4FC9}" destId="{C3245BA2-424A-4267-950D-1228B5E397F7}" srcOrd="0" destOrd="0" presId="urn:microsoft.com/office/officeart/2005/8/layout/hierarchy1"/>
    <dgm:cxn modelId="{733FDC8E-0C63-4B8E-888C-0C58F40EA3F6}" type="presParOf" srcId="{C3245BA2-424A-4267-950D-1228B5E397F7}" destId="{57178389-D9EB-4B71-ACD2-42ABFF36ADA5}" srcOrd="0" destOrd="0" presId="urn:microsoft.com/office/officeart/2005/8/layout/hierarchy1"/>
    <dgm:cxn modelId="{A8944AB0-7E20-4700-8BDF-B3423B060144}" type="presParOf" srcId="{C3245BA2-424A-4267-950D-1228B5E397F7}" destId="{42A4F891-954B-4E5F-A6E4-4AE2E23ACE3C}" srcOrd="1" destOrd="0" presId="urn:microsoft.com/office/officeart/2005/8/layout/hierarchy1"/>
    <dgm:cxn modelId="{8D66C93B-7BA0-462C-86D0-E007FA292601}" type="presParOf" srcId="{FF3FA642-9C55-4DA4-805A-DB0314EE4FC9}" destId="{86684C46-8E40-4D3E-B971-FBC0ABEB1E3A}" srcOrd="1" destOrd="0" presId="urn:microsoft.com/office/officeart/2005/8/layout/hierarchy1"/>
    <dgm:cxn modelId="{E2A657FE-5C7F-4A94-8C48-1EBB5DB3134C}" type="presParOf" srcId="{0A2502B5-64A4-4548-8765-853715DB85F5}" destId="{63B37005-1991-4635-B378-8EF78626DE72}" srcOrd="4" destOrd="0" presId="urn:microsoft.com/office/officeart/2005/8/layout/hierarchy1"/>
    <dgm:cxn modelId="{73E7E13C-7D53-4CE0-A3F3-19CCBD0727E1}" type="presParOf" srcId="{0A2502B5-64A4-4548-8765-853715DB85F5}" destId="{E184E68E-C15C-4DED-ADF7-554087F1ED6D}" srcOrd="5" destOrd="0" presId="urn:microsoft.com/office/officeart/2005/8/layout/hierarchy1"/>
    <dgm:cxn modelId="{42DCA32E-5D9A-4F61-B497-956CCE32F673}" type="presParOf" srcId="{E184E68E-C15C-4DED-ADF7-554087F1ED6D}" destId="{D633256D-C44F-4C15-994E-0D5620EA8B16}" srcOrd="0" destOrd="0" presId="urn:microsoft.com/office/officeart/2005/8/layout/hierarchy1"/>
    <dgm:cxn modelId="{D660A081-FD86-40CC-A403-1B1D4957DFCA}" type="presParOf" srcId="{D633256D-C44F-4C15-994E-0D5620EA8B16}" destId="{2153DCE0-78A5-4F07-A196-1F511F45C5F8}" srcOrd="0" destOrd="0" presId="urn:microsoft.com/office/officeart/2005/8/layout/hierarchy1"/>
    <dgm:cxn modelId="{618FF9BD-1AE1-4600-A61E-4572C900BA3E}" type="presParOf" srcId="{D633256D-C44F-4C15-994E-0D5620EA8B16}" destId="{49F38C1A-B78A-4BDB-BBE2-661414372CE5}" srcOrd="1" destOrd="0" presId="urn:microsoft.com/office/officeart/2005/8/layout/hierarchy1"/>
    <dgm:cxn modelId="{267F49D3-6B95-489C-929F-F81516FC861F}" type="presParOf" srcId="{E184E68E-C15C-4DED-ADF7-554087F1ED6D}" destId="{EDEA9A3D-4B98-488D-83FB-BCE0DC83B22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D49580F-E758-4908-A179-4A80A2E5BB9E}"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0E9AAB67-61E5-46D5-B5C1-27542D0142AB}">
      <dgm:prSet custT="1"/>
      <dgm:spPr/>
      <dgm:t>
        <a:bodyPr/>
        <a:lstStyle/>
        <a:p>
          <a:r>
            <a:rPr lang="es-ES" sz="2400" b="1" dirty="0"/>
            <a:t>Empleo</a:t>
          </a:r>
          <a:r>
            <a:rPr lang="es-ES" sz="1200" b="1" dirty="0"/>
            <a:t>:</a:t>
          </a:r>
          <a:endParaRPr lang="en-US" sz="1200" dirty="0"/>
        </a:p>
      </dgm:t>
    </dgm:pt>
    <dgm:pt modelId="{7C36D509-9924-4487-916D-39BEFC045E46}" type="parTrans" cxnId="{CEDAFF21-5EFD-495B-B11A-A6A20DB52784}">
      <dgm:prSet/>
      <dgm:spPr/>
      <dgm:t>
        <a:bodyPr/>
        <a:lstStyle/>
        <a:p>
          <a:endParaRPr lang="en-US"/>
        </a:p>
      </dgm:t>
    </dgm:pt>
    <dgm:pt modelId="{DD4A0B1D-E018-4FD0-BBF9-6F59CE138809}" type="sibTrans" cxnId="{CEDAFF21-5EFD-495B-B11A-A6A20DB52784}">
      <dgm:prSet/>
      <dgm:spPr/>
      <dgm:t>
        <a:bodyPr/>
        <a:lstStyle/>
        <a:p>
          <a:endParaRPr lang="en-US"/>
        </a:p>
      </dgm:t>
    </dgm:pt>
    <dgm:pt modelId="{9C59A35C-6957-4B22-9CE5-AA2DED9B236B}">
      <dgm:prSet/>
      <dgm:spPr/>
      <dgm:t>
        <a:bodyPr/>
        <a:lstStyle/>
        <a:p>
          <a:r>
            <a:rPr lang="es-ES" dirty="0"/>
            <a:t>En el ámbito del empleo, las inversiones deberán destinarse a </a:t>
          </a:r>
          <a:r>
            <a:rPr lang="es-ES" u="sng" dirty="0"/>
            <a:t>combatir el desempleo, en particular el desempleo juvenil y de larga duración, ajustar las necesidades al mercado laboral, así como ampliar la formación y la equidad </a:t>
          </a:r>
          <a:r>
            <a:rPr lang="es-ES" dirty="0"/>
            <a:t>de las condiciones laborales para incluir a las personas trabajadoras empleadas en las nuevas formas de trabajo; acceso </a:t>
          </a:r>
          <a:r>
            <a:rPr lang="es-ES" u="sng" dirty="0"/>
            <a:t>al aprendizaje permanente </a:t>
          </a:r>
          <a:r>
            <a:rPr lang="es-ES" dirty="0"/>
            <a:t>en el marco de un mercado laboral  digitalizado que cambia rápidamente; y abordar los problemas de </a:t>
          </a:r>
          <a:r>
            <a:rPr lang="es-ES" u="sng" dirty="0"/>
            <a:t>calidad de vida y de conciliación de  la vida familiar y la vida profesional</a:t>
          </a:r>
          <a:r>
            <a:rPr lang="es-ES" dirty="0"/>
            <a:t>.</a:t>
          </a:r>
          <a:endParaRPr lang="en-US" dirty="0"/>
        </a:p>
      </dgm:t>
    </dgm:pt>
    <dgm:pt modelId="{41505809-6285-44BE-BF81-BEB46A6D3C14}" type="parTrans" cxnId="{FB361909-3747-4CC0-B3F7-B9936EC74B36}">
      <dgm:prSet/>
      <dgm:spPr/>
      <dgm:t>
        <a:bodyPr/>
        <a:lstStyle/>
        <a:p>
          <a:endParaRPr lang="en-US"/>
        </a:p>
      </dgm:t>
    </dgm:pt>
    <dgm:pt modelId="{12ECAFF9-56A1-4E7F-A9E5-D40540D59404}" type="sibTrans" cxnId="{FB361909-3747-4CC0-B3F7-B9936EC74B36}">
      <dgm:prSet/>
      <dgm:spPr/>
      <dgm:t>
        <a:bodyPr/>
        <a:lstStyle/>
        <a:p>
          <a:endParaRPr lang="en-US"/>
        </a:p>
      </dgm:t>
    </dgm:pt>
    <dgm:pt modelId="{30E70F28-436D-4412-9E50-8D7921B6A6A8}" type="pres">
      <dgm:prSet presAssocID="{AD49580F-E758-4908-A179-4A80A2E5BB9E}" presName="hierChild1" presStyleCnt="0">
        <dgm:presLayoutVars>
          <dgm:chPref val="1"/>
          <dgm:dir/>
          <dgm:animOne val="branch"/>
          <dgm:animLvl val="lvl"/>
          <dgm:resizeHandles/>
        </dgm:presLayoutVars>
      </dgm:prSet>
      <dgm:spPr/>
    </dgm:pt>
    <dgm:pt modelId="{8A020E43-2BBB-4CB0-8F6F-FEA2B57CC5C2}" type="pres">
      <dgm:prSet presAssocID="{0E9AAB67-61E5-46D5-B5C1-27542D0142AB}" presName="hierRoot1" presStyleCnt="0"/>
      <dgm:spPr/>
    </dgm:pt>
    <dgm:pt modelId="{39117BE8-0A8B-49B2-9171-D6402EFCAD4D}" type="pres">
      <dgm:prSet presAssocID="{0E9AAB67-61E5-46D5-B5C1-27542D0142AB}" presName="composite" presStyleCnt="0"/>
      <dgm:spPr/>
    </dgm:pt>
    <dgm:pt modelId="{D291AE37-A112-4098-B97F-7999C2EFAFDA}" type="pres">
      <dgm:prSet presAssocID="{0E9AAB67-61E5-46D5-B5C1-27542D0142AB}" presName="background" presStyleLbl="node0" presStyleIdx="0" presStyleCnt="2"/>
      <dgm:spPr/>
    </dgm:pt>
    <dgm:pt modelId="{B1FE6C21-57C1-4CD1-B2FB-E011B8F45E87}" type="pres">
      <dgm:prSet presAssocID="{0E9AAB67-61E5-46D5-B5C1-27542D0142AB}" presName="text" presStyleLbl="fgAcc0" presStyleIdx="0" presStyleCnt="2">
        <dgm:presLayoutVars>
          <dgm:chPref val="3"/>
        </dgm:presLayoutVars>
      </dgm:prSet>
      <dgm:spPr/>
    </dgm:pt>
    <dgm:pt modelId="{7DD506AF-69C4-4864-B61C-30B3C7E0A311}" type="pres">
      <dgm:prSet presAssocID="{0E9AAB67-61E5-46D5-B5C1-27542D0142AB}" presName="hierChild2" presStyleCnt="0"/>
      <dgm:spPr/>
    </dgm:pt>
    <dgm:pt modelId="{F0EA1F7B-9224-4B44-A69D-AFD574E45878}" type="pres">
      <dgm:prSet presAssocID="{9C59A35C-6957-4B22-9CE5-AA2DED9B236B}" presName="hierRoot1" presStyleCnt="0"/>
      <dgm:spPr/>
    </dgm:pt>
    <dgm:pt modelId="{ECD139B5-E7B9-444D-BCBB-827395393C59}" type="pres">
      <dgm:prSet presAssocID="{9C59A35C-6957-4B22-9CE5-AA2DED9B236B}" presName="composite" presStyleCnt="0"/>
      <dgm:spPr/>
    </dgm:pt>
    <dgm:pt modelId="{AFF731BC-CED7-4CE4-8BF3-0E47F4EDACDB}" type="pres">
      <dgm:prSet presAssocID="{9C59A35C-6957-4B22-9CE5-AA2DED9B236B}" presName="background" presStyleLbl="node0" presStyleIdx="1" presStyleCnt="2"/>
      <dgm:spPr/>
    </dgm:pt>
    <dgm:pt modelId="{700A3391-FFE4-4C28-AFC1-EF11F4C03133}" type="pres">
      <dgm:prSet presAssocID="{9C59A35C-6957-4B22-9CE5-AA2DED9B236B}" presName="text" presStyleLbl="fgAcc0" presStyleIdx="1" presStyleCnt="2" custScaleY="143989">
        <dgm:presLayoutVars>
          <dgm:chPref val="3"/>
        </dgm:presLayoutVars>
      </dgm:prSet>
      <dgm:spPr/>
    </dgm:pt>
    <dgm:pt modelId="{043EB952-9548-4549-814F-59C2B198B352}" type="pres">
      <dgm:prSet presAssocID="{9C59A35C-6957-4B22-9CE5-AA2DED9B236B}" presName="hierChild2" presStyleCnt="0"/>
      <dgm:spPr/>
    </dgm:pt>
  </dgm:ptLst>
  <dgm:cxnLst>
    <dgm:cxn modelId="{74AD9605-8A0B-44DA-9766-7659F502739C}" type="presOf" srcId="{9C59A35C-6957-4B22-9CE5-AA2DED9B236B}" destId="{700A3391-FFE4-4C28-AFC1-EF11F4C03133}" srcOrd="0" destOrd="0" presId="urn:microsoft.com/office/officeart/2005/8/layout/hierarchy1"/>
    <dgm:cxn modelId="{FB361909-3747-4CC0-B3F7-B9936EC74B36}" srcId="{AD49580F-E758-4908-A179-4A80A2E5BB9E}" destId="{9C59A35C-6957-4B22-9CE5-AA2DED9B236B}" srcOrd="1" destOrd="0" parTransId="{41505809-6285-44BE-BF81-BEB46A6D3C14}" sibTransId="{12ECAFF9-56A1-4E7F-A9E5-D40540D59404}"/>
    <dgm:cxn modelId="{CEDAFF21-5EFD-495B-B11A-A6A20DB52784}" srcId="{AD49580F-E758-4908-A179-4A80A2E5BB9E}" destId="{0E9AAB67-61E5-46D5-B5C1-27542D0142AB}" srcOrd="0" destOrd="0" parTransId="{7C36D509-9924-4487-916D-39BEFC045E46}" sibTransId="{DD4A0B1D-E018-4FD0-BBF9-6F59CE138809}"/>
    <dgm:cxn modelId="{D1ED43B2-6197-4D84-A9B0-17F96D089F4E}" type="presOf" srcId="{AD49580F-E758-4908-A179-4A80A2E5BB9E}" destId="{30E70F28-436D-4412-9E50-8D7921B6A6A8}" srcOrd="0" destOrd="0" presId="urn:microsoft.com/office/officeart/2005/8/layout/hierarchy1"/>
    <dgm:cxn modelId="{AD67B4E4-C3B2-4853-9ACD-CCB986C9C8CA}" type="presOf" srcId="{0E9AAB67-61E5-46D5-B5C1-27542D0142AB}" destId="{B1FE6C21-57C1-4CD1-B2FB-E011B8F45E87}" srcOrd="0" destOrd="0" presId="urn:microsoft.com/office/officeart/2005/8/layout/hierarchy1"/>
    <dgm:cxn modelId="{45F4AEC3-3575-4DD2-BC42-BBF7F5A3FE2F}" type="presParOf" srcId="{30E70F28-436D-4412-9E50-8D7921B6A6A8}" destId="{8A020E43-2BBB-4CB0-8F6F-FEA2B57CC5C2}" srcOrd="0" destOrd="0" presId="urn:microsoft.com/office/officeart/2005/8/layout/hierarchy1"/>
    <dgm:cxn modelId="{6AB45F3A-C2E0-4AEF-8C7C-BA61467102AB}" type="presParOf" srcId="{8A020E43-2BBB-4CB0-8F6F-FEA2B57CC5C2}" destId="{39117BE8-0A8B-49B2-9171-D6402EFCAD4D}" srcOrd="0" destOrd="0" presId="urn:microsoft.com/office/officeart/2005/8/layout/hierarchy1"/>
    <dgm:cxn modelId="{BEAEAC0D-9120-4395-8A8B-41DA1C113086}" type="presParOf" srcId="{39117BE8-0A8B-49B2-9171-D6402EFCAD4D}" destId="{D291AE37-A112-4098-B97F-7999C2EFAFDA}" srcOrd="0" destOrd="0" presId="urn:microsoft.com/office/officeart/2005/8/layout/hierarchy1"/>
    <dgm:cxn modelId="{A4A12223-BDD5-479A-94A5-18755760ACF1}" type="presParOf" srcId="{39117BE8-0A8B-49B2-9171-D6402EFCAD4D}" destId="{B1FE6C21-57C1-4CD1-B2FB-E011B8F45E87}" srcOrd="1" destOrd="0" presId="urn:microsoft.com/office/officeart/2005/8/layout/hierarchy1"/>
    <dgm:cxn modelId="{7D992A6C-27F1-47CD-B5C8-D4BB669F7A04}" type="presParOf" srcId="{8A020E43-2BBB-4CB0-8F6F-FEA2B57CC5C2}" destId="{7DD506AF-69C4-4864-B61C-30B3C7E0A311}" srcOrd="1" destOrd="0" presId="urn:microsoft.com/office/officeart/2005/8/layout/hierarchy1"/>
    <dgm:cxn modelId="{B7234A46-9A55-41D9-84C8-F871BB78C55B}" type="presParOf" srcId="{30E70F28-436D-4412-9E50-8D7921B6A6A8}" destId="{F0EA1F7B-9224-4B44-A69D-AFD574E45878}" srcOrd="1" destOrd="0" presId="urn:microsoft.com/office/officeart/2005/8/layout/hierarchy1"/>
    <dgm:cxn modelId="{07ECF5B7-6F4C-4BA4-B932-926362198B25}" type="presParOf" srcId="{F0EA1F7B-9224-4B44-A69D-AFD574E45878}" destId="{ECD139B5-E7B9-444D-BCBB-827395393C59}" srcOrd="0" destOrd="0" presId="urn:microsoft.com/office/officeart/2005/8/layout/hierarchy1"/>
    <dgm:cxn modelId="{10F59817-0E91-4D7F-89EB-62BACB644552}" type="presParOf" srcId="{ECD139B5-E7B9-444D-BCBB-827395393C59}" destId="{AFF731BC-CED7-4CE4-8BF3-0E47F4EDACDB}" srcOrd="0" destOrd="0" presId="urn:microsoft.com/office/officeart/2005/8/layout/hierarchy1"/>
    <dgm:cxn modelId="{CF7BBE81-46DF-4C7D-8452-6FB3FFED0F7E}" type="presParOf" srcId="{ECD139B5-E7B9-444D-BCBB-827395393C59}" destId="{700A3391-FFE4-4C28-AFC1-EF11F4C03133}" srcOrd="1" destOrd="0" presId="urn:microsoft.com/office/officeart/2005/8/layout/hierarchy1"/>
    <dgm:cxn modelId="{341B36E4-A999-4515-9660-880E8E6FFB49}" type="presParOf" srcId="{F0EA1F7B-9224-4B44-A69D-AFD574E45878}" destId="{043EB952-9548-4549-814F-59C2B198B35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9D3B55D-1F5C-494D-BFC0-A1D977DF288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D149DA-7266-4145-8098-E48297BD1A5E}">
      <dgm:prSet/>
      <dgm:spPr/>
      <dgm:t>
        <a:bodyPr/>
        <a:lstStyle/>
        <a:p>
          <a:r>
            <a:rPr lang="es-ES" b="1"/>
            <a:t>Educación</a:t>
          </a:r>
          <a:endParaRPr lang="en-US"/>
        </a:p>
      </dgm:t>
    </dgm:pt>
    <dgm:pt modelId="{98744160-DB72-4049-BC2B-E716FAB6E47C}" type="parTrans" cxnId="{D8DEB056-DBA7-4069-959A-B057C650C243}">
      <dgm:prSet/>
      <dgm:spPr/>
      <dgm:t>
        <a:bodyPr/>
        <a:lstStyle/>
        <a:p>
          <a:endParaRPr lang="en-US"/>
        </a:p>
      </dgm:t>
    </dgm:pt>
    <dgm:pt modelId="{F2C5ADE9-0619-4AFB-AB38-392204A390E1}" type="sibTrans" cxnId="{D8DEB056-DBA7-4069-959A-B057C650C243}">
      <dgm:prSet/>
      <dgm:spPr/>
      <dgm:t>
        <a:bodyPr/>
        <a:lstStyle/>
        <a:p>
          <a:endParaRPr lang="en-US"/>
        </a:p>
      </dgm:t>
    </dgm:pt>
    <dgm:pt modelId="{8D80B0F5-B98C-4728-BA57-798A62DD19FD}">
      <dgm:prSet/>
      <dgm:spPr/>
      <dgm:t>
        <a:bodyPr/>
        <a:lstStyle/>
        <a:p>
          <a:r>
            <a:rPr lang="es-ES" dirty="0"/>
            <a:t>En relación con el ámbito educativo, se establece como prioritario abordar la </a:t>
          </a:r>
          <a:r>
            <a:rPr lang="es-ES" u="sng" dirty="0"/>
            <a:t>mejora en la calidad de la educación y la formación, promover un sistema de educación y formación inclusivo y de gran calidad, accesible y asequible para todos</a:t>
          </a:r>
          <a:r>
            <a:rPr lang="es-ES" dirty="0"/>
            <a:t>, en todos los niveles educativos, orientado a las necesidades actuales y futuras del mercado de trabajo.</a:t>
          </a:r>
          <a:endParaRPr lang="en-US" dirty="0"/>
        </a:p>
      </dgm:t>
    </dgm:pt>
    <dgm:pt modelId="{A926593D-5C03-44BF-9F8C-33660CD27B63}" type="parTrans" cxnId="{F9BACE5C-CC76-4397-905D-64999F9962C0}">
      <dgm:prSet/>
      <dgm:spPr/>
      <dgm:t>
        <a:bodyPr/>
        <a:lstStyle/>
        <a:p>
          <a:endParaRPr lang="en-US"/>
        </a:p>
      </dgm:t>
    </dgm:pt>
    <dgm:pt modelId="{497889C4-CA17-4D30-8073-91F5B64D2810}" type="sibTrans" cxnId="{F9BACE5C-CC76-4397-905D-64999F9962C0}">
      <dgm:prSet/>
      <dgm:spPr/>
      <dgm:t>
        <a:bodyPr/>
        <a:lstStyle/>
        <a:p>
          <a:endParaRPr lang="en-US"/>
        </a:p>
      </dgm:t>
    </dgm:pt>
    <dgm:pt modelId="{3BB67050-C478-4E02-908D-69ACA359FAC5}" type="pres">
      <dgm:prSet presAssocID="{09D3B55D-1F5C-494D-BFC0-A1D977DF2883}" presName="root" presStyleCnt="0">
        <dgm:presLayoutVars>
          <dgm:dir/>
          <dgm:resizeHandles val="exact"/>
        </dgm:presLayoutVars>
      </dgm:prSet>
      <dgm:spPr/>
    </dgm:pt>
    <dgm:pt modelId="{33ADAB86-EE38-4C3C-902B-59791402EAFF}" type="pres">
      <dgm:prSet presAssocID="{14D149DA-7266-4145-8098-E48297BD1A5E}" presName="compNode" presStyleCnt="0"/>
      <dgm:spPr/>
    </dgm:pt>
    <dgm:pt modelId="{90A971D3-A47D-4524-A696-53B785F0B429}" type="pres">
      <dgm:prSet presAssocID="{14D149DA-7266-4145-8098-E48297BD1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5BD6C3C8-210D-44FD-BD91-BB07338C42CD}" type="pres">
      <dgm:prSet presAssocID="{14D149DA-7266-4145-8098-E48297BD1A5E}" presName="spaceRect" presStyleCnt="0"/>
      <dgm:spPr/>
    </dgm:pt>
    <dgm:pt modelId="{1571FB71-42F6-4B58-A15B-411B943399DF}" type="pres">
      <dgm:prSet presAssocID="{14D149DA-7266-4145-8098-E48297BD1A5E}" presName="textRect" presStyleLbl="revTx" presStyleIdx="0" presStyleCnt="2">
        <dgm:presLayoutVars>
          <dgm:chMax val="1"/>
          <dgm:chPref val="1"/>
        </dgm:presLayoutVars>
      </dgm:prSet>
      <dgm:spPr/>
    </dgm:pt>
    <dgm:pt modelId="{E5F40202-EA38-43B9-AF03-02583D4183FC}" type="pres">
      <dgm:prSet presAssocID="{F2C5ADE9-0619-4AFB-AB38-392204A390E1}" presName="sibTrans" presStyleCnt="0"/>
      <dgm:spPr/>
    </dgm:pt>
    <dgm:pt modelId="{AC29E4EE-1C5F-4F9D-BD3E-E08332023091}" type="pres">
      <dgm:prSet presAssocID="{8D80B0F5-B98C-4728-BA57-798A62DD19FD}" presName="compNode" presStyleCnt="0"/>
      <dgm:spPr/>
    </dgm:pt>
    <dgm:pt modelId="{74DA877E-D6B3-43EA-8D41-8960BFC8BF37}" type="pres">
      <dgm:prSet presAssocID="{8D80B0F5-B98C-4728-BA57-798A62DD19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FAB6A25-B9FB-4420-9B36-520931D13D7E}" type="pres">
      <dgm:prSet presAssocID="{8D80B0F5-B98C-4728-BA57-798A62DD19FD}" presName="spaceRect" presStyleCnt="0"/>
      <dgm:spPr/>
    </dgm:pt>
    <dgm:pt modelId="{B36D2E00-32FF-4AE0-BBE5-E80AAFF448E8}" type="pres">
      <dgm:prSet presAssocID="{8D80B0F5-B98C-4728-BA57-798A62DD19FD}" presName="textRect" presStyleLbl="revTx" presStyleIdx="1" presStyleCnt="2" custScaleX="81474" custScaleY="41165">
        <dgm:presLayoutVars>
          <dgm:chMax val="1"/>
          <dgm:chPref val="1"/>
        </dgm:presLayoutVars>
      </dgm:prSet>
      <dgm:spPr/>
    </dgm:pt>
  </dgm:ptLst>
  <dgm:cxnLst>
    <dgm:cxn modelId="{D7455F2F-2F46-4CAD-8C1C-78B0D91B5869}" type="presOf" srcId="{8D80B0F5-B98C-4728-BA57-798A62DD19FD}" destId="{B36D2E00-32FF-4AE0-BBE5-E80AAFF448E8}" srcOrd="0" destOrd="0" presId="urn:microsoft.com/office/officeart/2018/2/layout/IconLabelList"/>
    <dgm:cxn modelId="{F9BACE5C-CC76-4397-905D-64999F9962C0}" srcId="{09D3B55D-1F5C-494D-BFC0-A1D977DF2883}" destId="{8D80B0F5-B98C-4728-BA57-798A62DD19FD}" srcOrd="1" destOrd="0" parTransId="{A926593D-5C03-44BF-9F8C-33660CD27B63}" sibTransId="{497889C4-CA17-4D30-8073-91F5B64D2810}"/>
    <dgm:cxn modelId="{D8DEB056-DBA7-4069-959A-B057C650C243}" srcId="{09D3B55D-1F5C-494D-BFC0-A1D977DF2883}" destId="{14D149DA-7266-4145-8098-E48297BD1A5E}" srcOrd="0" destOrd="0" parTransId="{98744160-DB72-4049-BC2B-E716FAB6E47C}" sibTransId="{F2C5ADE9-0619-4AFB-AB38-392204A390E1}"/>
    <dgm:cxn modelId="{18F19A92-2D91-442B-A01A-19B2A2235DF8}" type="presOf" srcId="{09D3B55D-1F5C-494D-BFC0-A1D977DF2883}" destId="{3BB67050-C478-4E02-908D-69ACA359FAC5}" srcOrd="0" destOrd="0" presId="urn:microsoft.com/office/officeart/2018/2/layout/IconLabelList"/>
    <dgm:cxn modelId="{3FDE2193-E10B-4C32-8BC1-F1EC235BE893}" type="presOf" srcId="{14D149DA-7266-4145-8098-E48297BD1A5E}" destId="{1571FB71-42F6-4B58-A15B-411B943399DF}" srcOrd="0" destOrd="0" presId="urn:microsoft.com/office/officeart/2018/2/layout/IconLabelList"/>
    <dgm:cxn modelId="{6B8EE9B0-BE5C-4E12-8F86-999CB03249C6}" type="presParOf" srcId="{3BB67050-C478-4E02-908D-69ACA359FAC5}" destId="{33ADAB86-EE38-4C3C-902B-59791402EAFF}" srcOrd="0" destOrd="0" presId="urn:microsoft.com/office/officeart/2018/2/layout/IconLabelList"/>
    <dgm:cxn modelId="{F567A146-4032-4CB2-A638-64900B26F344}" type="presParOf" srcId="{33ADAB86-EE38-4C3C-902B-59791402EAFF}" destId="{90A971D3-A47D-4524-A696-53B785F0B429}" srcOrd="0" destOrd="0" presId="urn:microsoft.com/office/officeart/2018/2/layout/IconLabelList"/>
    <dgm:cxn modelId="{6B3BCEC2-CDAA-4792-BF97-768CD4B4F0E1}" type="presParOf" srcId="{33ADAB86-EE38-4C3C-902B-59791402EAFF}" destId="{5BD6C3C8-210D-44FD-BD91-BB07338C42CD}" srcOrd="1" destOrd="0" presId="urn:microsoft.com/office/officeart/2018/2/layout/IconLabelList"/>
    <dgm:cxn modelId="{D3BD7E88-C039-4745-B7C6-E618850B839C}" type="presParOf" srcId="{33ADAB86-EE38-4C3C-902B-59791402EAFF}" destId="{1571FB71-42F6-4B58-A15B-411B943399DF}" srcOrd="2" destOrd="0" presId="urn:microsoft.com/office/officeart/2018/2/layout/IconLabelList"/>
    <dgm:cxn modelId="{6F7EF4CF-2179-4C5B-8F4B-24D294C4FF82}" type="presParOf" srcId="{3BB67050-C478-4E02-908D-69ACA359FAC5}" destId="{E5F40202-EA38-43B9-AF03-02583D4183FC}" srcOrd="1" destOrd="0" presId="urn:microsoft.com/office/officeart/2018/2/layout/IconLabelList"/>
    <dgm:cxn modelId="{D79649B1-832C-4780-9F90-277C05C71037}" type="presParOf" srcId="{3BB67050-C478-4E02-908D-69ACA359FAC5}" destId="{AC29E4EE-1C5F-4F9D-BD3E-E08332023091}" srcOrd="2" destOrd="0" presId="urn:microsoft.com/office/officeart/2018/2/layout/IconLabelList"/>
    <dgm:cxn modelId="{65942104-C0AC-4851-8446-6DA3D2EFDBEC}" type="presParOf" srcId="{AC29E4EE-1C5F-4F9D-BD3E-E08332023091}" destId="{74DA877E-D6B3-43EA-8D41-8960BFC8BF37}" srcOrd="0" destOrd="0" presId="urn:microsoft.com/office/officeart/2018/2/layout/IconLabelList"/>
    <dgm:cxn modelId="{5F79FB20-6585-434A-9ECF-52B96E8C25B4}" type="presParOf" srcId="{AC29E4EE-1C5F-4F9D-BD3E-E08332023091}" destId="{FFAB6A25-B9FB-4420-9B36-520931D13D7E}" srcOrd="1" destOrd="0" presId="urn:microsoft.com/office/officeart/2018/2/layout/IconLabelList"/>
    <dgm:cxn modelId="{3318E775-87C0-475F-9B7D-FC37A5F486E6}" type="presParOf" srcId="{AC29E4EE-1C5F-4F9D-BD3E-E08332023091}" destId="{B36D2E00-32FF-4AE0-BBE5-E80AAFF448E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62B137D-C42A-4477-B560-6462E702CA2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364467-9F4C-49CA-B79F-B22B6CD29EA2}">
      <dgm:prSet/>
      <dgm:spPr/>
      <dgm:t>
        <a:bodyPr/>
        <a:lstStyle/>
        <a:p>
          <a:pPr algn="ctr"/>
          <a:r>
            <a:rPr lang="es-ES" dirty="0"/>
            <a:t>Así, el artículo 3 de la propuesta de Reglamento marca como </a:t>
          </a:r>
          <a:r>
            <a:rPr lang="es-ES" b="1" dirty="0"/>
            <a:t>Objetivo General </a:t>
          </a:r>
          <a:r>
            <a:rPr lang="es-ES" dirty="0"/>
            <a:t>del FSE+</a:t>
          </a:r>
          <a:endParaRPr lang="en-US" dirty="0"/>
        </a:p>
      </dgm:t>
    </dgm:pt>
    <dgm:pt modelId="{9279B9C3-C0EB-4D5F-AD8F-701D9D1BC7B4}" type="parTrans" cxnId="{675F6313-9A12-4608-9FC0-5F51E3C882A0}">
      <dgm:prSet/>
      <dgm:spPr/>
      <dgm:t>
        <a:bodyPr/>
        <a:lstStyle/>
        <a:p>
          <a:endParaRPr lang="en-US"/>
        </a:p>
      </dgm:t>
    </dgm:pt>
    <dgm:pt modelId="{55F0F4AD-B080-4813-9B16-F7986AB353F2}" type="sibTrans" cxnId="{675F6313-9A12-4608-9FC0-5F51E3C882A0}">
      <dgm:prSet/>
      <dgm:spPr/>
      <dgm:t>
        <a:bodyPr/>
        <a:lstStyle/>
        <a:p>
          <a:endParaRPr lang="en-US"/>
        </a:p>
      </dgm:t>
    </dgm:pt>
    <dgm:pt modelId="{B90D8DDB-313B-4362-B9AF-8880AC1CEEE8}">
      <dgm:prSet/>
      <dgm:spPr/>
      <dgm:t>
        <a:bodyPr/>
        <a:lstStyle/>
        <a:p>
          <a:pPr algn="ctr"/>
          <a:r>
            <a:rPr lang="es-ES" dirty="0"/>
            <a:t>apoyar, complementar y añadir valor a las políticas de los Estados miembros a fin de </a:t>
          </a:r>
          <a:r>
            <a:rPr lang="es-ES" b="1" dirty="0"/>
            <a:t>garantizar la</a:t>
          </a:r>
          <a:r>
            <a:rPr lang="es-ES" dirty="0"/>
            <a:t> </a:t>
          </a:r>
          <a:r>
            <a:rPr lang="es-ES" b="1" dirty="0"/>
            <a:t>igualdad de oportunidades, el acceso al mercado de trabajo, unas condiciones de trabajo justas, la protección y la inclusión social, y un elevado nivel de protección de la salud humana.</a:t>
          </a:r>
          <a:endParaRPr lang="en-US" dirty="0"/>
        </a:p>
      </dgm:t>
    </dgm:pt>
    <dgm:pt modelId="{1B87BD76-E431-42CE-9959-4F6F923A3711}" type="parTrans" cxnId="{95D8E94A-BEA5-49EE-86B9-F9D002F59345}">
      <dgm:prSet/>
      <dgm:spPr/>
      <dgm:t>
        <a:bodyPr/>
        <a:lstStyle/>
        <a:p>
          <a:endParaRPr lang="en-US"/>
        </a:p>
      </dgm:t>
    </dgm:pt>
    <dgm:pt modelId="{9F7A5107-217F-4A00-9363-76B1C3AC7C67}" type="sibTrans" cxnId="{95D8E94A-BEA5-49EE-86B9-F9D002F59345}">
      <dgm:prSet/>
      <dgm:spPr/>
      <dgm:t>
        <a:bodyPr/>
        <a:lstStyle/>
        <a:p>
          <a:endParaRPr lang="en-US"/>
        </a:p>
      </dgm:t>
    </dgm:pt>
    <dgm:pt modelId="{BA449F7C-6E11-46A0-A574-3321E5BCAFF2}" type="pres">
      <dgm:prSet presAssocID="{F62B137D-C42A-4477-B560-6462E702CA2F}" presName="root" presStyleCnt="0">
        <dgm:presLayoutVars>
          <dgm:dir/>
          <dgm:resizeHandles val="exact"/>
        </dgm:presLayoutVars>
      </dgm:prSet>
      <dgm:spPr/>
    </dgm:pt>
    <dgm:pt modelId="{A01398B6-7244-4D92-81C4-86D7AAA81354}" type="pres">
      <dgm:prSet presAssocID="{FC364467-9F4C-49CA-B79F-B22B6CD29EA2}" presName="compNode" presStyleCnt="0"/>
      <dgm:spPr/>
    </dgm:pt>
    <dgm:pt modelId="{2C0810C7-3F7B-41F5-A562-EA83A1A1DF19}" type="pres">
      <dgm:prSet presAssocID="{FC364467-9F4C-49CA-B79F-B22B6CD29EA2}" presName="bgRect" presStyleLbl="bgShp" presStyleIdx="0" presStyleCnt="2"/>
      <dgm:spPr/>
    </dgm:pt>
    <dgm:pt modelId="{5C538F6F-8DCD-4826-B7B4-39C0BBAB24B0}" type="pres">
      <dgm:prSet presAssocID="{FC364467-9F4C-49CA-B79F-B22B6CD29E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814DB2B8-1986-4061-9A5D-5AF136D97CDE}" type="pres">
      <dgm:prSet presAssocID="{FC364467-9F4C-49CA-B79F-B22B6CD29EA2}" presName="spaceRect" presStyleCnt="0"/>
      <dgm:spPr/>
    </dgm:pt>
    <dgm:pt modelId="{FD974C32-5CAD-4A02-BD63-A2C33DCAB5CE}" type="pres">
      <dgm:prSet presAssocID="{FC364467-9F4C-49CA-B79F-B22B6CD29EA2}" presName="parTx" presStyleLbl="revTx" presStyleIdx="0" presStyleCnt="2">
        <dgm:presLayoutVars>
          <dgm:chMax val="0"/>
          <dgm:chPref val="0"/>
        </dgm:presLayoutVars>
      </dgm:prSet>
      <dgm:spPr/>
    </dgm:pt>
    <dgm:pt modelId="{E7C0C2EC-E8E6-46AC-BDD7-B9439284AC62}" type="pres">
      <dgm:prSet presAssocID="{55F0F4AD-B080-4813-9B16-F7986AB353F2}" presName="sibTrans" presStyleCnt="0"/>
      <dgm:spPr/>
    </dgm:pt>
    <dgm:pt modelId="{1B81914B-DA66-417C-90AD-26FAF42A78EE}" type="pres">
      <dgm:prSet presAssocID="{B90D8DDB-313B-4362-B9AF-8880AC1CEEE8}" presName="compNode" presStyleCnt="0"/>
      <dgm:spPr/>
    </dgm:pt>
    <dgm:pt modelId="{44FE416C-6CD2-400F-893B-D70ECD48A26B}" type="pres">
      <dgm:prSet presAssocID="{B90D8DDB-313B-4362-B9AF-8880AC1CEEE8}" presName="bgRect" presStyleLbl="bgShp" presStyleIdx="1" presStyleCnt="2"/>
      <dgm:spPr/>
    </dgm:pt>
    <dgm:pt modelId="{A985A911-D87D-4099-B9D7-33A25DCF8BA0}" type="pres">
      <dgm:prSet presAssocID="{B90D8DDB-313B-4362-B9AF-8880AC1CEEE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pretón de manos"/>
        </a:ext>
      </dgm:extLst>
    </dgm:pt>
    <dgm:pt modelId="{E64373DD-D032-40F3-AC4E-FA88CC95842A}" type="pres">
      <dgm:prSet presAssocID="{B90D8DDB-313B-4362-B9AF-8880AC1CEEE8}" presName="spaceRect" presStyleCnt="0"/>
      <dgm:spPr/>
    </dgm:pt>
    <dgm:pt modelId="{B136EBE0-B0F7-4949-B29B-DCBF0C794209}" type="pres">
      <dgm:prSet presAssocID="{B90D8DDB-313B-4362-B9AF-8880AC1CEEE8}" presName="parTx" presStyleLbl="revTx" presStyleIdx="1" presStyleCnt="2">
        <dgm:presLayoutVars>
          <dgm:chMax val="0"/>
          <dgm:chPref val="0"/>
        </dgm:presLayoutVars>
      </dgm:prSet>
      <dgm:spPr/>
    </dgm:pt>
  </dgm:ptLst>
  <dgm:cxnLst>
    <dgm:cxn modelId="{BD148D08-8940-492B-9A52-D10D007FDE8B}" type="presOf" srcId="{B90D8DDB-313B-4362-B9AF-8880AC1CEEE8}" destId="{B136EBE0-B0F7-4949-B29B-DCBF0C794209}" srcOrd="0" destOrd="0" presId="urn:microsoft.com/office/officeart/2018/2/layout/IconVerticalSolidList"/>
    <dgm:cxn modelId="{675F6313-9A12-4608-9FC0-5F51E3C882A0}" srcId="{F62B137D-C42A-4477-B560-6462E702CA2F}" destId="{FC364467-9F4C-49CA-B79F-B22B6CD29EA2}" srcOrd="0" destOrd="0" parTransId="{9279B9C3-C0EB-4D5F-AD8F-701D9D1BC7B4}" sibTransId="{55F0F4AD-B080-4813-9B16-F7986AB353F2}"/>
    <dgm:cxn modelId="{95D8E94A-BEA5-49EE-86B9-F9D002F59345}" srcId="{F62B137D-C42A-4477-B560-6462E702CA2F}" destId="{B90D8DDB-313B-4362-B9AF-8880AC1CEEE8}" srcOrd="1" destOrd="0" parTransId="{1B87BD76-E431-42CE-9959-4F6F923A3711}" sibTransId="{9F7A5107-217F-4A00-9363-76B1C3AC7C67}"/>
    <dgm:cxn modelId="{C6870A8F-1D2B-4B57-9EA3-3A9F2E42CB50}" type="presOf" srcId="{FC364467-9F4C-49CA-B79F-B22B6CD29EA2}" destId="{FD974C32-5CAD-4A02-BD63-A2C33DCAB5CE}" srcOrd="0" destOrd="0" presId="urn:microsoft.com/office/officeart/2018/2/layout/IconVerticalSolidList"/>
    <dgm:cxn modelId="{0EF3BD91-E0B9-4B5B-96ED-F13388819332}" type="presOf" srcId="{F62B137D-C42A-4477-B560-6462E702CA2F}" destId="{BA449F7C-6E11-46A0-A574-3321E5BCAFF2}" srcOrd="0" destOrd="0" presId="urn:microsoft.com/office/officeart/2018/2/layout/IconVerticalSolidList"/>
    <dgm:cxn modelId="{0DD39A02-1ABB-4A10-8C9C-6FC9C3E9F8ED}" type="presParOf" srcId="{BA449F7C-6E11-46A0-A574-3321E5BCAFF2}" destId="{A01398B6-7244-4D92-81C4-86D7AAA81354}" srcOrd="0" destOrd="0" presId="urn:microsoft.com/office/officeart/2018/2/layout/IconVerticalSolidList"/>
    <dgm:cxn modelId="{BC7A4508-082F-44B0-A8A6-D7E0BA5B9C93}" type="presParOf" srcId="{A01398B6-7244-4D92-81C4-86D7AAA81354}" destId="{2C0810C7-3F7B-41F5-A562-EA83A1A1DF19}" srcOrd="0" destOrd="0" presId="urn:microsoft.com/office/officeart/2018/2/layout/IconVerticalSolidList"/>
    <dgm:cxn modelId="{A83E4119-F5A3-43B8-B928-59DD7BE9D23B}" type="presParOf" srcId="{A01398B6-7244-4D92-81C4-86D7AAA81354}" destId="{5C538F6F-8DCD-4826-B7B4-39C0BBAB24B0}" srcOrd="1" destOrd="0" presId="urn:microsoft.com/office/officeart/2018/2/layout/IconVerticalSolidList"/>
    <dgm:cxn modelId="{78E0BBB5-184C-4C8D-A42C-A66F4AED29E7}" type="presParOf" srcId="{A01398B6-7244-4D92-81C4-86D7AAA81354}" destId="{814DB2B8-1986-4061-9A5D-5AF136D97CDE}" srcOrd="2" destOrd="0" presId="urn:microsoft.com/office/officeart/2018/2/layout/IconVerticalSolidList"/>
    <dgm:cxn modelId="{8F158284-0ADF-4810-B92F-EC3B58E47F7C}" type="presParOf" srcId="{A01398B6-7244-4D92-81C4-86D7AAA81354}" destId="{FD974C32-5CAD-4A02-BD63-A2C33DCAB5CE}" srcOrd="3" destOrd="0" presId="urn:microsoft.com/office/officeart/2018/2/layout/IconVerticalSolidList"/>
    <dgm:cxn modelId="{CA69EA0A-320D-4C22-A068-249CC4812B85}" type="presParOf" srcId="{BA449F7C-6E11-46A0-A574-3321E5BCAFF2}" destId="{E7C0C2EC-E8E6-46AC-BDD7-B9439284AC62}" srcOrd="1" destOrd="0" presId="urn:microsoft.com/office/officeart/2018/2/layout/IconVerticalSolidList"/>
    <dgm:cxn modelId="{B3830BD8-2292-4188-A6DA-68A01AC5C077}" type="presParOf" srcId="{BA449F7C-6E11-46A0-A574-3321E5BCAFF2}" destId="{1B81914B-DA66-417C-90AD-26FAF42A78EE}" srcOrd="2" destOrd="0" presId="urn:microsoft.com/office/officeart/2018/2/layout/IconVerticalSolidList"/>
    <dgm:cxn modelId="{72AD0605-7F42-4EA3-BEC7-2467DCA05B51}" type="presParOf" srcId="{1B81914B-DA66-417C-90AD-26FAF42A78EE}" destId="{44FE416C-6CD2-400F-893B-D70ECD48A26B}" srcOrd="0" destOrd="0" presId="urn:microsoft.com/office/officeart/2018/2/layout/IconVerticalSolidList"/>
    <dgm:cxn modelId="{B7FF8A25-5B06-4C37-BC39-FC0D754A7962}" type="presParOf" srcId="{1B81914B-DA66-417C-90AD-26FAF42A78EE}" destId="{A985A911-D87D-4099-B9D7-33A25DCF8BA0}" srcOrd="1" destOrd="0" presId="urn:microsoft.com/office/officeart/2018/2/layout/IconVerticalSolidList"/>
    <dgm:cxn modelId="{B4AF63AF-A51D-448F-B9E7-E79B6DD4FE01}" type="presParOf" srcId="{1B81914B-DA66-417C-90AD-26FAF42A78EE}" destId="{E64373DD-D032-40F3-AC4E-FA88CC95842A}" srcOrd="2" destOrd="0" presId="urn:microsoft.com/office/officeart/2018/2/layout/IconVerticalSolidList"/>
    <dgm:cxn modelId="{DD012F82-7AB8-4887-9B53-22C69AC7ABBB}" type="presParOf" srcId="{1B81914B-DA66-417C-90AD-26FAF42A78EE}" destId="{B136EBE0-B0F7-4949-B29B-DCBF0C7942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467EAB4-11C9-4E60-8DF6-EF5D6F459603}" type="doc">
      <dgm:prSet loTypeId="urn:microsoft.com/office/officeart/2005/8/layout/chevron1" loCatId="process" qsTypeId="urn:microsoft.com/office/officeart/2005/8/quickstyle/simple4" qsCatId="simple" csTypeId="urn:microsoft.com/office/officeart/2005/8/colors/colorful2" csCatId="colorful"/>
      <dgm:spPr/>
      <dgm:t>
        <a:bodyPr/>
        <a:lstStyle/>
        <a:p>
          <a:endParaRPr lang="en-US"/>
        </a:p>
      </dgm:t>
    </dgm:pt>
    <dgm:pt modelId="{140D8A6B-8B73-4B42-AE2D-0B6913EBB683}">
      <dgm:prSet/>
      <dgm:spPr/>
      <dgm:t>
        <a:bodyPr/>
        <a:lstStyle/>
        <a:p>
          <a:r>
            <a:rPr lang="es-ES"/>
            <a:t>En concreto, se fijan  “</a:t>
          </a:r>
          <a:r>
            <a:rPr lang="es-ES" b="1"/>
            <a:t>objetivos específicos</a:t>
          </a:r>
          <a:r>
            <a:rPr lang="es-ES"/>
            <a:t>” a los que debe apoyar el FSE+. </a:t>
          </a:r>
          <a:endParaRPr lang="en-US"/>
        </a:p>
      </dgm:t>
    </dgm:pt>
    <dgm:pt modelId="{4E69073D-71D8-4424-8B31-786CE7E0560D}" type="parTrans" cxnId="{284299AC-9CB2-494F-BC79-2B0F697024D8}">
      <dgm:prSet/>
      <dgm:spPr/>
      <dgm:t>
        <a:bodyPr/>
        <a:lstStyle/>
        <a:p>
          <a:endParaRPr lang="en-US"/>
        </a:p>
      </dgm:t>
    </dgm:pt>
    <dgm:pt modelId="{5B3EE283-A677-4FB2-B004-F6ACA77C5765}" type="sibTrans" cxnId="{284299AC-9CB2-494F-BC79-2B0F697024D8}">
      <dgm:prSet/>
      <dgm:spPr/>
      <dgm:t>
        <a:bodyPr/>
        <a:lstStyle/>
        <a:p>
          <a:endParaRPr lang="en-US"/>
        </a:p>
      </dgm:t>
    </dgm:pt>
    <dgm:pt modelId="{89044207-B7B5-4036-96ED-9963D43E4BB0}">
      <dgm:prSet/>
      <dgm:spPr/>
      <dgm:t>
        <a:bodyPr/>
        <a:lstStyle/>
        <a:p>
          <a:r>
            <a:rPr lang="es-ES" dirty="0"/>
            <a:t>Como resultado del análisis de las consultas y teniendo en cuenta las prioridades de inversión identificadas, se pueden destacar como prioritarios para el período 2021-2027 los siguientes objetivos específicos:</a:t>
          </a:r>
          <a:endParaRPr lang="en-US" dirty="0"/>
        </a:p>
      </dgm:t>
    </dgm:pt>
    <dgm:pt modelId="{12ABB768-926F-4AAB-B032-B949E7A1D0FA}" type="parTrans" cxnId="{72B804B7-0D3F-40AF-BFDD-E6E1826240B8}">
      <dgm:prSet/>
      <dgm:spPr/>
      <dgm:t>
        <a:bodyPr/>
        <a:lstStyle/>
        <a:p>
          <a:endParaRPr lang="en-US"/>
        </a:p>
      </dgm:t>
    </dgm:pt>
    <dgm:pt modelId="{B17F6AAB-6515-454E-A626-1BAE6C8BAA0C}" type="sibTrans" cxnId="{72B804B7-0D3F-40AF-BFDD-E6E1826240B8}">
      <dgm:prSet/>
      <dgm:spPr/>
      <dgm:t>
        <a:bodyPr/>
        <a:lstStyle/>
        <a:p>
          <a:endParaRPr lang="en-US"/>
        </a:p>
      </dgm:t>
    </dgm:pt>
    <dgm:pt modelId="{7F03D47A-CB11-4409-B993-38E5D91F268B}" type="pres">
      <dgm:prSet presAssocID="{C467EAB4-11C9-4E60-8DF6-EF5D6F459603}" presName="Name0" presStyleCnt="0">
        <dgm:presLayoutVars>
          <dgm:dir/>
          <dgm:animLvl val="lvl"/>
          <dgm:resizeHandles val="exact"/>
        </dgm:presLayoutVars>
      </dgm:prSet>
      <dgm:spPr/>
    </dgm:pt>
    <dgm:pt modelId="{2241A1C8-BA90-4C45-B785-DCFA4A12E61E}" type="pres">
      <dgm:prSet presAssocID="{140D8A6B-8B73-4B42-AE2D-0B6913EBB683}" presName="parTxOnly" presStyleLbl="node1" presStyleIdx="0" presStyleCnt="2">
        <dgm:presLayoutVars>
          <dgm:chMax val="0"/>
          <dgm:chPref val="0"/>
          <dgm:bulletEnabled val="1"/>
        </dgm:presLayoutVars>
      </dgm:prSet>
      <dgm:spPr/>
    </dgm:pt>
    <dgm:pt modelId="{CABE3A9A-A4C4-477D-9AC4-EF6AE2DE9204}" type="pres">
      <dgm:prSet presAssocID="{5B3EE283-A677-4FB2-B004-F6ACA77C5765}" presName="parTxOnlySpace" presStyleCnt="0"/>
      <dgm:spPr/>
    </dgm:pt>
    <dgm:pt modelId="{487B3276-20EF-4732-90AF-235BE447393D}" type="pres">
      <dgm:prSet presAssocID="{89044207-B7B5-4036-96ED-9963D43E4BB0}" presName="parTxOnly" presStyleLbl="node1" presStyleIdx="1" presStyleCnt="2">
        <dgm:presLayoutVars>
          <dgm:chMax val="0"/>
          <dgm:chPref val="0"/>
          <dgm:bulletEnabled val="1"/>
        </dgm:presLayoutVars>
      </dgm:prSet>
      <dgm:spPr/>
    </dgm:pt>
  </dgm:ptLst>
  <dgm:cxnLst>
    <dgm:cxn modelId="{05129960-A63B-4E73-9D2E-85F958AB0904}" type="presOf" srcId="{89044207-B7B5-4036-96ED-9963D43E4BB0}" destId="{487B3276-20EF-4732-90AF-235BE447393D}" srcOrd="0" destOrd="0" presId="urn:microsoft.com/office/officeart/2005/8/layout/chevron1"/>
    <dgm:cxn modelId="{359A2492-B509-4296-BBD5-1E8675CF893A}" type="presOf" srcId="{140D8A6B-8B73-4B42-AE2D-0B6913EBB683}" destId="{2241A1C8-BA90-4C45-B785-DCFA4A12E61E}" srcOrd="0" destOrd="0" presId="urn:microsoft.com/office/officeart/2005/8/layout/chevron1"/>
    <dgm:cxn modelId="{284299AC-9CB2-494F-BC79-2B0F697024D8}" srcId="{C467EAB4-11C9-4E60-8DF6-EF5D6F459603}" destId="{140D8A6B-8B73-4B42-AE2D-0B6913EBB683}" srcOrd="0" destOrd="0" parTransId="{4E69073D-71D8-4424-8B31-786CE7E0560D}" sibTransId="{5B3EE283-A677-4FB2-B004-F6ACA77C5765}"/>
    <dgm:cxn modelId="{72B804B7-0D3F-40AF-BFDD-E6E1826240B8}" srcId="{C467EAB4-11C9-4E60-8DF6-EF5D6F459603}" destId="{89044207-B7B5-4036-96ED-9963D43E4BB0}" srcOrd="1" destOrd="0" parTransId="{12ABB768-926F-4AAB-B032-B949E7A1D0FA}" sibTransId="{B17F6AAB-6515-454E-A626-1BAE6C8BAA0C}"/>
    <dgm:cxn modelId="{87879DC3-3730-460E-9CCC-D8F11DD8E083}" type="presOf" srcId="{C467EAB4-11C9-4E60-8DF6-EF5D6F459603}" destId="{7F03D47A-CB11-4409-B993-38E5D91F268B}" srcOrd="0" destOrd="0" presId="urn:microsoft.com/office/officeart/2005/8/layout/chevron1"/>
    <dgm:cxn modelId="{B74AA57B-DCB0-484B-A537-C240B351B1C8}" type="presParOf" srcId="{7F03D47A-CB11-4409-B993-38E5D91F268B}" destId="{2241A1C8-BA90-4C45-B785-DCFA4A12E61E}" srcOrd="0" destOrd="0" presId="urn:microsoft.com/office/officeart/2005/8/layout/chevron1"/>
    <dgm:cxn modelId="{C7DC23CE-BAFA-43AB-AE2F-23CE0CFA6364}" type="presParOf" srcId="{7F03D47A-CB11-4409-B993-38E5D91F268B}" destId="{CABE3A9A-A4C4-477D-9AC4-EF6AE2DE9204}" srcOrd="1" destOrd="0" presId="urn:microsoft.com/office/officeart/2005/8/layout/chevron1"/>
    <dgm:cxn modelId="{81CACF44-4215-4530-A75F-ECF8DBFC8B1B}" type="presParOf" srcId="{7F03D47A-CB11-4409-B993-38E5D91F268B}" destId="{487B3276-20EF-4732-90AF-235BE447393D}"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42AD0E3-A0F8-49D3-B758-E25513F1E411}"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9F50D75C-5845-4956-9E3C-ACFBA2F58268}">
      <dgm:prSet/>
      <dgm:spPr/>
      <dgm:t>
        <a:bodyPr/>
        <a:lstStyle/>
        <a:p>
          <a:r>
            <a:rPr lang="es-ES" u="sng" dirty="0"/>
            <a:t>Mejorar el acceso al empleo de todos los demandantes de empleo, </a:t>
          </a:r>
          <a:r>
            <a:rPr lang="es-ES" dirty="0"/>
            <a:t>y en particular de los jóvenes y los desempleados de larga duración, y de las personas inactivas, promoviendo el empleo por cuenta propia y la economía social.</a:t>
          </a:r>
          <a:endParaRPr lang="en-US" dirty="0"/>
        </a:p>
      </dgm:t>
    </dgm:pt>
    <dgm:pt modelId="{4DB761CC-2E6C-4D0E-BB9D-1F8350CBC7EE}" type="parTrans" cxnId="{6D8C29F5-530A-4719-AF22-163A48035EDB}">
      <dgm:prSet/>
      <dgm:spPr/>
      <dgm:t>
        <a:bodyPr/>
        <a:lstStyle/>
        <a:p>
          <a:endParaRPr lang="en-US"/>
        </a:p>
      </dgm:t>
    </dgm:pt>
    <dgm:pt modelId="{C9A040B1-8BA5-4350-B199-711B227C9A92}" type="sibTrans" cxnId="{6D8C29F5-530A-4719-AF22-163A48035EDB}">
      <dgm:prSet/>
      <dgm:spPr/>
      <dgm:t>
        <a:bodyPr/>
        <a:lstStyle/>
        <a:p>
          <a:endParaRPr lang="en-US"/>
        </a:p>
      </dgm:t>
    </dgm:pt>
    <dgm:pt modelId="{D70CE56F-3DF6-4B9B-A34B-A555DB102FE7}">
      <dgm:prSet/>
      <dgm:spPr/>
      <dgm:t>
        <a:bodyPr/>
        <a:lstStyle/>
        <a:p>
          <a:r>
            <a:rPr lang="es-ES" u="sng" dirty="0"/>
            <a:t>Modernizar las instituciones y los servicios del mercado de trabajo</a:t>
          </a:r>
          <a:r>
            <a:rPr lang="es-ES" dirty="0"/>
            <a:t> para evaluar y prever las necesidades de capacidades y garantizar una asistencia oportuna y personalizada y el apoyo a la adecuación entre la oferta y la demanda en el mercado de trabajo, las transiciones y la movilidad.</a:t>
          </a:r>
          <a:endParaRPr lang="en-US" dirty="0"/>
        </a:p>
      </dgm:t>
    </dgm:pt>
    <dgm:pt modelId="{84BF4E29-98FD-445F-A3F9-32D069F08EDC}" type="parTrans" cxnId="{FF8C7B46-5898-4540-BF0C-427DFA9203A1}">
      <dgm:prSet/>
      <dgm:spPr/>
      <dgm:t>
        <a:bodyPr/>
        <a:lstStyle/>
        <a:p>
          <a:endParaRPr lang="en-US"/>
        </a:p>
      </dgm:t>
    </dgm:pt>
    <dgm:pt modelId="{E24CD4FA-AC4D-4457-811A-04F4AF121155}" type="sibTrans" cxnId="{FF8C7B46-5898-4540-BF0C-427DFA9203A1}">
      <dgm:prSet/>
      <dgm:spPr/>
      <dgm:t>
        <a:bodyPr/>
        <a:lstStyle/>
        <a:p>
          <a:endParaRPr lang="en-US"/>
        </a:p>
      </dgm:t>
    </dgm:pt>
    <dgm:pt modelId="{123572EA-6F68-42B3-8252-6DF753674C43}">
      <dgm:prSet custT="1"/>
      <dgm:spPr/>
      <dgm:t>
        <a:bodyPr/>
        <a:lstStyle/>
        <a:p>
          <a:r>
            <a:rPr lang="es-ES" sz="1050" u="sng" dirty="0"/>
            <a:t>Promover la participación de la mujer en el mercado de trabajo</a:t>
          </a:r>
          <a:r>
            <a:rPr lang="es-ES" sz="1050" dirty="0"/>
            <a:t>, una mejora del equilibrio entre la vida laboral y la familiar, y especialmente el acceso a servicios de guardería, un entorno de trabajo saludable y bien adaptado contra los riesgos para la salud, la adaptación de los trabajadores, las empresas y los empresarios al cambio, y el envejecimiento activo y saludable</a:t>
          </a:r>
          <a:r>
            <a:rPr lang="es-ES" sz="900" dirty="0"/>
            <a:t>.</a:t>
          </a:r>
          <a:endParaRPr lang="en-US" sz="900" dirty="0"/>
        </a:p>
      </dgm:t>
    </dgm:pt>
    <dgm:pt modelId="{32A76811-2146-4505-8813-9764A3D54A87}" type="parTrans" cxnId="{70158D1E-DB37-47E8-B312-52CD3ED6F739}">
      <dgm:prSet/>
      <dgm:spPr/>
      <dgm:t>
        <a:bodyPr/>
        <a:lstStyle/>
        <a:p>
          <a:endParaRPr lang="en-US"/>
        </a:p>
      </dgm:t>
    </dgm:pt>
    <dgm:pt modelId="{869AAF92-7586-4204-A0A6-6D0FFA5ED3EB}" type="sibTrans" cxnId="{70158D1E-DB37-47E8-B312-52CD3ED6F739}">
      <dgm:prSet/>
      <dgm:spPr/>
      <dgm:t>
        <a:bodyPr/>
        <a:lstStyle/>
        <a:p>
          <a:endParaRPr lang="en-US"/>
        </a:p>
      </dgm:t>
    </dgm:pt>
    <dgm:pt modelId="{CB65CAB1-312C-4BAC-A538-A5592F4F2A8A}">
      <dgm:prSet custT="1"/>
      <dgm:spPr/>
      <dgm:t>
        <a:bodyPr/>
        <a:lstStyle/>
        <a:p>
          <a:r>
            <a:rPr lang="es-ES" sz="1050" u="sng" dirty="0"/>
            <a:t>Promover la adaptación de los trabajadores, las empresas y los empresarios al cambio</a:t>
          </a:r>
          <a:r>
            <a:rPr lang="es-ES" sz="1050" dirty="0"/>
            <a:t>, el envejecimiento activo y saludable y un entorno laboral saludable y bien adaptado que aborde los riesgos para la salud.</a:t>
          </a:r>
          <a:endParaRPr lang="en-US" sz="1050" dirty="0"/>
        </a:p>
      </dgm:t>
    </dgm:pt>
    <dgm:pt modelId="{D8D46EC7-81EE-4936-B0C2-6C5AC43A7C23}" type="parTrans" cxnId="{169E10EC-F8F2-4822-B9A7-8CC35813881E}">
      <dgm:prSet/>
      <dgm:spPr/>
      <dgm:t>
        <a:bodyPr/>
        <a:lstStyle/>
        <a:p>
          <a:endParaRPr lang="en-US"/>
        </a:p>
      </dgm:t>
    </dgm:pt>
    <dgm:pt modelId="{C4817777-5979-45B8-BB1A-90146921D3F0}" type="sibTrans" cxnId="{169E10EC-F8F2-4822-B9A7-8CC35813881E}">
      <dgm:prSet/>
      <dgm:spPr/>
      <dgm:t>
        <a:bodyPr/>
        <a:lstStyle/>
        <a:p>
          <a:endParaRPr lang="en-US"/>
        </a:p>
      </dgm:t>
    </dgm:pt>
    <dgm:pt modelId="{B1A457F3-1796-4E97-BDDC-DBFF613F8C82}" type="pres">
      <dgm:prSet presAssocID="{542AD0E3-A0F8-49D3-B758-E25513F1E411}" presName="Name0" presStyleCnt="0">
        <dgm:presLayoutVars>
          <dgm:dir/>
          <dgm:resizeHandles val="exact"/>
        </dgm:presLayoutVars>
      </dgm:prSet>
      <dgm:spPr/>
    </dgm:pt>
    <dgm:pt modelId="{04A5E04E-60C8-4AEC-852D-31DDF4D00A0B}" type="pres">
      <dgm:prSet presAssocID="{9F50D75C-5845-4956-9E3C-ACFBA2F58268}" presName="node" presStyleLbl="node1" presStyleIdx="0" presStyleCnt="4" custScaleY="138982">
        <dgm:presLayoutVars>
          <dgm:bulletEnabled val="1"/>
        </dgm:presLayoutVars>
      </dgm:prSet>
      <dgm:spPr/>
    </dgm:pt>
    <dgm:pt modelId="{8AE9B30E-9371-4713-B29B-E68F7AFD04BB}" type="pres">
      <dgm:prSet presAssocID="{C9A040B1-8BA5-4350-B199-711B227C9A92}" presName="sibTrans" presStyleLbl="sibTrans2D1" presStyleIdx="0" presStyleCnt="3"/>
      <dgm:spPr/>
    </dgm:pt>
    <dgm:pt modelId="{36E92F75-F7E5-4580-AAE9-E442F8AB827B}" type="pres">
      <dgm:prSet presAssocID="{C9A040B1-8BA5-4350-B199-711B227C9A92}" presName="connectorText" presStyleLbl="sibTrans2D1" presStyleIdx="0" presStyleCnt="3"/>
      <dgm:spPr/>
    </dgm:pt>
    <dgm:pt modelId="{0772002F-C2C8-4F8A-9470-CD8EF172BF60}" type="pres">
      <dgm:prSet presAssocID="{D70CE56F-3DF6-4B9B-A34B-A555DB102FE7}" presName="node" presStyleLbl="node1" presStyleIdx="1" presStyleCnt="4" custScaleY="162649">
        <dgm:presLayoutVars>
          <dgm:bulletEnabled val="1"/>
        </dgm:presLayoutVars>
      </dgm:prSet>
      <dgm:spPr/>
    </dgm:pt>
    <dgm:pt modelId="{EC47668A-8664-4161-BAD6-0640584B8B8C}" type="pres">
      <dgm:prSet presAssocID="{E24CD4FA-AC4D-4457-811A-04F4AF121155}" presName="sibTrans" presStyleLbl="sibTrans2D1" presStyleIdx="1" presStyleCnt="3"/>
      <dgm:spPr/>
    </dgm:pt>
    <dgm:pt modelId="{C526DF21-65B4-4C2F-B4C8-43CEC8EC3CE6}" type="pres">
      <dgm:prSet presAssocID="{E24CD4FA-AC4D-4457-811A-04F4AF121155}" presName="connectorText" presStyleLbl="sibTrans2D1" presStyleIdx="1" presStyleCnt="3"/>
      <dgm:spPr/>
    </dgm:pt>
    <dgm:pt modelId="{674E7F4E-C7EC-44BE-84D6-370C1E149836}" type="pres">
      <dgm:prSet presAssocID="{123572EA-6F68-42B3-8252-6DF753674C43}" presName="node" presStyleLbl="node1" presStyleIdx="2" presStyleCnt="4" custScaleY="152788" custLinFactNeighborX="13250" custLinFactNeighborY="-6275">
        <dgm:presLayoutVars>
          <dgm:bulletEnabled val="1"/>
        </dgm:presLayoutVars>
      </dgm:prSet>
      <dgm:spPr/>
    </dgm:pt>
    <dgm:pt modelId="{A051D14E-8540-4958-B63C-BE408C278A7B}" type="pres">
      <dgm:prSet presAssocID="{869AAF92-7586-4204-A0A6-6D0FFA5ED3EB}" presName="sibTrans" presStyleLbl="sibTrans2D1" presStyleIdx="2" presStyleCnt="3"/>
      <dgm:spPr/>
    </dgm:pt>
    <dgm:pt modelId="{1755AA65-7E90-4310-AD1C-25BFC448DB12}" type="pres">
      <dgm:prSet presAssocID="{869AAF92-7586-4204-A0A6-6D0FFA5ED3EB}" presName="connectorText" presStyleLbl="sibTrans2D1" presStyleIdx="2" presStyleCnt="3"/>
      <dgm:spPr/>
    </dgm:pt>
    <dgm:pt modelId="{D44F99AE-BC9E-49D4-92ED-C297CB8E4584}" type="pres">
      <dgm:prSet presAssocID="{CB65CAB1-312C-4BAC-A538-A5592F4F2A8A}" presName="node" presStyleLbl="node1" presStyleIdx="3" presStyleCnt="4" custScaleY="165339">
        <dgm:presLayoutVars>
          <dgm:bulletEnabled val="1"/>
        </dgm:presLayoutVars>
      </dgm:prSet>
      <dgm:spPr/>
    </dgm:pt>
  </dgm:ptLst>
  <dgm:cxnLst>
    <dgm:cxn modelId="{DD4C7414-F7C3-48C5-8420-6E1B10A9B81A}" type="presOf" srcId="{123572EA-6F68-42B3-8252-6DF753674C43}" destId="{674E7F4E-C7EC-44BE-84D6-370C1E149836}" srcOrd="0" destOrd="0" presId="urn:microsoft.com/office/officeart/2005/8/layout/process1"/>
    <dgm:cxn modelId="{70158D1E-DB37-47E8-B312-52CD3ED6F739}" srcId="{542AD0E3-A0F8-49D3-B758-E25513F1E411}" destId="{123572EA-6F68-42B3-8252-6DF753674C43}" srcOrd="2" destOrd="0" parTransId="{32A76811-2146-4505-8813-9764A3D54A87}" sibTransId="{869AAF92-7586-4204-A0A6-6D0FFA5ED3EB}"/>
    <dgm:cxn modelId="{92DFC23D-7EE5-4D5F-85C3-64B6EBCFE89B}" type="presOf" srcId="{9F50D75C-5845-4956-9E3C-ACFBA2F58268}" destId="{04A5E04E-60C8-4AEC-852D-31DDF4D00A0B}" srcOrd="0" destOrd="0" presId="urn:microsoft.com/office/officeart/2005/8/layout/process1"/>
    <dgm:cxn modelId="{1F11F664-E2E3-439A-B6DD-F89DD73483DD}" type="presOf" srcId="{C9A040B1-8BA5-4350-B199-711B227C9A92}" destId="{36E92F75-F7E5-4580-AAE9-E442F8AB827B}" srcOrd="1" destOrd="0" presId="urn:microsoft.com/office/officeart/2005/8/layout/process1"/>
    <dgm:cxn modelId="{FF8C7B46-5898-4540-BF0C-427DFA9203A1}" srcId="{542AD0E3-A0F8-49D3-B758-E25513F1E411}" destId="{D70CE56F-3DF6-4B9B-A34B-A555DB102FE7}" srcOrd="1" destOrd="0" parTransId="{84BF4E29-98FD-445F-A3F9-32D069F08EDC}" sibTransId="{E24CD4FA-AC4D-4457-811A-04F4AF121155}"/>
    <dgm:cxn modelId="{D4E6266E-438B-427F-869B-F89E4C82D4BB}" type="presOf" srcId="{C9A040B1-8BA5-4350-B199-711B227C9A92}" destId="{8AE9B30E-9371-4713-B29B-E68F7AFD04BB}" srcOrd="0" destOrd="0" presId="urn:microsoft.com/office/officeart/2005/8/layout/process1"/>
    <dgm:cxn modelId="{6043A44E-FFB1-4D04-BA73-8D002532F5B9}" type="presOf" srcId="{869AAF92-7586-4204-A0A6-6D0FFA5ED3EB}" destId="{A051D14E-8540-4958-B63C-BE408C278A7B}" srcOrd="0" destOrd="0" presId="urn:microsoft.com/office/officeart/2005/8/layout/process1"/>
    <dgm:cxn modelId="{7CEAEB74-C98A-44AA-BE1F-92D1128EE39B}" type="presOf" srcId="{E24CD4FA-AC4D-4457-811A-04F4AF121155}" destId="{EC47668A-8664-4161-BAD6-0640584B8B8C}" srcOrd="0" destOrd="0" presId="urn:microsoft.com/office/officeart/2005/8/layout/process1"/>
    <dgm:cxn modelId="{F26F9D79-E210-49EA-9D98-976365BCFBA4}" type="presOf" srcId="{869AAF92-7586-4204-A0A6-6D0FFA5ED3EB}" destId="{1755AA65-7E90-4310-AD1C-25BFC448DB12}" srcOrd="1" destOrd="0" presId="urn:microsoft.com/office/officeart/2005/8/layout/process1"/>
    <dgm:cxn modelId="{B02B959E-374E-4113-9F8A-F8879519F523}" type="presOf" srcId="{CB65CAB1-312C-4BAC-A538-A5592F4F2A8A}" destId="{D44F99AE-BC9E-49D4-92ED-C297CB8E4584}" srcOrd="0" destOrd="0" presId="urn:microsoft.com/office/officeart/2005/8/layout/process1"/>
    <dgm:cxn modelId="{A4F153A3-5245-41BD-98C2-F7302C201F9D}" type="presOf" srcId="{E24CD4FA-AC4D-4457-811A-04F4AF121155}" destId="{C526DF21-65B4-4C2F-B4C8-43CEC8EC3CE6}" srcOrd="1" destOrd="0" presId="urn:microsoft.com/office/officeart/2005/8/layout/process1"/>
    <dgm:cxn modelId="{05527ADF-973A-4D97-8440-5A1493AE69F6}" type="presOf" srcId="{D70CE56F-3DF6-4B9B-A34B-A555DB102FE7}" destId="{0772002F-C2C8-4F8A-9470-CD8EF172BF60}" srcOrd="0" destOrd="0" presId="urn:microsoft.com/office/officeart/2005/8/layout/process1"/>
    <dgm:cxn modelId="{169E10EC-F8F2-4822-B9A7-8CC35813881E}" srcId="{542AD0E3-A0F8-49D3-B758-E25513F1E411}" destId="{CB65CAB1-312C-4BAC-A538-A5592F4F2A8A}" srcOrd="3" destOrd="0" parTransId="{D8D46EC7-81EE-4936-B0C2-6C5AC43A7C23}" sibTransId="{C4817777-5979-45B8-BB1A-90146921D3F0}"/>
    <dgm:cxn modelId="{6D8C29F5-530A-4719-AF22-163A48035EDB}" srcId="{542AD0E3-A0F8-49D3-B758-E25513F1E411}" destId="{9F50D75C-5845-4956-9E3C-ACFBA2F58268}" srcOrd="0" destOrd="0" parTransId="{4DB761CC-2E6C-4D0E-BB9D-1F8350CBC7EE}" sibTransId="{C9A040B1-8BA5-4350-B199-711B227C9A92}"/>
    <dgm:cxn modelId="{18E1ECF9-5AAA-4D7D-8722-89B00ADFC093}" type="presOf" srcId="{542AD0E3-A0F8-49D3-B758-E25513F1E411}" destId="{B1A457F3-1796-4E97-BDDC-DBFF613F8C82}" srcOrd="0" destOrd="0" presId="urn:microsoft.com/office/officeart/2005/8/layout/process1"/>
    <dgm:cxn modelId="{8095B9BD-4564-4833-B9EE-0C565415F5F6}" type="presParOf" srcId="{B1A457F3-1796-4E97-BDDC-DBFF613F8C82}" destId="{04A5E04E-60C8-4AEC-852D-31DDF4D00A0B}" srcOrd="0" destOrd="0" presId="urn:microsoft.com/office/officeart/2005/8/layout/process1"/>
    <dgm:cxn modelId="{D615B592-960A-4CCB-AAFF-AA208549777A}" type="presParOf" srcId="{B1A457F3-1796-4E97-BDDC-DBFF613F8C82}" destId="{8AE9B30E-9371-4713-B29B-E68F7AFD04BB}" srcOrd="1" destOrd="0" presId="urn:microsoft.com/office/officeart/2005/8/layout/process1"/>
    <dgm:cxn modelId="{3B5AAB99-715A-4553-BD57-4AB6714B0C5E}" type="presParOf" srcId="{8AE9B30E-9371-4713-B29B-E68F7AFD04BB}" destId="{36E92F75-F7E5-4580-AAE9-E442F8AB827B}" srcOrd="0" destOrd="0" presId="urn:microsoft.com/office/officeart/2005/8/layout/process1"/>
    <dgm:cxn modelId="{EDFE63F5-FF84-4A73-B0CC-E4F9B7C53AA6}" type="presParOf" srcId="{B1A457F3-1796-4E97-BDDC-DBFF613F8C82}" destId="{0772002F-C2C8-4F8A-9470-CD8EF172BF60}" srcOrd="2" destOrd="0" presId="urn:microsoft.com/office/officeart/2005/8/layout/process1"/>
    <dgm:cxn modelId="{65D23E33-86AC-464E-B449-D28CDA8CEB8F}" type="presParOf" srcId="{B1A457F3-1796-4E97-BDDC-DBFF613F8C82}" destId="{EC47668A-8664-4161-BAD6-0640584B8B8C}" srcOrd="3" destOrd="0" presId="urn:microsoft.com/office/officeart/2005/8/layout/process1"/>
    <dgm:cxn modelId="{1B273E01-A411-4CD5-A993-4F127239D17F}" type="presParOf" srcId="{EC47668A-8664-4161-BAD6-0640584B8B8C}" destId="{C526DF21-65B4-4C2F-B4C8-43CEC8EC3CE6}" srcOrd="0" destOrd="0" presId="urn:microsoft.com/office/officeart/2005/8/layout/process1"/>
    <dgm:cxn modelId="{B6FF65DD-CF3F-43CF-B044-C5D998EF465D}" type="presParOf" srcId="{B1A457F3-1796-4E97-BDDC-DBFF613F8C82}" destId="{674E7F4E-C7EC-44BE-84D6-370C1E149836}" srcOrd="4" destOrd="0" presId="urn:microsoft.com/office/officeart/2005/8/layout/process1"/>
    <dgm:cxn modelId="{F01520E2-FF48-4002-9323-0E5694879951}" type="presParOf" srcId="{B1A457F3-1796-4E97-BDDC-DBFF613F8C82}" destId="{A051D14E-8540-4958-B63C-BE408C278A7B}" srcOrd="5" destOrd="0" presId="urn:microsoft.com/office/officeart/2005/8/layout/process1"/>
    <dgm:cxn modelId="{3FE1F388-3FFB-454D-8CA6-46A49EFF5570}" type="presParOf" srcId="{A051D14E-8540-4958-B63C-BE408C278A7B}" destId="{1755AA65-7E90-4310-AD1C-25BFC448DB12}" srcOrd="0" destOrd="0" presId="urn:microsoft.com/office/officeart/2005/8/layout/process1"/>
    <dgm:cxn modelId="{FBBDF54A-F169-4CE4-BA60-DC4F0CF074D5}" type="presParOf" srcId="{B1A457F3-1796-4E97-BDDC-DBFF613F8C82}" destId="{D44F99AE-BC9E-49D4-92ED-C297CB8E4584}"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302C198-5F7F-4842-92A5-5673F12C416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D36321A-3D01-4EDE-ADD2-BC3AF343F7EB}">
      <dgm:prSet/>
      <dgm:spPr/>
      <dgm:t>
        <a:bodyPr/>
        <a:lstStyle/>
        <a:p>
          <a:r>
            <a:rPr lang="es-ES" u="sng"/>
            <a:t>Mejorar la calidad, la eficacia y la pertinencia de los sistemas de educación y de formación para el mercado de trabajo</a:t>
          </a:r>
          <a:r>
            <a:rPr lang="es-ES"/>
            <a:t>, con vistas a apoyar la adquisición de competencias clave, incluidas las capacidades digitales.</a:t>
          </a:r>
          <a:endParaRPr lang="en-US"/>
        </a:p>
      </dgm:t>
    </dgm:pt>
    <dgm:pt modelId="{3E4E3221-A465-4C32-9EAB-59FC70FD998E}" type="parTrans" cxnId="{A26E3878-140E-49C6-9579-8F99B875E0E6}">
      <dgm:prSet/>
      <dgm:spPr/>
      <dgm:t>
        <a:bodyPr/>
        <a:lstStyle/>
        <a:p>
          <a:endParaRPr lang="en-US"/>
        </a:p>
      </dgm:t>
    </dgm:pt>
    <dgm:pt modelId="{27FFD4C5-6522-4D7A-80FB-D0F6FE238D02}" type="sibTrans" cxnId="{A26E3878-140E-49C6-9579-8F99B875E0E6}">
      <dgm:prSet/>
      <dgm:spPr/>
      <dgm:t>
        <a:bodyPr/>
        <a:lstStyle/>
        <a:p>
          <a:endParaRPr lang="en-US"/>
        </a:p>
      </dgm:t>
    </dgm:pt>
    <dgm:pt modelId="{649475A0-430A-4F66-8C00-1771B3FF9102}">
      <dgm:prSet/>
      <dgm:spPr/>
      <dgm:t>
        <a:bodyPr/>
        <a:lstStyle/>
        <a:p>
          <a:r>
            <a:rPr lang="es-ES" u="sng"/>
            <a:t>Promover la igualdad de acceso a una educación y una formación de calidad e inclusivas y su culminación,</a:t>
          </a:r>
          <a:r>
            <a:rPr lang="es-ES"/>
            <a:t> en particular para los grupos desfavorecidos, desde la educación y la atención en la primera infancia hasta la educación y la formación generales y profesionales, incluyendo la educación superior, la educación y el aprendizaje de los adultos y la facilitación de la movilidad del aprendizaje para todos.</a:t>
          </a:r>
          <a:endParaRPr lang="en-US"/>
        </a:p>
      </dgm:t>
    </dgm:pt>
    <dgm:pt modelId="{964FD176-1284-4943-9C12-A775095281B1}" type="parTrans" cxnId="{21DD0A94-18A8-4E18-9DEF-112B467AD73C}">
      <dgm:prSet/>
      <dgm:spPr/>
      <dgm:t>
        <a:bodyPr/>
        <a:lstStyle/>
        <a:p>
          <a:endParaRPr lang="en-US"/>
        </a:p>
      </dgm:t>
    </dgm:pt>
    <dgm:pt modelId="{396BFB50-2FDC-40B6-85AD-F3077770C1B3}" type="sibTrans" cxnId="{21DD0A94-18A8-4E18-9DEF-112B467AD73C}">
      <dgm:prSet/>
      <dgm:spPr/>
      <dgm:t>
        <a:bodyPr/>
        <a:lstStyle/>
        <a:p>
          <a:endParaRPr lang="en-US"/>
        </a:p>
      </dgm:t>
    </dgm:pt>
    <dgm:pt modelId="{65FC692F-9DDC-4274-9211-6B793E3D1F9B}">
      <dgm:prSet/>
      <dgm:spPr/>
      <dgm:t>
        <a:bodyPr/>
        <a:lstStyle/>
        <a:p>
          <a:r>
            <a:rPr lang="es-ES" u="sng"/>
            <a:t>Promover el aprendizaje permanente</a:t>
          </a:r>
          <a:r>
            <a:rPr lang="es-ES"/>
            <a:t>, especialmente mediante oportunidades de mejora y reciclaje flexibles de las capacidades para todos, una mejor previsión de los cambios y nuevos requisitos de capacidades, habida cuenta de las necesidades del mercado de trabajo, facilitando las transiciones profesionales y promoviendo la movilidad profesional.</a:t>
          </a:r>
          <a:endParaRPr lang="en-US"/>
        </a:p>
      </dgm:t>
    </dgm:pt>
    <dgm:pt modelId="{5CA7996F-15C6-41C0-A6F8-1896B9126726}" type="parTrans" cxnId="{903A0437-5B10-4D5A-8D29-08569C92BDBE}">
      <dgm:prSet/>
      <dgm:spPr/>
      <dgm:t>
        <a:bodyPr/>
        <a:lstStyle/>
        <a:p>
          <a:endParaRPr lang="en-US"/>
        </a:p>
      </dgm:t>
    </dgm:pt>
    <dgm:pt modelId="{A06DC99A-D33E-4EF8-8F56-167478705EC5}" type="sibTrans" cxnId="{903A0437-5B10-4D5A-8D29-08569C92BDBE}">
      <dgm:prSet/>
      <dgm:spPr/>
      <dgm:t>
        <a:bodyPr/>
        <a:lstStyle/>
        <a:p>
          <a:endParaRPr lang="en-US"/>
        </a:p>
      </dgm:t>
    </dgm:pt>
    <dgm:pt modelId="{F5C46BEC-1416-4FCF-9EEE-3A3FD1869592}">
      <dgm:prSet/>
      <dgm:spPr/>
      <dgm:t>
        <a:bodyPr/>
        <a:lstStyle/>
        <a:p>
          <a:r>
            <a:rPr lang="es-ES" u="sng"/>
            <a:t>Fomentar la inclusión activa</a:t>
          </a:r>
          <a:r>
            <a:rPr lang="es-ES"/>
            <a:t> al objeto de promover la igualdad de oportunidades y la participación activa, y mejorar la empleabilidad.</a:t>
          </a:r>
          <a:endParaRPr lang="en-US"/>
        </a:p>
      </dgm:t>
    </dgm:pt>
    <dgm:pt modelId="{39744B4E-0893-4EBE-8478-433777DED839}" type="parTrans" cxnId="{9C2F7A78-86AE-4FAC-BFFB-9679EE321C0F}">
      <dgm:prSet/>
      <dgm:spPr/>
      <dgm:t>
        <a:bodyPr/>
        <a:lstStyle/>
        <a:p>
          <a:endParaRPr lang="en-US"/>
        </a:p>
      </dgm:t>
    </dgm:pt>
    <dgm:pt modelId="{BE4BCC4C-D52C-434F-8DF8-18F85C2FE175}" type="sibTrans" cxnId="{9C2F7A78-86AE-4FAC-BFFB-9679EE321C0F}">
      <dgm:prSet/>
      <dgm:spPr/>
      <dgm:t>
        <a:bodyPr/>
        <a:lstStyle/>
        <a:p>
          <a:endParaRPr lang="en-US"/>
        </a:p>
      </dgm:t>
    </dgm:pt>
    <dgm:pt modelId="{B1F4CDD6-34CA-45CF-B852-B8A6EF46AD68}" type="pres">
      <dgm:prSet presAssocID="{2302C198-5F7F-4842-92A5-5673F12C416E}" presName="root" presStyleCnt="0">
        <dgm:presLayoutVars>
          <dgm:dir/>
          <dgm:resizeHandles val="exact"/>
        </dgm:presLayoutVars>
      </dgm:prSet>
      <dgm:spPr/>
    </dgm:pt>
    <dgm:pt modelId="{BDC5C220-93B7-410D-A2FB-F8AD9093C3C4}" type="pres">
      <dgm:prSet presAssocID="{2D36321A-3D01-4EDE-ADD2-BC3AF343F7EB}" presName="compNode" presStyleCnt="0"/>
      <dgm:spPr/>
    </dgm:pt>
    <dgm:pt modelId="{7AE39CFD-B489-42A2-BB88-42C7AE06CBCE}" type="pres">
      <dgm:prSet presAssocID="{2D36321A-3D01-4EDE-ADD2-BC3AF343F7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A40FDDB1-4C7D-4F2E-84FB-9D537526B314}" type="pres">
      <dgm:prSet presAssocID="{2D36321A-3D01-4EDE-ADD2-BC3AF343F7EB}" presName="spaceRect" presStyleCnt="0"/>
      <dgm:spPr/>
    </dgm:pt>
    <dgm:pt modelId="{53056554-BAF6-4F71-BC90-72E2BA3A6594}" type="pres">
      <dgm:prSet presAssocID="{2D36321A-3D01-4EDE-ADD2-BC3AF343F7EB}" presName="textRect" presStyleLbl="revTx" presStyleIdx="0" presStyleCnt="4">
        <dgm:presLayoutVars>
          <dgm:chMax val="1"/>
          <dgm:chPref val="1"/>
        </dgm:presLayoutVars>
      </dgm:prSet>
      <dgm:spPr/>
    </dgm:pt>
    <dgm:pt modelId="{573B3468-C819-411A-BEAE-A961118BD693}" type="pres">
      <dgm:prSet presAssocID="{27FFD4C5-6522-4D7A-80FB-D0F6FE238D02}" presName="sibTrans" presStyleCnt="0"/>
      <dgm:spPr/>
    </dgm:pt>
    <dgm:pt modelId="{B239B790-2C86-406E-9E2F-832EE756D234}" type="pres">
      <dgm:prSet presAssocID="{649475A0-430A-4F66-8C00-1771B3FF9102}" presName="compNode" presStyleCnt="0"/>
      <dgm:spPr/>
    </dgm:pt>
    <dgm:pt modelId="{FDE8B0F4-626B-458B-B468-7D4FD455E8AE}" type="pres">
      <dgm:prSet presAssocID="{649475A0-430A-4F66-8C00-1771B3FF910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ula de clases"/>
        </a:ext>
      </dgm:extLst>
    </dgm:pt>
    <dgm:pt modelId="{B71454AF-8BB7-474F-B9A2-D457E32EB127}" type="pres">
      <dgm:prSet presAssocID="{649475A0-430A-4F66-8C00-1771B3FF9102}" presName="spaceRect" presStyleCnt="0"/>
      <dgm:spPr/>
    </dgm:pt>
    <dgm:pt modelId="{C5933211-4F29-4902-B713-C05A27C0356C}" type="pres">
      <dgm:prSet presAssocID="{649475A0-430A-4F66-8C00-1771B3FF9102}" presName="textRect" presStyleLbl="revTx" presStyleIdx="1" presStyleCnt="4">
        <dgm:presLayoutVars>
          <dgm:chMax val="1"/>
          <dgm:chPref val="1"/>
        </dgm:presLayoutVars>
      </dgm:prSet>
      <dgm:spPr/>
    </dgm:pt>
    <dgm:pt modelId="{E4E0BB84-5732-4D21-8373-B68C2E08E1F4}" type="pres">
      <dgm:prSet presAssocID="{396BFB50-2FDC-40B6-85AD-F3077770C1B3}" presName="sibTrans" presStyleCnt="0"/>
      <dgm:spPr/>
    </dgm:pt>
    <dgm:pt modelId="{C17BBB35-2197-4760-A234-955D85E701CE}" type="pres">
      <dgm:prSet presAssocID="{65FC692F-9DDC-4274-9211-6B793E3D1F9B}" presName="compNode" presStyleCnt="0"/>
      <dgm:spPr/>
    </dgm:pt>
    <dgm:pt modelId="{77E83EBB-699F-4C25-9F12-A2E74657A563}" type="pres">
      <dgm:prSet presAssocID="{65FC692F-9DDC-4274-9211-6B793E3D1F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0B69CF63-104A-48AE-8FB2-10E530FBDC7E}" type="pres">
      <dgm:prSet presAssocID="{65FC692F-9DDC-4274-9211-6B793E3D1F9B}" presName="spaceRect" presStyleCnt="0"/>
      <dgm:spPr/>
    </dgm:pt>
    <dgm:pt modelId="{D4FF4499-7E06-4213-82E3-EB609A432657}" type="pres">
      <dgm:prSet presAssocID="{65FC692F-9DDC-4274-9211-6B793E3D1F9B}" presName="textRect" presStyleLbl="revTx" presStyleIdx="2" presStyleCnt="4">
        <dgm:presLayoutVars>
          <dgm:chMax val="1"/>
          <dgm:chPref val="1"/>
        </dgm:presLayoutVars>
      </dgm:prSet>
      <dgm:spPr/>
    </dgm:pt>
    <dgm:pt modelId="{97583917-F64E-4D53-874A-976151B0C813}" type="pres">
      <dgm:prSet presAssocID="{A06DC99A-D33E-4EF8-8F56-167478705EC5}" presName="sibTrans" presStyleCnt="0"/>
      <dgm:spPr/>
    </dgm:pt>
    <dgm:pt modelId="{6713927A-F91D-4683-825D-C3B4FA6D4F2E}" type="pres">
      <dgm:prSet presAssocID="{F5C46BEC-1416-4FCF-9EEE-3A3FD1869592}" presName="compNode" presStyleCnt="0"/>
      <dgm:spPr/>
    </dgm:pt>
    <dgm:pt modelId="{56ACEF1F-6752-4F0D-915E-A425100D64CC}" type="pres">
      <dgm:prSet presAssocID="{F5C46BEC-1416-4FCF-9EEE-3A3FD18695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upo"/>
        </a:ext>
      </dgm:extLst>
    </dgm:pt>
    <dgm:pt modelId="{F7759C19-AC9D-4C4F-8D2F-BB515301F101}" type="pres">
      <dgm:prSet presAssocID="{F5C46BEC-1416-4FCF-9EEE-3A3FD1869592}" presName="spaceRect" presStyleCnt="0"/>
      <dgm:spPr/>
    </dgm:pt>
    <dgm:pt modelId="{6411DA2D-7B94-41C7-8B80-1876B902FB72}" type="pres">
      <dgm:prSet presAssocID="{F5C46BEC-1416-4FCF-9EEE-3A3FD1869592}" presName="textRect" presStyleLbl="revTx" presStyleIdx="3" presStyleCnt="4">
        <dgm:presLayoutVars>
          <dgm:chMax val="1"/>
          <dgm:chPref val="1"/>
        </dgm:presLayoutVars>
      </dgm:prSet>
      <dgm:spPr/>
    </dgm:pt>
  </dgm:ptLst>
  <dgm:cxnLst>
    <dgm:cxn modelId="{E1D90E0D-3C08-42EA-A4F4-CDED8A2A8827}" type="presOf" srcId="{2D36321A-3D01-4EDE-ADD2-BC3AF343F7EB}" destId="{53056554-BAF6-4F71-BC90-72E2BA3A6594}" srcOrd="0" destOrd="0" presId="urn:microsoft.com/office/officeart/2018/2/layout/IconLabelList"/>
    <dgm:cxn modelId="{903A0437-5B10-4D5A-8D29-08569C92BDBE}" srcId="{2302C198-5F7F-4842-92A5-5673F12C416E}" destId="{65FC692F-9DDC-4274-9211-6B793E3D1F9B}" srcOrd="2" destOrd="0" parTransId="{5CA7996F-15C6-41C0-A6F8-1896B9126726}" sibTransId="{A06DC99A-D33E-4EF8-8F56-167478705EC5}"/>
    <dgm:cxn modelId="{8FEE7F41-4724-4AD3-A5F4-7C899DD3233E}" type="presOf" srcId="{649475A0-430A-4F66-8C00-1771B3FF9102}" destId="{C5933211-4F29-4902-B713-C05A27C0356C}" srcOrd="0" destOrd="0" presId="urn:microsoft.com/office/officeart/2018/2/layout/IconLabelList"/>
    <dgm:cxn modelId="{A26E3878-140E-49C6-9579-8F99B875E0E6}" srcId="{2302C198-5F7F-4842-92A5-5673F12C416E}" destId="{2D36321A-3D01-4EDE-ADD2-BC3AF343F7EB}" srcOrd="0" destOrd="0" parTransId="{3E4E3221-A465-4C32-9EAB-59FC70FD998E}" sibTransId="{27FFD4C5-6522-4D7A-80FB-D0F6FE238D02}"/>
    <dgm:cxn modelId="{9C2F7A78-86AE-4FAC-BFFB-9679EE321C0F}" srcId="{2302C198-5F7F-4842-92A5-5673F12C416E}" destId="{F5C46BEC-1416-4FCF-9EEE-3A3FD1869592}" srcOrd="3" destOrd="0" parTransId="{39744B4E-0893-4EBE-8478-433777DED839}" sibTransId="{BE4BCC4C-D52C-434F-8DF8-18F85C2FE175}"/>
    <dgm:cxn modelId="{653D2191-4B3B-4937-B16D-75D6661FCAEE}" type="presOf" srcId="{F5C46BEC-1416-4FCF-9EEE-3A3FD1869592}" destId="{6411DA2D-7B94-41C7-8B80-1876B902FB72}" srcOrd="0" destOrd="0" presId="urn:microsoft.com/office/officeart/2018/2/layout/IconLabelList"/>
    <dgm:cxn modelId="{44FDB091-539E-405A-9C2C-9F22D45094BA}" type="presOf" srcId="{2302C198-5F7F-4842-92A5-5673F12C416E}" destId="{B1F4CDD6-34CA-45CF-B852-B8A6EF46AD68}" srcOrd="0" destOrd="0" presId="urn:microsoft.com/office/officeart/2018/2/layout/IconLabelList"/>
    <dgm:cxn modelId="{21DD0A94-18A8-4E18-9DEF-112B467AD73C}" srcId="{2302C198-5F7F-4842-92A5-5673F12C416E}" destId="{649475A0-430A-4F66-8C00-1771B3FF9102}" srcOrd="1" destOrd="0" parTransId="{964FD176-1284-4943-9C12-A775095281B1}" sibTransId="{396BFB50-2FDC-40B6-85AD-F3077770C1B3}"/>
    <dgm:cxn modelId="{1801D7DF-9FE2-40FD-BE31-16A7AB2FA95D}" type="presOf" srcId="{65FC692F-9DDC-4274-9211-6B793E3D1F9B}" destId="{D4FF4499-7E06-4213-82E3-EB609A432657}" srcOrd="0" destOrd="0" presId="urn:microsoft.com/office/officeart/2018/2/layout/IconLabelList"/>
    <dgm:cxn modelId="{FA0DE2A2-C59A-4775-940F-095C4295DE75}" type="presParOf" srcId="{B1F4CDD6-34CA-45CF-B852-B8A6EF46AD68}" destId="{BDC5C220-93B7-410D-A2FB-F8AD9093C3C4}" srcOrd="0" destOrd="0" presId="urn:microsoft.com/office/officeart/2018/2/layout/IconLabelList"/>
    <dgm:cxn modelId="{916AA759-CEB1-48F5-85FE-4A40A44926A0}" type="presParOf" srcId="{BDC5C220-93B7-410D-A2FB-F8AD9093C3C4}" destId="{7AE39CFD-B489-42A2-BB88-42C7AE06CBCE}" srcOrd="0" destOrd="0" presId="urn:microsoft.com/office/officeart/2018/2/layout/IconLabelList"/>
    <dgm:cxn modelId="{45C657A2-CF7D-4475-B50E-DFD425C505E3}" type="presParOf" srcId="{BDC5C220-93B7-410D-A2FB-F8AD9093C3C4}" destId="{A40FDDB1-4C7D-4F2E-84FB-9D537526B314}" srcOrd="1" destOrd="0" presId="urn:microsoft.com/office/officeart/2018/2/layout/IconLabelList"/>
    <dgm:cxn modelId="{1CFD0083-7D0F-4C15-AB93-4C8881DABC01}" type="presParOf" srcId="{BDC5C220-93B7-410D-A2FB-F8AD9093C3C4}" destId="{53056554-BAF6-4F71-BC90-72E2BA3A6594}" srcOrd="2" destOrd="0" presId="urn:microsoft.com/office/officeart/2018/2/layout/IconLabelList"/>
    <dgm:cxn modelId="{7BC7DC88-593B-4211-9D3F-8E02BA3A6B7E}" type="presParOf" srcId="{B1F4CDD6-34CA-45CF-B852-B8A6EF46AD68}" destId="{573B3468-C819-411A-BEAE-A961118BD693}" srcOrd="1" destOrd="0" presId="urn:microsoft.com/office/officeart/2018/2/layout/IconLabelList"/>
    <dgm:cxn modelId="{C8AB01F8-D8B4-4539-90FD-49D0B1DBC745}" type="presParOf" srcId="{B1F4CDD6-34CA-45CF-B852-B8A6EF46AD68}" destId="{B239B790-2C86-406E-9E2F-832EE756D234}" srcOrd="2" destOrd="0" presId="urn:microsoft.com/office/officeart/2018/2/layout/IconLabelList"/>
    <dgm:cxn modelId="{3A120871-EF60-417F-AC7A-1E47DB53FB50}" type="presParOf" srcId="{B239B790-2C86-406E-9E2F-832EE756D234}" destId="{FDE8B0F4-626B-458B-B468-7D4FD455E8AE}" srcOrd="0" destOrd="0" presId="urn:microsoft.com/office/officeart/2018/2/layout/IconLabelList"/>
    <dgm:cxn modelId="{86A537AA-AF5A-46F0-9C8B-4F5337BF99CB}" type="presParOf" srcId="{B239B790-2C86-406E-9E2F-832EE756D234}" destId="{B71454AF-8BB7-474F-B9A2-D457E32EB127}" srcOrd="1" destOrd="0" presId="urn:microsoft.com/office/officeart/2018/2/layout/IconLabelList"/>
    <dgm:cxn modelId="{3FD7CE1F-FC2D-4460-B867-AAE07F33B3BE}" type="presParOf" srcId="{B239B790-2C86-406E-9E2F-832EE756D234}" destId="{C5933211-4F29-4902-B713-C05A27C0356C}" srcOrd="2" destOrd="0" presId="urn:microsoft.com/office/officeart/2018/2/layout/IconLabelList"/>
    <dgm:cxn modelId="{982F3784-FA72-4BF1-B06D-747A72DD8F4B}" type="presParOf" srcId="{B1F4CDD6-34CA-45CF-B852-B8A6EF46AD68}" destId="{E4E0BB84-5732-4D21-8373-B68C2E08E1F4}" srcOrd="3" destOrd="0" presId="urn:microsoft.com/office/officeart/2018/2/layout/IconLabelList"/>
    <dgm:cxn modelId="{B5D17026-CC0A-404A-B505-97C4ABACB57E}" type="presParOf" srcId="{B1F4CDD6-34CA-45CF-B852-B8A6EF46AD68}" destId="{C17BBB35-2197-4760-A234-955D85E701CE}" srcOrd="4" destOrd="0" presId="urn:microsoft.com/office/officeart/2018/2/layout/IconLabelList"/>
    <dgm:cxn modelId="{04F29BFF-927D-4E6F-9249-09B5244E8898}" type="presParOf" srcId="{C17BBB35-2197-4760-A234-955D85E701CE}" destId="{77E83EBB-699F-4C25-9F12-A2E74657A563}" srcOrd="0" destOrd="0" presId="urn:microsoft.com/office/officeart/2018/2/layout/IconLabelList"/>
    <dgm:cxn modelId="{D5ACDC11-AF0D-456C-836D-9E699647F52E}" type="presParOf" srcId="{C17BBB35-2197-4760-A234-955D85E701CE}" destId="{0B69CF63-104A-48AE-8FB2-10E530FBDC7E}" srcOrd="1" destOrd="0" presId="urn:microsoft.com/office/officeart/2018/2/layout/IconLabelList"/>
    <dgm:cxn modelId="{FA38F5A9-C138-4EF8-9A76-40EF8C5D8DBF}" type="presParOf" srcId="{C17BBB35-2197-4760-A234-955D85E701CE}" destId="{D4FF4499-7E06-4213-82E3-EB609A432657}" srcOrd="2" destOrd="0" presId="urn:microsoft.com/office/officeart/2018/2/layout/IconLabelList"/>
    <dgm:cxn modelId="{59374021-610C-476E-82A9-FF51F21C341F}" type="presParOf" srcId="{B1F4CDD6-34CA-45CF-B852-B8A6EF46AD68}" destId="{97583917-F64E-4D53-874A-976151B0C813}" srcOrd="5" destOrd="0" presId="urn:microsoft.com/office/officeart/2018/2/layout/IconLabelList"/>
    <dgm:cxn modelId="{B8984F1C-1E05-46F4-98AF-1D2F3B683D10}" type="presParOf" srcId="{B1F4CDD6-34CA-45CF-B852-B8A6EF46AD68}" destId="{6713927A-F91D-4683-825D-C3B4FA6D4F2E}" srcOrd="6" destOrd="0" presId="urn:microsoft.com/office/officeart/2018/2/layout/IconLabelList"/>
    <dgm:cxn modelId="{0EBA8078-BA55-4F0C-866C-E7FE6D112DBF}" type="presParOf" srcId="{6713927A-F91D-4683-825D-C3B4FA6D4F2E}" destId="{56ACEF1F-6752-4F0D-915E-A425100D64CC}" srcOrd="0" destOrd="0" presId="urn:microsoft.com/office/officeart/2018/2/layout/IconLabelList"/>
    <dgm:cxn modelId="{BE4E1C9C-4974-4B30-A37B-268CF87D557F}" type="presParOf" srcId="{6713927A-F91D-4683-825D-C3B4FA6D4F2E}" destId="{F7759C19-AC9D-4C4F-8D2F-BB515301F101}" srcOrd="1" destOrd="0" presId="urn:microsoft.com/office/officeart/2018/2/layout/IconLabelList"/>
    <dgm:cxn modelId="{02ACF807-855F-497A-B0E8-C549C032239B}" type="presParOf" srcId="{6713927A-F91D-4683-825D-C3B4FA6D4F2E}" destId="{6411DA2D-7B94-41C7-8B80-1876B902FB7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385985-8F8B-43E5-8157-7FD2472C00B9}"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A1C8EEE6-6F26-4BF7-97AA-4F5D301075A5}">
      <dgm:prSet/>
      <dgm:spPr/>
      <dgm:t>
        <a:bodyPr/>
        <a:lstStyle/>
        <a:p>
          <a:r>
            <a:rPr lang="es-ES" dirty="0"/>
            <a:t>La incomodidad que suponía la existencia de una doble base jurídica como consecuencia de la decisión del Reino Unido de excluirse se solucionó finalmente con la firma del </a:t>
          </a:r>
          <a:r>
            <a:rPr lang="es-ES" b="1" u="sng" dirty="0"/>
            <a:t>Tratado de Ámsterdam</a:t>
          </a:r>
          <a:r>
            <a:rPr lang="es-ES" b="1" dirty="0"/>
            <a:t>, </a:t>
          </a:r>
          <a:r>
            <a:rPr lang="es-ES" dirty="0"/>
            <a:t>cuando todos </a:t>
          </a:r>
          <a:r>
            <a:rPr lang="es-ES" u="sng" dirty="0"/>
            <a:t>los Estados miembros</a:t>
          </a:r>
          <a:r>
            <a:rPr lang="es-ES" dirty="0"/>
            <a:t>, incluido el Reino Unido (a raíz de un cambio en el Gobierno), </a:t>
          </a:r>
          <a:r>
            <a:rPr lang="es-ES" u="sng" dirty="0"/>
            <a:t>aceptaron la integración del Acuerdo sobre Política Social </a:t>
          </a:r>
          <a:r>
            <a:rPr lang="es-ES" dirty="0"/>
            <a:t>en el texto del Tratado constitutivo de la Comunidad Europea con ligeros cambios. </a:t>
          </a:r>
          <a:r>
            <a:rPr lang="es-ES" u="sng" dirty="0"/>
            <a:t>El procedimiento de codecisión sustituyó al de cooperación y también se amplió a las disposiciones relativas al Fondo Social Europeo, la libre circulación de los trabajadores y la seguridad social de los trabajadores migrantes de la Comunidad. </a:t>
          </a:r>
          <a:endParaRPr lang="en-US" dirty="0"/>
        </a:p>
      </dgm:t>
    </dgm:pt>
    <dgm:pt modelId="{0D977E6E-DF29-422A-8760-E2B8189727EB}" type="parTrans" cxnId="{AA8E6959-4803-4BA7-8E09-CC98B8DB08A3}">
      <dgm:prSet/>
      <dgm:spPr/>
      <dgm:t>
        <a:bodyPr/>
        <a:lstStyle/>
        <a:p>
          <a:endParaRPr lang="en-US"/>
        </a:p>
      </dgm:t>
    </dgm:pt>
    <dgm:pt modelId="{29214765-1507-47C7-8044-C1D620C0BF26}" type="sibTrans" cxnId="{AA8E6959-4803-4BA7-8E09-CC98B8DB08A3}">
      <dgm:prSet/>
      <dgm:spPr/>
      <dgm:t>
        <a:bodyPr/>
        <a:lstStyle/>
        <a:p>
          <a:endParaRPr lang="en-US"/>
        </a:p>
      </dgm:t>
    </dgm:pt>
    <dgm:pt modelId="{604FEB67-2878-4C04-9430-4D4ABF4F37C8}">
      <dgm:prSet/>
      <dgm:spPr/>
      <dgm:t>
        <a:bodyPr/>
        <a:lstStyle/>
        <a:p>
          <a:r>
            <a:rPr lang="es-ES" dirty="0"/>
            <a:t>El nuevo artículo 19 otorgó a la Comunidad la competencia </a:t>
          </a:r>
          <a:r>
            <a:rPr lang="es-ES" u="sng" dirty="0"/>
            <a:t>de «adoptar acciones adecuadas para luchar contra la discriminación por motivos de sexo, de origen racial o étnico, religión o convicciones, discapacidad, edad u orientación sexual». </a:t>
          </a:r>
        </a:p>
        <a:p>
          <a:r>
            <a:rPr lang="es-ES" dirty="0"/>
            <a:t>Sobre esta base, se adoptaron </a:t>
          </a:r>
          <a:r>
            <a:rPr lang="es-ES" u="sng" dirty="0"/>
            <a:t>dos Directivas </a:t>
          </a:r>
          <a:r>
            <a:rPr lang="es-ES" dirty="0"/>
            <a:t>al poco tiempo: la Directiva 2000/43/CE relativa a la aplicación del </a:t>
          </a:r>
          <a:r>
            <a:rPr lang="es-ES" u="sng" dirty="0"/>
            <a:t>principio de igualdad de trato de las personas independientemente de su origen racial o étnico</a:t>
          </a:r>
          <a:r>
            <a:rPr lang="es-ES" dirty="0"/>
            <a:t>, y la Directiva 2000/78/CE relativa al establecimiento de un </a:t>
          </a:r>
          <a:r>
            <a:rPr lang="es-ES" u="sng" dirty="0"/>
            <a:t>marco general para la igualdad de trato en el empleo y la ocupación.</a:t>
          </a:r>
          <a:endParaRPr lang="en-US" dirty="0"/>
        </a:p>
      </dgm:t>
    </dgm:pt>
    <dgm:pt modelId="{F686066C-03A3-4D03-9F7D-50F30F4E874E}" type="parTrans" cxnId="{E7E17B8C-1CD7-40B9-A3A3-49AC62CC7F5F}">
      <dgm:prSet/>
      <dgm:spPr/>
      <dgm:t>
        <a:bodyPr/>
        <a:lstStyle/>
        <a:p>
          <a:endParaRPr lang="en-US"/>
        </a:p>
      </dgm:t>
    </dgm:pt>
    <dgm:pt modelId="{1AA53E6D-AC8E-4C4E-A907-4436014A215A}" type="sibTrans" cxnId="{E7E17B8C-1CD7-40B9-A3A3-49AC62CC7F5F}">
      <dgm:prSet/>
      <dgm:spPr/>
      <dgm:t>
        <a:bodyPr/>
        <a:lstStyle/>
        <a:p>
          <a:endParaRPr lang="en-US"/>
        </a:p>
      </dgm:t>
    </dgm:pt>
    <dgm:pt modelId="{0BB153E8-4CB6-421B-AAD6-78A73BF5BF0A}" type="pres">
      <dgm:prSet presAssocID="{6A385985-8F8B-43E5-8157-7FD2472C00B9}" presName="hierChild1" presStyleCnt="0">
        <dgm:presLayoutVars>
          <dgm:chPref val="1"/>
          <dgm:dir/>
          <dgm:animOne val="branch"/>
          <dgm:animLvl val="lvl"/>
          <dgm:resizeHandles/>
        </dgm:presLayoutVars>
      </dgm:prSet>
      <dgm:spPr/>
    </dgm:pt>
    <dgm:pt modelId="{4A160230-86E2-481A-8279-4EB7E07F68B4}" type="pres">
      <dgm:prSet presAssocID="{A1C8EEE6-6F26-4BF7-97AA-4F5D301075A5}" presName="hierRoot1" presStyleCnt="0"/>
      <dgm:spPr/>
    </dgm:pt>
    <dgm:pt modelId="{F46F3B0B-9187-4BF7-8F8D-CE6AC8BDD609}" type="pres">
      <dgm:prSet presAssocID="{A1C8EEE6-6F26-4BF7-97AA-4F5D301075A5}" presName="composite" presStyleCnt="0"/>
      <dgm:spPr/>
    </dgm:pt>
    <dgm:pt modelId="{3400E206-D258-4EE8-933C-19362F6E8323}" type="pres">
      <dgm:prSet presAssocID="{A1C8EEE6-6F26-4BF7-97AA-4F5D301075A5}" presName="background" presStyleLbl="node0" presStyleIdx="0" presStyleCnt="2"/>
      <dgm:spPr/>
    </dgm:pt>
    <dgm:pt modelId="{1B057144-EAE5-4600-BE52-58B31D1404AA}" type="pres">
      <dgm:prSet presAssocID="{A1C8EEE6-6F26-4BF7-97AA-4F5D301075A5}" presName="text" presStyleLbl="fgAcc0" presStyleIdx="0" presStyleCnt="2" custScaleY="163729">
        <dgm:presLayoutVars>
          <dgm:chPref val="3"/>
        </dgm:presLayoutVars>
      </dgm:prSet>
      <dgm:spPr/>
    </dgm:pt>
    <dgm:pt modelId="{ED90847A-3BAB-45F2-BF79-20DFA7BCB424}" type="pres">
      <dgm:prSet presAssocID="{A1C8EEE6-6F26-4BF7-97AA-4F5D301075A5}" presName="hierChild2" presStyleCnt="0"/>
      <dgm:spPr/>
    </dgm:pt>
    <dgm:pt modelId="{117EFECE-30D7-43EC-B5F1-3384477EE0B8}" type="pres">
      <dgm:prSet presAssocID="{604FEB67-2878-4C04-9430-4D4ABF4F37C8}" presName="hierRoot1" presStyleCnt="0"/>
      <dgm:spPr/>
    </dgm:pt>
    <dgm:pt modelId="{B96F83F6-3907-4928-86A8-2AF251D40BCC}" type="pres">
      <dgm:prSet presAssocID="{604FEB67-2878-4C04-9430-4D4ABF4F37C8}" presName="composite" presStyleCnt="0"/>
      <dgm:spPr/>
    </dgm:pt>
    <dgm:pt modelId="{3C881670-1540-4A1E-B142-84B9BFB377E7}" type="pres">
      <dgm:prSet presAssocID="{604FEB67-2878-4C04-9430-4D4ABF4F37C8}" presName="background" presStyleLbl="node0" presStyleIdx="1" presStyleCnt="2"/>
      <dgm:spPr/>
    </dgm:pt>
    <dgm:pt modelId="{3D66BD42-A612-4402-BBD2-135A0C96EE2A}" type="pres">
      <dgm:prSet presAssocID="{604FEB67-2878-4C04-9430-4D4ABF4F37C8}" presName="text" presStyleLbl="fgAcc0" presStyleIdx="1" presStyleCnt="2" custScaleY="174037">
        <dgm:presLayoutVars>
          <dgm:chPref val="3"/>
        </dgm:presLayoutVars>
      </dgm:prSet>
      <dgm:spPr/>
    </dgm:pt>
    <dgm:pt modelId="{B77B0A75-410D-4E5E-AC4D-C6A31096BF3F}" type="pres">
      <dgm:prSet presAssocID="{604FEB67-2878-4C04-9430-4D4ABF4F37C8}" presName="hierChild2" presStyleCnt="0"/>
      <dgm:spPr/>
    </dgm:pt>
  </dgm:ptLst>
  <dgm:cxnLst>
    <dgm:cxn modelId="{ECD99639-FE5C-476C-80A2-47F590780328}" type="presOf" srcId="{604FEB67-2878-4C04-9430-4D4ABF4F37C8}" destId="{3D66BD42-A612-4402-BBD2-135A0C96EE2A}" srcOrd="0" destOrd="0" presId="urn:microsoft.com/office/officeart/2005/8/layout/hierarchy1"/>
    <dgm:cxn modelId="{AA8E6959-4803-4BA7-8E09-CC98B8DB08A3}" srcId="{6A385985-8F8B-43E5-8157-7FD2472C00B9}" destId="{A1C8EEE6-6F26-4BF7-97AA-4F5D301075A5}" srcOrd="0" destOrd="0" parTransId="{0D977E6E-DF29-422A-8760-E2B8189727EB}" sibTransId="{29214765-1507-47C7-8044-C1D620C0BF26}"/>
    <dgm:cxn modelId="{2D44BB82-00C5-4AEF-AFBD-FF5DEB926919}" type="presOf" srcId="{6A385985-8F8B-43E5-8157-7FD2472C00B9}" destId="{0BB153E8-4CB6-421B-AAD6-78A73BF5BF0A}" srcOrd="0" destOrd="0" presId="urn:microsoft.com/office/officeart/2005/8/layout/hierarchy1"/>
    <dgm:cxn modelId="{E7E17B8C-1CD7-40B9-A3A3-49AC62CC7F5F}" srcId="{6A385985-8F8B-43E5-8157-7FD2472C00B9}" destId="{604FEB67-2878-4C04-9430-4D4ABF4F37C8}" srcOrd="1" destOrd="0" parTransId="{F686066C-03A3-4D03-9F7D-50F30F4E874E}" sibTransId="{1AA53E6D-AC8E-4C4E-A907-4436014A215A}"/>
    <dgm:cxn modelId="{6675DAB6-961F-4834-B07F-84BB7DB59AD6}" type="presOf" srcId="{A1C8EEE6-6F26-4BF7-97AA-4F5D301075A5}" destId="{1B057144-EAE5-4600-BE52-58B31D1404AA}" srcOrd="0" destOrd="0" presId="urn:microsoft.com/office/officeart/2005/8/layout/hierarchy1"/>
    <dgm:cxn modelId="{59C439B2-698D-4F65-8426-90D8A55EA324}" type="presParOf" srcId="{0BB153E8-4CB6-421B-AAD6-78A73BF5BF0A}" destId="{4A160230-86E2-481A-8279-4EB7E07F68B4}" srcOrd="0" destOrd="0" presId="urn:microsoft.com/office/officeart/2005/8/layout/hierarchy1"/>
    <dgm:cxn modelId="{D80B3CF0-9329-4F61-838C-312C4C7DC41E}" type="presParOf" srcId="{4A160230-86E2-481A-8279-4EB7E07F68B4}" destId="{F46F3B0B-9187-4BF7-8F8D-CE6AC8BDD609}" srcOrd="0" destOrd="0" presId="urn:microsoft.com/office/officeart/2005/8/layout/hierarchy1"/>
    <dgm:cxn modelId="{603F36A6-FEA3-42A1-9F09-97AEAF1299B4}" type="presParOf" srcId="{F46F3B0B-9187-4BF7-8F8D-CE6AC8BDD609}" destId="{3400E206-D258-4EE8-933C-19362F6E8323}" srcOrd="0" destOrd="0" presId="urn:microsoft.com/office/officeart/2005/8/layout/hierarchy1"/>
    <dgm:cxn modelId="{C4A3B9E5-0350-4A08-B150-0CB4D8EFD4A8}" type="presParOf" srcId="{F46F3B0B-9187-4BF7-8F8D-CE6AC8BDD609}" destId="{1B057144-EAE5-4600-BE52-58B31D1404AA}" srcOrd="1" destOrd="0" presId="urn:microsoft.com/office/officeart/2005/8/layout/hierarchy1"/>
    <dgm:cxn modelId="{12A9BFAB-4993-4950-B0D2-E7989D181876}" type="presParOf" srcId="{4A160230-86E2-481A-8279-4EB7E07F68B4}" destId="{ED90847A-3BAB-45F2-BF79-20DFA7BCB424}" srcOrd="1" destOrd="0" presId="urn:microsoft.com/office/officeart/2005/8/layout/hierarchy1"/>
    <dgm:cxn modelId="{722DDEF5-C146-4713-B44F-0D2D01531DE4}" type="presParOf" srcId="{0BB153E8-4CB6-421B-AAD6-78A73BF5BF0A}" destId="{117EFECE-30D7-43EC-B5F1-3384477EE0B8}" srcOrd="1" destOrd="0" presId="urn:microsoft.com/office/officeart/2005/8/layout/hierarchy1"/>
    <dgm:cxn modelId="{898675CE-B519-4207-9C38-6B4434FFA3D3}" type="presParOf" srcId="{117EFECE-30D7-43EC-B5F1-3384477EE0B8}" destId="{B96F83F6-3907-4928-86A8-2AF251D40BCC}" srcOrd="0" destOrd="0" presId="urn:microsoft.com/office/officeart/2005/8/layout/hierarchy1"/>
    <dgm:cxn modelId="{33C2596F-90C3-4F6D-8CDE-41EF1E9EFA32}" type="presParOf" srcId="{B96F83F6-3907-4928-86A8-2AF251D40BCC}" destId="{3C881670-1540-4A1E-B142-84B9BFB377E7}" srcOrd="0" destOrd="0" presId="urn:microsoft.com/office/officeart/2005/8/layout/hierarchy1"/>
    <dgm:cxn modelId="{33B4C173-03A5-490B-AAB7-3FE3ADC64568}" type="presParOf" srcId="{B96F83F6-3907-4928-86A8-2AF251D40BCC}" destId="{3D66BD42-A612-4402-BBD2-135A0C96EE2A}" srcOrd="1" destOrd="0" presId="urn:microsoft.com/office/officeart/2005/8/layout/hierarchy1"/>
    <dgm:cxn modelId="{796F6025-53B3-4718-9AAF-B101FE24B4CB}" type="presParOf" srcId="{117EFECE-30D7-43EC-B5F1-3384477EE0B8}" destId="{B77B0A75-410D-4E5E-AC4D-C6A31096BF3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705D347-6B58-4BF6-9587-B496493C2E10}"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E402EF04-384A-459C-B0F4-7B9076719C10}">
      <dgm:prSet/>
      <dgm:spPr/>
      <dgm:t>
        <a:bodyPr/>
        <a:lstStyle/>
        <a:p>
          <a:r>
            <a:rPr lang="es-ES" u="sng"/>
            <a:t>Promover la integración socioeconómica </a:t>
          </a:r>
          <a:r>
            <a:rPr lang="es-ES"/>
            <a:t>de los nacionales de terceros países y de las comunidades marginadas, como la romaní.</a:t>
          </a:r>
          <a:endParaRPr lang="en-US"/>
        </a:p>
      </dgm:t>
    </dgm:pt>
    <dgm:pt modelId="{C8562731-51CC-4541-8582-C0E1F0FB3CFD}" type="parTrans" cxnId="{252B04EC-16A4-49D9-BEAA-A8EB6A85A17F}">
      <dgm:prSet/>
      <dgm:spPr/>
      <dgm:t>
        <a:bodyPr/>
        <a:lstStyle/>
        <a:p>
          <a:endParaRPr lang="en-US"/>
        </a:p>
      </dgm:t>
    </dgm:pt>
    <dgm:pt modelId="{D1236B03-D929-4C84-8590-F60EB5B597B0}" type="sibTrans" cxnId="{252B04EC-16A4-49D9-BEAA-A8EB6A85A17F}">
      <dgm:prSet/>
      <dgm:spPr/>
      <dgm:t>
        <a:bodyPr/>
        <a:lstStyle/>
        <a:p>
          <a:endParaRPr lang="en-US"/>
        </a:p>
      </dgm:t>
    </dgm:pt>
    <dgm:pt modelId="{B8E6C9C8-8284-4429-87E6-9A1C6D9295ED}">
      <dgm:prSet/>
      <dgm:spPr/>
      <dgm:t>
        <a:bodyPr/>
        <a:lstStyle/>
        <a:p>
          <a:r>
            <a:rPr lang="es-ES" u="sng"/>
            <a:t>Mejorar la igualdad y la oportunidad del acceso a unos servicios de calidad, sostenibles y asequibles</a:t>
          </a:r>
          <a:r>
            <a:rPr lang="es-ES"/>
            <a:t>; modernizar los sistemas de protección social, y en especial promover el acceso a la protección social; mejorar la accesibilidad, la efectividad y la resiliencia de los sistemas de asistencia sanitaria y los cuidados de larga duración.</a:t>
          </a:r>
          <a:endParaRPr lang="en-US"/>
        </a:p>
      </dgm:t>
    </dgm:pt>
    <dgm:pt modelId="{E0F912B1-98DD-4A12-A420-73DED7B0E2E8}" type="parTrans" cxnId="{ACF33018-13C8-48AC-81FB-FA4DFDD2A00E}">
      <dgm:prSet/>
      <dgm:spPr/>
      <dgm:t>
        <a:bodyPr/>
        <a:lstStyle/>
        <a:p>
          <a:endParaRPr lang="en-US"/>
        </a:p>
      </dgm:t>
    </dgm:pt>
    <dgm:pt modelId="{984208AD-37DA-4AB5-9C7F-07790D02A93F}" type="sibTrans" cxnId="{ACF33018-13C8-48AC-81FB-FA4DFDD2A00E}">
      <dgm:prSet/>
      <dgm:spPr/>
      <dgm:t>
        <a:bodyPr/>
        <a:lstStyle/>
        <a:p>
          <a:endParaRPr lang="en-US"/>
        </a:p>
      </dgm:t>
    </dgm:pt>
    <dgm:pt modelId="{BC53B8FE-C494-4ECE-9A61-1706BD2A4AB4}">
      <dgm:prSet/>
      <dgm:spPr/>
      <dgm:t>
        <a:bodyPr/>
        <a:lstStyle/>
        <a:p>
          <a:r>
            <a:rPr lang="es-ES" u="sng"/>
            <a:t>Promover la integración social de las personas en riesgo de pobreza o exclusión social</a:t>
          </a:r>
          <a:r>
            <a:rPr lang="es-ES"/>
            <a:t>, incluidas las personas más desfavorecidas y los niños.</a:t>
          </a:r>
          <a:endParaRPr lang="en-US"/>
        </a:p>
      </dgm:t>
    </dgm:pt>
    <dgm:pt modelId="{52E7EEB2-A93A-4C10-B4F8-AD71AA97C22B}" type="parTrans" cxnId="{468E69C4-E42F-47C5-8011-B60A42B21BC1}">
      <dgm:prSet/>
      <dgm:spPr/>
      <dgm:t>
        <a:bodyPr/>
        <a:lstStyle/>
        <a:p>
          <a:endParaRPr lang="en-US"/>
        </a:p>
      </dgm:t>
    </dgm:pt>
    <dgm:pt modelId="{5885243F-5D4C-4C35-ABAB-C991DBCEB4CE}" type="sibTrans" cxnId="{468E69C4-E42F-47C5-8011-B60A42B21BC1}">
      <dgm:prSet/>
      <dgm:spPr/>
      <dgm:t>
        <a:bodyPr/>
        <a:lstStyle/>
        <a:p>
          <a:endParaRPr lang="en-US"/>
        </a:p>
      </dgm:t>
    </dgm:pt>
    <dgm:pt modelId="{308703C4-D65F-4860-8AE0-A451947CC98D}">
      <dgm:prSet/>
      <dgm:spPr/>
      <dgm:t>
        <a:bodyPr/>
        <a:lstStyle/>
        <a:p>
          <a:r>
            <a:rPr lang="es-ES" u="sng"/>
            <a:t>Corregir la privación material mediante alimentos o la prestación de asistencia material básica </a:t>
          </a:r>
          <a:r>
            <a:rPr lang="es-ES"/>
            <a:t>a las personas más desfavorecidas, mediante medidas de acompañamiento, entre otras cosas,</a:t>
          </a:r>
          <a:endParaRPr lang="en-US"/>
        </a:p>
      </dgm:t>
    </dgm:pt>
    <dgm:pt modelId="{F7BB6E22-F4CB-4A27-9604-D32625BEA099}" type="parTrans" cxnId="{9EE7C082-3C78-4030-A951-B2707C781341}">
      <dgm:prSet/>
      <dgm:spPr/>
      <dgm:t>
        <a:bodyPr/>
        <a:lstStyle/>
        <a:p>
          <a:endParaRPr lang="en-US"/>
        </a:p>
      </dgm:t>
    </dgm:pt>
    <dgm:pt modelId="{0B43B189-C0AC-46EF-8D30-C83E8569A812}" type="sibTrans" cxnId="{9EE7C082-3C78-4030-A951-B2707C781341}">
      <dgm:prSet/>
      <dgm:spPr/>
      <dgm:t>
        <a:bodyPr/>
        <a:lstStyle/>
        <a:p>
          <a:endParaRPr lang="en-US"/>
        </a:p>
      </dgm:t>
    </dgm:pt>
    <dgm:pt modelId="{5ECA5535-4156-4A5C-B12C-0099BFDBD04A}" type="pres">
      <dgm:prSet presAssocID="{B705D347-6B58-4BF6-9587-B496493C2E10}" presName="Name0" presStyleCnt="0">
        <dgm:presLayoutVars>
          <dgm:dir/>
          <dgm:animLvl val="lvl"/>
          <dgm:resizeHandles val="exact"/>
        </dgm:presLayoutVars>
      </dgm:prSet>
      <dgm:spPr/>
    </dgm:pt>
    <dgm:pt modelId="{E8AAB073-B904-4FB2-9C3E-BF0FCE4EFB0D}" type="pres">
      <dgm:prSet presAssocID="{308703C4-D65F-4860-8AE0-A451947CC98D}" presName="boxAndChildren" presStyleCnt="0"/>
      <dgm:spPr/>
    </dgm:pt>
    <dgm:pt modelId="{93A8AC1E-C745-4875-8481-1A69D3B075AC}" type="pres">
      <dgm:prSet presAssocID="{308703C4-D65F-4860-8AE0-A451947CC98D}" presName="parentTextBox" presStyleLbl="node1" presStyleIdx="0" presStyleCnt="4"/>
      <dgm:spPr/>
    </dgm:pt>
    <dgm:pt modelId="{2E32F67F-C46E-4B4D-828E-6EC003CA7EB2}" type="pres">
      <dgm:prSet presAssocID="{5885243F-5D4C-4C35-ABAB-C991DBCEB4CE}" presName="sp" presStyleCnt="0"/>
      <dgm:spPr/>
    </dgm:pt>
    <dgm:pt modelId="{89348272-3FC9-4582-B9B8-EE18830C0013}" type="pres">
      <dgm:prSet presAssocID="{BC53B8FE-C494-4ECE-9A61-1706BD2A4AB4}" presName="arrowAndChildren" presStyleCnt="0"/>
      <dgm:spPr/>
    </dgm:pt>
    <dgm:pt modelId="{D0E7AE7F-96A7-4958-B37E-BA732DEB4530}" type="pres">
      <dgm:prSet presAssocID="{BC53B8FE-C494-4ECE-9A61-1706BD2A4AB4}" presName="parentTextArrow" presStyleLbl="node1" presStyleIdx="1" presStyleCnt="4"/>
      <dgm:spPr/>
    </dgm:pt>
    <dgm:pt modelId="{3BC28D7D-4714-4C21-9D3C-BD13524D1229}" type="pres">
      <dgm:prSet presAssocID="{984208AD-37DA-4AB5-9C7F-07790D02A93F}" presName="sp" presStyleCnt="0"/>
      <dgm:spPr/>
    </dgm:pt>
    <dgm:pt modelId="{6E84D7BF-0707-482B-BA06-58045B2C8F96}" type="pres">
      <dgm:prSet presAssocID="{B8E6C9C8-8284-4429-87E6-9A1C6D9295ED}" presName="arrowAndChildren" presStyleCnt="0"/>
      <dgm:spPr/>
    </dgm:pt>
    <dgm:pt modelId="{C3EC8DA3-DAB9-469D-8D86-2859A8095A15}" type="pres">
      <dgm:prSet presAssocID="{B8E6C9C8-8284-4429-87E6-9A1C6D9295ED}" presName="parentTextArrow" presStyleLbl="node1" presStyleIdx="2" presStyleCnt="4"/>
      <dgm:spPr/>
    </dgm:pt>
    <dgm:pt modelId="{C348C62D-C77F-4326-A3CE-F62C0C07D42D}" type="pres">
      <dgm:prSet presAssocID="{D1236B03-D929-4C84-8590-F60EB5B597B0}" presName="sp" presStyleCnt="0"/>
      <dgm:spPr/>
    </dgm:pt>
    <dgm:pt modelId="{952FC943-32DB-45CD-81E2-7052D8D091C1}" type="pres">
      <dgm:prSet presAssocID="{E402EF04-384A-459C-B0F4-7B9076719C10}" presName="arrowAndChildren" presStyleCnt="0"/>
      <dgm:spPr/>
    </dgm:pt>
    <dgm:pt modelId="{A30810AE-A680-484F-A065-EC7E752A6ED1}" type="pres">
      <dgm:prSet presAssocID="{E402EF04-384A-459C-B0F4-7B9076719C10}" presName="parentTextArrow" presStyleLbl="node1" presStyleIdx="3" presStyleCnt="4"/>
      <dgm:spPr/>
    </dgm:pt>
  </dgm:ptLst>
  <dgm:cxnLst>
    <dgm:cxn modelId="{1CCA9D00-6C94-4CA5-933B-59EBEF680912}" type="presOf" srcId="{E402EF04-384A-459C-B0F4-7B9076719C10}" destId="{A30810AE-A680-484F-A065-EC7E752A6ED1}" srcOrd="0" destOrd="0" presId="urn:microsoft.com/office/officeart/2005/8/layout/process4"/>
    <dgm:cxn modelId="{18238C17-E766-474F-8A97-94E62D734735}" type="presOf" srcId="{B705D347-6B58-4BF6-9587-B496493C2E10}" destId="{5ECA5535-4156-4A5C-B12C-0099BFDBD04A}" srcOrd="0" destOrd="0" presId="urn:microsoft.com/office/officeart/2005/8/layout/process4"/>
    <dgm:cxn modelId="{ACF33018-13C8-48AC-81FB-FA4DFDD2A00E}" srcId="{B705D347-6B58-4BF6-9587-B496493C2E10}" destId="{B8E6C9C8-8284-4429-87E6-9A1C6D9295ED}" srcOrd="1" destOrd="0" parTransId="{E0F912B1-98DD-4A12-A420-73DED7B0E2E8}" sibTransId="{984208AD-37DA-4AB5-9C7F-07790D02A93F}"/>
    <dgm:cxn modelId="{39318D29-84EE-4B41-816C-CF0C48ED0133}" type="presOf" srcId="{308703C4-D65F-4860-8AE0-A451947CC98D}" destId="{93A8AC1E-C745-4875-8481-1A69D3B075AC}" srcOrd="0" destOrd="0" presId="urn:microsoft.com/office/officeart/2005/8/layout/process4"/>
    <dgm:cxn modelId="{9EE7C082-3C78-4030-A951-B2707C781341}" srcId="{B705D347-6B58-4BF6-9587-B496493C2E10}" destId="{308703C4-D65F-4860-8AE0-A451947CC98D}" srcOrd="3" destOrd="0" parTransId="{F7BB6E22-F4CB-4A27-9604-D32625BEA099}" sibTransId="{0B43B189-C0AC-46EF-8D30-C83E8569A812}"/>
    <dgm:cxn modelId="{F85189A6-87BF-486B-9865-DEA040C5C146}" type="presOf" srcId="{BC53B8FE-C494-4ECE-9A61-1706BD2A4AB4}" destId="{D0E7AE7F-96A7-4958-B37E-BA732DEB4530}" srcOrd="0" destOrd="0" presId="urn:microsoft.com/office/officeart/2005/8/layout/process4"/>
    <dgm:cxn modelId="{468E69C4-E42F-47C5-8011-B60A42B21BC1}" srcId="{B705D347-6B58-4BF6-9587-B496493C2E10}" destId="{BC53B8FE-C494-4ECE-9A61-1706BD2A4AB4}" srcOrd="2" destOrd="0" parTransId="{52E7EEB2-A93A-4C10-B4F8-AD71AA97C22B}" sibTransId="{5885243F-5D4C-4C35-ABAB-C991DBCEB4CE}"/>
    <dgm:cxn modelId="{F6663FD3-64B9-4EAC-9539-5ADB9A35017F}" type="presOf" srcId="{B8E6C9C8-8284-4429-87E6-9A1C6D9295ED}" destId="{C3EC8DA3-DAB9-469D-8D86-2859A8095A15}" srcOrd="0" destOrd="0" presId="urn:microsoft.com/office/officeart/2005/8/layout/process4"/>
    <dgm:cxn modelId="{252B04EC-16A4-49D9-BEAA-A8EB6A85A17F}" srcId="{B705D347-6B58-4BF6-9587-B496493C2E10}" destId="{E402EF04-384A-459C-B0F4-7B9076719C10}" srcOrd="0" destOrd="0" parTransId="{C8562731-51CC-4541-8582-C0E1F0FB3CFD}" sibTransId="{D1236B03-D929-4C84-8590-F60EB5B597B0}"/>
    <dgm:cxn modelId="{BB292A71-D7FA-4518-9466-DBC24FD0446B}" type="presParOf" srcId="{5ECA5535-4156-4A5C-B12C-0099BFDBD04A}" destId="{E8AAB073-B904-4FB2-9C3E-BF0FCE4EFB0D}" srcOrd="0" destOrd="0" presId="urn:microsoft.com/office/officeart/2005/8/layout/process4"/>
    <dgm:cxn modelId="{DC79FF60-8354-44B1-9A54-1F56F3CE00D0}" type="presParOf" srcId="{E8AAB073-B904-4FB2-9C3E-BF0FCE4EFB0D}" destId="{93A8AC1E-C745-4875-8481-1A69D3B075AC}" srcOrd="0" destOrd="0" presId="urn:microsoft.com/office/officeart/2005/8/layout/process4"/>
    <dgm:cxn modelId="{BD4B4901-47BB-47EF-BF85-A16B1CB5692F}" type="presParOf" srcId="{5ECA5535-4156-4A5C-B12C-0099BFDBD04A}" destId="{2E32F67F-C46E-4B4D-828E-6EC003CA7EB2}" srcOrd="1" destOrd="0" presId="urn:microsoft.com/office/officeart/2005/8/layout/process4"/>
    <dgm:cxn modelId="{F3E25701-5B26-4B1B-967B-7D1DAE67F488}" type="presParOf" srcId="{5ECA5535-4156-4A5C-B12C-0099BFDBD04A}" destId="{89348272-3FC9-4582-B9B8-EE18830C0013}" srcOrd="2" destOrd="0" presId="urn:microsoft.com/office/officeart/2005/8/layout/process4"/>
    <dgm:cxn modelId="{868B9A43-35B8-4F8D-9AE4-B7DFFF211002}" type="presParOf" srcId="{89348272-3FC9-4582-B9B8-EE18830C0013}" destId="{D0E7AE7F-96A7-4958-B37E-BA732DEB4530}" srcOrd="0" destOrd="0" presId="urn:microsoft.com/office/officeart/2005/8/layout/process4"/>
    <dgm:cxn modelId="{1E7BFFBC-119A-4558-9FB4-B729C4F33883}" type="presParOf" srcId="{5ECA5535-4156-4A5C-B12C-0099BFDBD04A}" destId="{3BC28D7D-4714-4C21-9D3C-BD13524D1229}" srcOrd="3" destOrd="0" presId="urn:microsoft.com/office/officeart/2005/8/layout/process4"/>
    <dgm:cxn modelId="{468564DD-A73E-46D0-84E0-F8E987C43CB2}" type="presParOf" srcId="{5ECA5535-4156-4A5C-B12C-0099BFDBD04A}" destId="{6E84D7BF-0707-482B-BA06-58045B2C8F96}" srcOrd="4" destOrd="0" presId="urn:microsoft.com/office/officeart/2005/8/layout/process4"/>
    <dgm:cxn modelId="{B47F7941-2A2C-46CC-9C0C-6E807DF88DEF}" type="presParOf" srcId="{6E84D7BF-0707-482B-BA06-58045B2C8F96}" destId="{C3EC8DA3-DAB9-469D-8D86-2859A8095A15}" srcOrd="0" destOrd="0" presId="urn:microsoft.com/office/officeart/2005/8/layout/process4"/>
    <dgm:cxn modelId="{61D46E43-F90C-4183-AA81-1648219107BB}" type="presParOf" srcId="{5ECA5535-4156-4A5C-B12C-0099BFDBD04A}" destId="{C348C62D-C77F-4326-A3CE-F62C0C07D42D}" srcOrd="5" destOrd="0" presId="urn:microsoft.com/office/officeart/2005/8/layout/process4"/>
    <dgm:cxn modelId="{F01DFA64-54A9-4AB0-A4AC-DBED33ACA18E}" type="presParOf" srcId="{5ECA5535-4156-4A5C-B12C-0099BFDBD04A}" destId="{952FC943-32DB-45CD-81E2-7052D8D091C1}" srcOrd="6" destOrd="0" presId="urn:microsoft.com/office/officeart/2005/8/layout/process4"/>
    <dgm:cxn modelId="{BFDAF158-E259-4292-AEC1-235FA44836A2}" type="presParOf" srcId="{952FC943-32DB-45CD-81E2-7052D8D091C1}" destId="{A30810AE-A680-484F-A065-EC7E752A6ED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E92B06E-136D-4B20-B145-C7D445E6774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5E20D7-F917-403C-8D7C-02911E410F2A}">
      <dgm:prSet/>
      <dgm:spPr/>
      <dgm:t>
        <a:bodyPr/>
        <a:lstStyle/>
        <a:p>
          <a:r>
            <a:rPr lang="es-ES" b="1"/>
            <a:t>COLECTIVOS O GRUPOS DE DESTINATARIOS </a:t>
          </a:r>
          <a:endParaRPr lang="en-US"/>
        </a:p>
      </dgm:t>
    </dgm:pt>
    <dgm:pt modelId="{C8D13C7E-98E2-4925-973E-F47A32298792}" type="parTrans" cxnId="{5B721B57-F374-4816-BE36-1E6E2B19D7FE}">
      <dgm:prSet/>
      <dgm:spPr/>
      <dgm:t>
        <a:bodyPr/>
        <a:lstStyle/>
        <a:p>
          <a:endParaRPr lang="en-US"/>
        </a:p>
      </dgm:t>
    </dgm:pt>
    <dgm:pt modelId="{C0DEA388-6E41-405C-8B14-EF66C38CB938}" type="sibTrans" cxnId="{5B721B57-F374-4816-BE36-1E6E2B19D7FE}">
      <dgm:prSet/>
      <dgm:spPr/>
      <dgm:t>
        <a:bodyPr/>
        <a:lstStyle/>
        <a:p>
          <a:endParaRPr lang="en-US"/>
        </a:p>
      </dgm:t>
    </dgm:pt>
    <dgm:pt modelId="{4A9C94AE-1B6D-4995-B027-5D6CC72127D6}">
      <dgm:prSet/>
      <dgm:spPr/>
      <dgm:t>
        <a:bodyPr/>
        <a:lstStyle/>
        <a:p>
          <a:r>
            <a:rPr lang="es-ES" dirty="0"/>
            <a:t>En el marco de la programación del FSE+ 2021-2027, teniendo en cuenta las prioridades de inversión anteriormente desarrolladas, se identifican, principalmente, los siguientes colectivos o grupos de destinatarios a los que irán dirigidos las medidas y actuaciones del FSE: </a:t>
          </a:r>
          <a:endParaRPr lang="en-US" dirty="0"/>
        </a:p>
      </dgm:t>
    </dgm:pt>
    <dgm:pt modelId="{37C7D4B8-6609-4C50-A2D4-11A4291DA204}" type="parTrans" cxnId="{74605041-DDC1-4BD2-A361-DD541920719C}">
      <dgm:prSet/>
      <dgm:spPr/>
      <dgm:t>
        <a:bodyPr/>
        <a:lstStyle/>
        <a:p>
          <a:endParaRPr lang="en-US"/>
        </a:p>
      </dgm:t>
    </dgm:pt>
    <dgm:pt modelId="{7327228C-878C-42D8-ACEA-69EB953536D2}" type="sibTrans" cxnId="{74605041-DDC1-4BD2-A361-DD541920719C}">
      <dgm:prSet/>
      <dgm:spPr/>
      <dgm:t>
        <a:bodyPr/>
        <a:lstStyle/>
        <a:p>
          <a:endParaRPr lang="en-US"/>
        </a:p>
      </dgm:t>
    </dgm:pt>
    <dgm:pt modelId="{4D64CFF1-49C6-4AC2-822A-05734E5E09B6}" type="pres">
      <dgm:prSet presAssocID="{1E92B06E-136D-4B20-B145-C7D445E6774B}" presName="root" presStyleCnt="0">
        <dgm:presLayoutVars>
          <dgm:dir/>
          <dgm:resizeHandles val="exact"/>
        </dgm:presLayoutVars>
      </dgm:prSet>
      <dgm:spPr/>
    </dgm:pt>
    <dgm:pt modelId="{C6D42640-04DB-493F-8EA3-C2BD7818350B}" type="pres">
      <dgm:prSet presAssocID="{325E20D7-F917-403C-8D7C-02911E410F2A}" presName="compNode" presStyleCnt="0"/>
      <dgm:spPr/>
    </dgm:pt>
    <dgm:pt modelId="{3123349B-C58F-48A3-A68C-393B3D7794C0}" type="pres">
      <dgm:prSet presAssocID="{325E20D7-F917-403C-8D7C-02911E410F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uarios"/>
        </a:ext>
      </dgm:extLst>
    </dgm:pt>
    <dgm:pt modelId="{9000E6FA-EE56-4D1B-92E0-7B9FF3CAC6E3}" type="pres">
      <dgm:prSet presAssocID="{325E20D7-F917-403C-8D7C-02911E410F2A}" presName="spaceRect" presStyleCnt="0"/>
      <dgm:spPr/>
    </dgm:pt>
    <dgm:pt modelId="{1C6065CC-81FC-4AD8-8B50-4ADA0C9AF462}" type="pres">
      <dgm:prSet presAssocID="{325E20D7-F917-403C-8D7C-02911E410F2A}" presName="textRect" presStyleLbl="revTx" presStyleIdx="0" presStyleCnt="2">
        <dgm:presLayoutVars>
          <dgm:chMax val="1"/>
          <dgm:chPref val="1"/>
        </dgm:presLayoutVars>
      </dgm:prSet>
      <dgm:spPr/>
    </dgm:pt>
    <dgm:pt modelId="{9DF517E3-48D7-411A-9386-6EDA8068095D}" type="pres">
      <dgm:prSet presAssocID="{C0DEA388-6E41-405C-8B14-EF66C38CB938}" presName="sibTrans" presStyleCnt="0"/>
      <dgm:spPr/>
    </dgm:pt>
    <dgm:pt modelId="{0F35459A-6AB6-443E-A515-AE1F32C4DB5C}" type="pres">
      <dgm:prSet presAssocID="{4A9C94AE-1B6D-4995-B027-5D6CC72127D6}" presName="compNode" presStyleCnt="0"/>
      <dgm:spPr/>
    </dgm:pt>
    <dgm:pt modelId="{2BC706C8-C258-47A1-AF6E-735FC5536B20}" type="pres">
      <dgm:prSet presAssocID="{4A9C94AE-1B6D-4995-B027-5D6CC72127D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B6F25C7E-DD2E-48A7-9E31-8642B824529F}" type="pres">
      <dgm:prSet presAssocID="{4A9C94AE-1B6D-4995-B027-5D6CC72127D6}" presName="spaceRect" presStyleCnt="0"/>
      <dgm:spPr/>
    </dgm:pt>
    <dgm:pt modelId="{83637518-24B6-4C7B-8EA7-21B14164D922}" type="pres">
      <dgm:prSet presAssocID="{4A9C94AE-1B6D-4995-B027-5D6CC72127D6}" presName="textRect" presStyleLbl="revTx" presStyleIdx="1" presStyleCnt="2" custScaleY="193179">
        <dgm:presLayoutVars>
          <dgm:chMax val="1"/>
          <dgm:chPref val="1"/>
        </dgm:presLayoutVars>
      </dgm:prSet>
      <dgm:spPr/>
    </dgm:pt>
  </dgm:ptLst>
  <dgm:cxnLst>
    <dgm:cxn modelId="{70B39727-E028-4ECC-85A5-12810A209A29}" type="presOf" srcId="{4A9C94AE-1B6D-4995-B027-5D6CC72127D6}" destId="{83637518-24B6-4C7B-8EA7-21B14164D922}" srcOrd="0" destOrd="0" presId="urn:microsoft.com/office/officeart/2018/2/layout/IconLabelList"/>
    <dgm:cxn modelId="{1E43545E-FA48-4EF5-8D01-D3BD22A57BC1}" type="presOf" srcId="{1E92B06E-136D-4B20-B145-C7D445E6774B}" destId="{4D64CFF1-49C6-4AC2-822A-05734E5E09B6}" srcOrd="0" destOrd="0" presId="urn:microsoft.com/office/officeart/2018/2/layout/IconLabelList"/>
    <dgm:cxn modelId="{74605041-DDC1-4BD2-A361-DD541920719C}" srcId="{1E92B06E-136D-4B20-B145-C7D445E6774B}" destId="{4A9C94AE-1B6D-4995-B027-5D6CC72127D6}" srcOrd="1" destOrd="0" parTransId="{37C7D4B8-6609-4C50-A2D4-11A4291DA204}" sibTransId="{7327228C-878C-42D8-ACEA-69EB953536D2}"/>
    <dgm:cxn modelId="{5B721B57-F374-4816-BE36-1E6E2B19D7FE}" srcId="{1E92B06E-136D-4B20-B145-C7D445E6774B}" destId="{325E20D7-F917-403C-8D7C-02911E410F2A}" srcOrd="0" destOrd="0" parTransId="{C8D13C7E-98E2-4925-973E-F47A32298792}" sibTransId="{C0DEA388-6E41-405C-8B14-EF66C38CB938}"/>
    <dgm:cxn modelId="{C8E739C4-3E59-403D-BC5F-81F48AC45282}" type="presOf" srcId="{325E20D7-F917-403C-8D7C-02911E410F2A}" destId="{1C6065CC-81FC-4AD8-8B50-4ADA0C9AF462}" srcOrd="0" destOrd="0" presId="urn:microsoft.com/office/officeart/2018/2/layout/IconLabelList"/>
    <dgm:cxn modelId="{4EDB33DD-D665-473B-A37D-6DB2017E7AD7}" type="presParOf" srcId="{4D64CFF1-49C6-4AC2-822A-05734E5E09B6}" destId="{C6D42640-04DB-493F-8EA3-C2BD7818350B}" srcOrd="0" destOrd="0" presId="urn:microsoft.com/office/officeart/2018/2/layout/IconLabelList"/>
    <dgm:cxn modelId="{2F547D5C-D201-467A-8721-1636387E832B}" type="presParOf" srcId="{C6D42640-04DB-493F-8EA3-C2BD7818350B}" destId="{3123349B-C58F-48A3-A68C-393B3D7794C0}" srcOrd="0" destOrd="0" presId="urn:microsoft.com/office/officeart/2018/2/layout/IconLabelList"/>
    <dgm:cxn modelId="{9D8443D0-37C9-4050-B64D-515AE44D75D4}" type="presParOf" srcId="{C6D42640-04DB-493F-8EA3-C2BD7818350B}" destId="{9000E6FA-EE56-4D1B-92E0-7B9FF3CAC6E3}" srcOrd="1" destOrd="0" presId="urn:microsoft.com/office/officeart/2018/2/layout/IconLabelList"/>
    <dgm:cxn modelId="{2FC8F106-35F2-4346-A075-5CBE22F1CC87}" type="presParOf" srcId="{C6D42640-04DB-493F-8EA3-C2BD7818350B}" destId="{1C6065CC-81FC-4AD8-8B50-4ADA0C9AF462}" srcOrd="2" destOrd="0" presId="urn:microsoft.com/office/officeart/2018/2/layout/IconLabelList"/>
    <dgm:cxn modelId="{8596FFBF-A926-4451-8D02-0D5AE49A40E6}" type="presParOf" srcId="{4D64CFF1-49C6-4AC2-822A-05734E5E09B6}" destId="{9DF517E3-48D7-411A-9386-6EDA8068095D}" srcOrd="1" destOrd="0" presId="urn:microsoft.com/office/officeart/2018/2/layout/IconLabelList"/>
    <dgm:cxn modelId="{FD7E2BFB-A108-4168-AF27-0FB7F4A1C272}" type="presParOf" srcId="{4D64CFF1-49C6-4AC2-822A-05734E5E09B6}" destId="{0F35459A-6AB6-443E-A515-AE1F32C4DB5C}" srcOrd="2" destOrd="0" presId="urn:microsoft.com/office/officeart/2018/2/layout/IconLabelList"/>
    <dgm:cxn modelId="{7F7443AB-24BD-4387-8C22-42DCAECC849E}" type="presParOf" srcId="{0F35459A-6AB6-443E-A515-AE1F32C4DB5C}" destId="{2BC706C8-C258-47A1-AF6E-735FC5536B20}" srcOrd="0" destOrd="0" presId="urn:microsoft.com/office/officeart/2018/2/layout/IconLabelList"/>
    <dgm:cxn modelId="{4453FC97-B976-4C18-8EE0-A07197B8BA62}" type="presParOf" srcId="{0F35459A-6AB6-443E-A515-AE1F32C4DB5C}" destId="{B6F25C7E-DD2E-48A7-9E31-8642B824529F}" srcOrd="1" destOrd="0" presId="urn:microsoft.com/office/officeart/2018/2/layout/IconLabelList"/>
    <dgm:cxn modelId="{5F3E39AA-93E6-4396-A689-B020C9F9F8D1}" type="presParOf" srcId="{0F35459A-6AB6-443E-A515-AE1F32C4DB5C}" destId="{83637518-24B6-4C7B-8EA7-21B14164D92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F4D1068-098C-4406-BF95-D96F194349ED}"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02138D1F-9284-453D-A878-CA8AC28927D2}">
      <dgm:prSet/>
      <dgm:spPr/>
      <dgm:t>
        <a:bodyPr/>
        <a:lstStyle/>
        <a:p>
          <a:r>
            <a:rPr lang="es-ES"/>
            <a:t>Personas trabajadoras, fomentando su adaptación al cambio. </a:t>
          </a:r>
          <a:endParaRPr lang="en-US"/>
        </a:p>
      </dgm:t>
    </dgm:pt>
    <dgm:pt modelId="{179ECC80-88C7-443C-8C88-2E26A5D1646D}" type="parTrans" cxnId="{ECED743D-9071-4F2E-8D7F-5584A728EA6D}">
      <dgm:prSet/>
      <dgm:spPr/>
      <dgm:t>
        <a:bodyPr/>
        <a:lstStyle/>
        <a:p>
          <a:endParaRPr lang="en-US"/>
        </a:p>
      </dgm:t>
    </dgm:pt>
    <dgm:pt modelId="{47E2AAE0-01AE-4B1C-8017-D32FCC696DB6}" type="sibTrans" cxnId="{ECED743D-9071-4F2E-8D7F-5584A728EA6D}">
      <dgm:prSet/>
      <dgm:spPr/>
      <dgm:t>
        <a:bodyPr/>
        <a:lstStyle/>
        <a:p>
          <a:endParaRPr lang="en-US"/>
        </a:p>
      </dgm:t>
    </dgm:pt>
    <dgm:pt modelId="{05C38B25-1747-46D7-90BB-D33B9D768D98}">
      <dgm:prSet/>
      <dgm:spPr/>
      <dgm:t>
        <a:bodyPr/>
        <a:lstStyle/>
        <a:p>
          <a:r>
            <a:rPr lang="es-ES"/>
            <a:t>Empresas, especialmente empresas de la Economía Social, PYMES y microempresas, así como las que trabajan en sectores estratégicos. </a:t>
          </a:r>
          <a:endParaRPr lang="en-US"/>
        </a:p>
      </dgm:t>
    </dgm:pt>
    <dgm:pt modelId="{A601ABE2-884E-42C8-AA6A-3C5F9E39B00C}" type="parTrans" cxnId="{03FC4616-482A-4D76-9C37-A9BC3E8DA78D}">
      <dgm:prSet/>
      <dgm:spPr/>
      <dgm:t>
        <a:bodyPr/>
        <a:lstStyle/>
        <a:p>
          <a:endParaRPr lang="en-US"/>
        </a:p>
      </dgm:t>
    </dgm:pt>
    <dgm:pt modelId="{2DBFF2D3-7E1C-4C4D-9DD8-7D3B6615F690}" type="sibTrans" cxnId="{03FC4616-482A-4D76-9C37-A9BC3E8DA78D}">
      <dgm:prSet/>
      <dgm:spPr/>
      <dgm:t>
        <a:bodyPr/>
        <a:lstStyle/>
        <a:p>
          <a:endParaRPr lang="en-US"/>
        </a:p>
      </dgm:t>
    </dgm:pt>
    <dgm:pt modelId="{C144FBD6-3936-48F6-B00C-F58D11C77617}">
      <dgm:prSet/>
      <dgm:spPr/>
      <dgm:t>
        <a:bodyPr/>
        <a:lstStyle/>
        <a:p>
          <a:r>
            <a:rPr lang="es-ES"/>
            <a:t>Personas emprendedoras y trabajadoras/es autónomos. </a:t>
          </a:r>
          <a:endParaRPr lang="en-US"/>
        </a:p>
      </dgm:t>
    </dgm:pt>
    <dgm:pt modelId="{21D57C27-8AF0-4E3C-B498-C02FFF495ED1}" type="parTrans" cxnId="{87730FE5-F1F6-4E3D-88DD-24F441AAB7DA}">
      <dgm:prSet/>
      <dgm:spPr/>
      <dgm:t>
        <a:bodyPr/>
        <a:lstStyle/>
        <a:p>
          <a:endParaRPr lang="en-US"/>
        </a:p>
      </dgm:t>
    </dgm:pt>
    <dgm:pt modelId="{6566D8EE-A5A6-4AA3-9F00-584C17DFDF08}" type="sibTrans" cxnId="{87730FE5-F1F6-4E3D-88DD-24F441AAB7DA}">
      <dgm:prSet/>
      <dgm:spPr/>
      <dgm:t>
        <a:bodyPr/>
        <a:lstStyle/>
        <a:p>
          <a:endParaRPr lang="en-US"/>
        </a:p>
      </dgm:t>
    </dgm:pt>
    <dgm:pt modelId="{4E49A983-8D35-4D10-A826-C250AE839872}" type="pres">
      <dgm:prSet presAssocID="{9F4D1068-098C-4406-BF95-D96F194349ED}" presName="hierChild1" presStyleCnt="0">
        <dgm:presLayoutVars>
          <dgm:chPref val="1"/>
          <dgm:dir/>
          <dgm:animOne val="branch"/>
          <dgm:animLvl val="lvl"/>
          <dgm:resizeHandles/>
        </dgm:presLayoutVars>
      </dgm:prSet>
      <dgm:spPr/>
    </dgm:pt>
    <dgm:pt modelId="{C69078FA-87B9-450F-8060-5B303C095594}" type="pres">
      <dgm:prSet presAssocID="{02138D1F-9284-453D-A878-CA8AC28927D2}" presName="hierRoot1" presStyleCnt="0"/>
      <dgm:spPr/>
    </dgm:pt>
    <dgm:pt modelId="{B4A828C7-D8AA-4DF8-88B2-B51D790E52CC}" type="pres">
      <dgm:prSet presAssocID="{02138D1F-9284-453D-A878-CA8AC28927D2}" presName="composite" presStyleCnt="0"/>
      <dgm:spPr/>
    </dgm:pt>
    <dgm:pt modelId="{D8C34035-42B6-4A82-9722-A28B16ED7445}" type="pres">
      <dgm:prSet presAssocID="{02138D1F-9284-453D-A878-CA8AC28927D2}" presName="background" presStyleLbl="node0" presStyleIdx="0" presStyleCnt="3"/>
      <dgm:spPr/>
    </dgm:pt>
    <dgm:pt modelId="{973B4A2B-8460-4DC8-A715-14C1B7D68409}" type="pres">
      <dgm:prSet presAssocID="{02138D1F-9284-453D-A878-CA8AC28927D2}" presName="text" presStyleLbl="fgAcc0" presStyleIdx="0" presStyleCnt="3">
        <dgm:presLayoutVars>
          <dgm:chPref val="3"/>
        </dgm:presLayoutVars>
      </dgm:prSet>
      <dgm:spPr/>
    </dgm:pt>
    <dgm:pt modelId="{C81672E5-401C-4D5A-8FBB-45917B516F65}" type="pres">
      <dgm:prSet presAssocID="{02138D1F-9284-453D-A878-CA8AC28927D2}" presName="hierChild2" presStyleCnt="0"/>
      <dgm:spPr/>
    </dgm:pt>
    <dgm:pt modelId="{40205ECE-A901-4865-BFDF-44D7BB074804}" type="pres">
      <dgm:prSet presAssocID="{05C38B25-1747-46D7-90BB-D33B9D768D98}" presName="hierRoot1" presStyleCnt="0"/>
      <dgm:spPr/>
    </dgm:pt>
    <dgm:pt modelId="{635FE35A-C385-47E6-9E3D-13AE3DB9F7B0}" type="pres">
      <dgm:prSet presAssocID="{05C38B25-1747-46D7-90BB-D33B9D768D98}" presName="composite" presStyleCnt="0"/>
      <dgm:spPr/>
    </dgm:pt>
    <dgm:pt modelId="{FA949835-1DC8-4A5E-A173-CBE3B7DFCFB6}" type="pres">
      <dgm:prSet presAssocID="{05C38B25-1747-46D7-90BB-D33B9D768D98}" presName="background" presStyleLbl="node0" presStyleIdx="1" presStyleCnt="3"/>
      <dgm:spPr/>
    </dgm:pt>
    <dgm:pt modelId="{953F26DC-8426-44F6-84F9-AD7DDEECD7A0}" type="pres">
      <dgm:prSet presAssocID="{05C38B25-1747-46D7-90BB-D33B9D768D98}" presName="text" presStyleLbl="fgAcc0" presStyleIdx="1" presStyleCnt="3">
        <dgm:presLayoutVars>
          <dgm:chPref val="3"/>
        </dgm:presLayoutVars>
      </dgm:prSet>
      <dgm:spPr/>
    </dgm:pt>
    <dgm:pt modelId="{29D40F1F-0339-4CEF-B18C-12215CC86C1F}" type="pres">
      <dgm:prSet presAssocID="{05C38B25-1747-46D7-90BB-D33B9D768D98}" presName="hierChild2" presStyleCnt="0"/>
      <dgm:spPr/>
    </dgm:pt>
    <dgm:pt modelId="{54D7A326-88D9-482E-9750-2996F830868C}" type="pres">
      <dgm:prSet presAssocID="{C144FBD6-3936-48F6-B00C-F58D11C77617}" presName="hierRoot1" presStyleCnt="0"/>
      <dgm:spPr/>
    </dgm:pt>
    <dgm:pt modelId="{DCD67C1A-D8D0-427E-9F0C-172421462614}" type="pres">
      <dgm:prSet presAssocID="{C144FBD6-3936-48F6-B00C-F58D11C77617}" presName="composite" presStyleCnt="0"/>
      <dgm:spPr/>
    </dgm:pt>
    <dgm:pt modelId="{0D14C6F4-33C1-4DCB-AF7C-6C993437ECAE}" type="pres">
      <dgm:prSet presAssocID="{C144FBD6-3936-48F6-B00C-F58D11C77617}" presName="background" presStyleLbl="node0" presStyleIdx="2" presStyleCnt="3"/>
      <dgm:spPr/>
    </dgm:pt>
    <dgm:pt modelId="{50E0CBC1-1C9F-4F57-B30C-19E5D3E03FE8}" type="pres">
      <dgm:prSet presAssocID="{C144FBD6-3936-48F6-B00C-F58D11C77617}" presName="text" presStyleLbl="fgAcc0" presStyleIdx="2" presStyleCnt="3">
        <dgm:presLayoutVars>
          <dgm:chPref val="3"/>
        </dgm:presLayoutVars>
      </dgm:prSet>
      <dgm:spPr/>
    </dgm:pt>
    <dgm:pt modelId="{8D3F912F-9A91-4A1E-99F0-AE505D56F1F8}" type="pres">
      <dgm:prSet presAssocID="{C144FBD6-3936-48F6-B00C-F58D11C77617}" presName="hierChild2" presStyleCnt="0"/>
      <dgm:spPr/>
    </dgm:pt>
  </dgm:ptLst>
  <dgm:cxnLst>
    <dgm:cxn modelId="{03FC4616-482A-4D76-9C37-A9BC3E8DA78D}" srcId="{9F4D1068-098C-4406-BF95-D96F194349ED}" destId="{05C38B25-1747-46D7-90BB-D33B9D768D98}" srcOrd="1" destOrd="0" parTransId="{A601ABE2-884E-42C8-AA6A-3C5F9E39B00C}" sibTransId="{2DBFF2D3-7E1C-4C4D-9DD8-7D3B6615F690}"/>
    <dgm:cxn modelId="{ECED743D-9071-4F2E-8D7F-5584A728EA6D}" srcId="{9F4D1068-098C-4406-BF95-D96F194349ED}" destId="{02138D1F-9284-453D-A878-CA8AC28927D2}" srcOrd="0" destOrd="0" parTransId="{179ECC80-88C7-443C-8C88-2E26A5D1646D}" sibTransId="{47E2AAE0-01AE-4B1C-8017-D32FCC696DB6}"/>
    <dgm:cxn modelId="{D0155895-FB9C-49A7-8B1C-AB25799117AA}" type="presOf" srcId="{05C38B25-1747-46D7-90BB-D33B9D768D98}" destId="{953F26DC-8426-44F6-84F9-AD7DDEECD7A0}" srcOrd="0" destOrd="0" presId="urn:microsoft.com/office/officeart/2005/8/layout/hierarchy1"/>
    <dgm:cxn modelId="{C93C4CA8-607E-4FAB-A66A-484485B6395A}" type="presOf" srcId="{C144FBD6-3936-48F6-B00C-F58D11C77617}" destId="{50E0CBC1-1C9F-4F57-B30C-19E5D3E03FE8}" srcOrd="0" destOrd="0" presId="urn:microsoft.com/office/officeart/2005/8/layout/hierarchy1"/>
    <dgm:cxn modelId="{4072FCA8-2035-4E62-B6CD-5D1E40BEC509}" type="presOf" srcId="{02138D1F-9284-453D-A878-CA8AC28927D2}" destId="{973B4A2B-8460-4DC8-A715-14C1B7D68409}" srcOrd="0" destOrd="0" presId="urn:microsoft.com/office/officeart/2005/8/layout/hierarchy1"/>
    <dgm:cxn modelId="{0029FDBB-D96A-49EA-AFEA-5F5797E9BA02}" type="presOf" srcId="{9F4D1068-098C-4406-BF95-D96F194349ED}" destId="{4E49A983-8D35-4D10-A826-C250AE839872}" srcOrd="0" destOrd="0" presId="urn:microsoft.com/office/officeart/2005/8/layout/hierarchy1"/>
    <dgm:cxn modelId="{87730FE5-F1F6-4E3D-88DD-24F441AAB7DA}" srcId="{9F4D1068-098C-4406-BF95-D96F194349ED}" destId="{C144FBD6-3936-48F6-B00C-F58D11C77617}" srcOrd="2" destOrd="0" parTransId="{21D57C27-8AF0-4E3C-B498-C02FFF495ED1}" sibTransId="{6566D8EE-A5A6-4AA3-9F00-584C17DFDF08}"/>
    <dgm:cxn modelId="{7D3A0DFB-6E81-4676-9DE9-445E4A625B4A}" type="presParOf" srcId="{4E49A983-8D35-4D10-A826-C250AE839872}" destId="{C69078FA-87B9-450F-8060-5B303C095594}" srcOrd="0" destOrd="0" presId="urn:microsoft.com/office/officeart/2005/8/layout/hierarchy1"/>
    <dgm:cxn modelId="{EA262F4C-8BE6-49BE-B05E-8BFE7FAA9912}" type="presParOf" srcId="{C69078FA-87B9-450F-8060-5B303C095594}" destId="{B4A828C7-D8AA-4DF8-88B2-B51D790E52CC}" srcOrd="0" destOrd="0" presId="urn:microsoft.com/office/officeart/2005/8/layout/hierarchy1"/>
    <dgm:cxn modelId="{612FF138-07D0-4E1B-9EBC-F4CCF4CFCFF1}" type="presParOf" srcId="{B4A828C7-D8AA-4DF8-88B2-B51D790E52CC}" destId="{D8C34035-42B6-4A82-9722-A28B16ED7445}" srcOrd="0" destOrd="0" presId="urn:microsoft.com/office/officeart/2005/8/layout/hierarchy1"/>
    <dgm:cxn modelId="{556ED8E6-A480-43D3-A1EA-5D13C4D1D28D}" type="presParOf" srcId="{B4A828C7-D8AA-4DF8-88B2-B51D790E52CC}" destId="{973B4A2B-8460-4DC8-A715-14C1B7D68409}" srcOrd="1" destOrd="0" presId="urn:microsoft.com/office/officeart/2005/8/layout/hierarchy1"/>
    <dgm:cxn modelId="{3438A19D-3B7E-4DC7-9266-F81B0494B5D6}" type="presParOf" srcId="{C69078FA-87B9-450F-8060-5B303C095594}" destId="{C81672E5-401C-4D5A-8FBB-45917B516F65}" srcOrd="1" destOrd="0" presId="urn:microsoft.com/office/officeart/2005/8/layout/hierarchy1"/>
    <dgm:cxn modelId="{ABD948D8-D31F-46C0-B435-BBAE503395C2}" type="presParOf" srcId="{4E49A983-8D35-4D10-A826-C250AE839872}" destId="{40205ECE-A901-4865-BFDF-44D7BB074804}" srcOrd="1" destOrd="0" presId="urn:microsoft.com/office/officeart/2005/8/layout/hierarchy1"/>
    <dgm:cxn modelId="{3D9CDCDD-F8E6-44A3-845E-DA36D1D615F7}" type="presParOf" srcId="{40205ECE-A901-4865-BFDF-44D7BB074804}" destId="{635FE35A-C385-47E6-9E3D-13AE3DB9F7B0}" srcOrd="0" destOrd="0" presId="urn:microsoft.com/office/officeart/2005/8/layout/hierarchy1"/>
    <dgm:cxn modelId="{484F2285-87FA-4800-951D-CB3A5E7482FD}" type="presParOf" srcId="{635FE35A-C385-47E6-9E3D-13AE3DB9F7B0}" destId="{FA949835-1DC8-4A5E-A173-CBE3B7DFCFB6}" srcOrd="0" destOrd="0" presId="urn:microsoft.com/office/officeart/2005/8/layout/hierarchy1"/>
    <dgm:cxn modelId="{4A5A81F6-31C9-4D8D-B78B-A262C46EF2F0}" type="presParOf" srcId="{635FE35A-C385-47E6-9E3D-13AE3DB9F7B0}" destId="{953F26DC-8426-44F6-84F9-AD7DDEECD7A0}" srcOrd="1" destOrd="0" presId="urn:microsoft.com/office/officeart/2005/8/layout/hierarchy1"/>
    <dgm:cxn modelId="{AB9246A5-DA1A-4A34-9BBE-2EA756EFAAAE}" type="presParOf" srcId="{40205ECE-A901-4865-BFDF-44D7BB074804}" destId="{29D40F1F-0339-4CEF-B18C-12215CC86C1F}" srcOrd="1" destOrd="0" presId="urn:microsoft.com/office/officeart/2005/8/layout/hierarchy1"/>
    <dgm:cxn modelId="{A3F17914-8764-4FD0-9C96-13882FF24B14}" type="presParOf" srcId="{4E49A983-8D35-4D10-A826-C250AE839872}" destId="{54D7A326-88D9-482E-9750-2996F830868C}" srcOrd="2" destOrd="0" presId="urn:microsoft.com/office/officeart/2005/8/layout/hierarchy1"/>
    <dgm:cxn modelId="{ECF61D3E-78F2-4948-BD18-6F90BDA8FA54}" type="presParOf" srcId="{54D7A326-88D9-482E-9750-2996F830868C}" destId="{DCD67C1A-D8D0-427E-9F0C-172421462614}" srcOrd="0" destOrd="0" presId="urn:microsoft.com/office/officeart/2005/8/layout/hierarchy1"/>
    <dgm:cxn modelId="{31F2ED56-3346-4179-8AA1-BDE2F1FD2511}" type="presParOf" srcId="{DCD67C1A-D8D0-427E-9F0C-172421462614}" destId="{0D14C6F4-33C1-4DCB-AF7C-6C993437ECAE}" srcOrd="0" destOrd="0" presId="urn:microsoft.com/office/officeart/2005/8/layout/hierarchy1"/>
    <dgm:cxn modelId="{7294870D-489A-434D-9834-550A997D6748}" type="presParOf" srcId="{DCD67C1A-D8D0-427E-9F0C-172421462614}" destId="{50E0CBC1-1C9F-4F57-B30C-19E5D3E03FE8}" srcOrd="1" destOrd="0" presId="urn:microsoft.com/office/officeart/2005/8/layout/hierarchy1"/>
    <dgm:cxn modelId="{E602340E-F6D0-4211-9E83-5D409556D0F5}" type="presParOf" srcId="{54D7A326-88D9-482E-9750-2996F830868C}" destId="{8D3F912F-9A91-4A1E-99F0-AE505D56F1F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CC3B980-CB16-472F-9FFD-522D38E22A1A}"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B93D9B83-9E9C-4983-912A-952634BE8ACB}">
      <dgm:prSet/>
      <dgm:spPr/>
      <dgm:t>
        <a:bodyPr/>
        <a:lstStyle/>
        <a:p>
          <a:r>
            <a:rPr lang="es-ES"/>
            <a:t>Mujeres víctimas de la violencia de género, acoso sexual y acoso por razón de sexo.</a:t>
          </a:r>
          <a:endParaRPr lang="en-US"/>
        </a:p>
      </dgm:t>
    </dgm:pt>
    <dgm:pt modelId="{5A92D292-DA9E-49B0-8B20-E8C7CE4F93F5}" type="parTrans" cxnId="{31501539-ADC7-451B-8EDB-696A52362FB1}">
      <dgm:prSet/>
      <dgm:spPr/>
      <dgm:t>
        <a:bodyPr/>
        <a:lstStyle/>
        <a:p>
          <a:endParaRPr lang="en-US"/>
        </a:p>
      </dgm:t>
    </dgm:pt>
    <dgm:pt modelId="{8845D383-A3B4-4B9F-9C61-5D5336710AB6}" type="sibTrans" cxnId="{31501539-ADC7-451B-8EDB-696A52362FB1}">
      <dgm:prSet/>
      <dgm:spPr/>
      <dgm:t>
        <a:bodyPr/>
        <a:lstStyle/>
        <a:p>
          <a:endParaRPr lang="en-US"/>
        </a:p>
      </dgm:t>
    </dgm:pt>
    <dgm:pt modelId="{F4A72B7D-2ABD-41C2-B8CB-63E8DCE9F1E8}">
      <dgm:prSet/>
      <dgm:spPr/>
      <dgm:t>
        <a:bodyPr/>
        <a:lstStyle/>
        <a:p>
          <a:r>
            <a:rPr lang="es-ES"/>
            <a:t>Personas sin hogar.</a:t>
          </a:r>
          <a:endParaRPr lang="en-US"/>
        </a:p>
      </dgm:t>
    </dgm:pt>
    <dgm:pt modelId="{20127975-3976-48A8-8099-D6D78401B81F}" type="parTrans" cxnId="{E2D6F993-EEB6-4993-9881-F4CE757DF5FA}">
      <dgm:prSet/>
      <dgm:spPr/>
      <dgm:t>
        <a:bodyPr/>
        <a:lstStyle/>
        <a:p>
          <a:endParaRPr lang="en-US"/>
        </a:p>
      </dgm:t>
    </dgm:pt>
    <dgm:pt modelId="{98492AF7-2808-4BFA-BBC1-3B509CE119CB}" type="sibTrans" cxnId="{E2D6F993-EEB6-4993-9881-F4CE757DF5FA}">
      <dgm:prSet/>
      <dgm:spPr/>
      <dgm:t>
        <a:bodyPr/>
        <a:lstStyle/>
        <a:p>
          <a:endParaRPr lang="en-US"/>
        </a:p>
      </dgm:t>
    </dgm:pt>
    <dgm:pt modelId="{813AE0F6-B279-478E-BF24-E7B409E079A9}">
      <dgm:prSet/>
      <dgm:spPr/>
      <dgm:t>
        <a:bodyPr/>
        <a:lstStyle/>
        <a:p>
          <a:r>
            <a:rPr lang="es-ES"/>
            <a:t>Personas con discapacidad. </a:t>
          </a:r>
          <a:endParaRPr lang="en-US"/>
        </a:p>
      </dgm:t>
    </dgm:pt>
    <dgm:pt modelId="{4C790A29-9787-46F9-A97D-C00C9E981608}" type="parTrans" cxnId="{24F577D2-579E-4085-B7CD-37CF53C093E3}">
      <dgm:prSet/>
      <dgm:spPr/>
      <dgm:t>
        <a:bodyPr/>
        <a:lstStyle/>
        <a:p>
          <a:endParaRPr lang="en-US"/>
        </a:p>
      </dgm:t>
    </dgm:pt>
    <dgm:pt modelId="{0D31E931-4ED4-4B39-91A1-D03BB88FCB82}" type="sibTrans" cxnId="{24F577D2-579E-4085-B7CD-37CF53C093E3}">
      <dgm:prSet/>
      <dgm:spPr/>
      <dgm:t>
        <a:bodyPr/>
        <a:lstStyle/>
        <a:p>
          <a:endParaRPr lang="en-US"/>
        </a:p>
      </dgm:t>
    </dgm:pt>
    <dgm:pt modelId="{538AF934-F737-48A8-A1F2-1109CD04D791}">
      <dgm:prSet/>
      <dgm:spPr/>
      <dgm:t>
        <a:bodyPr/>
        <a:lstStyle/>
        <a:p>
          <a:r>
            <a:rPr lang="es-ES"/>
            <a:t>Personas migrantes, nacionales de terceros países, personas refugiadas y solicitantes o beneficiarios de Protección Internacional, con atención específica a colectivos más vulnerables como mujeres, menores, embarazadas, personas enfermas o discapacidad, así como víctimas de trata de seres humanos. </a:t>
          </a:r>
          <a:endParaRPr lang="en-US"/>
        </a:p>
      </dgm:t>
    </dgm:pt>
    <dgm:pt modelId="{1E12A003-FDAE-4C91-AD75-83C10DD947E6}" type="parTrans" cxnId="{0D7B1A4E-D39B-4F72-9657-E7A29AF85BE5}">
      <dgm:prSet/>
      <dgm:spPr/>
      <dgm:t>
        <a:bodyPr/>
        <a:lstStyle/>
        <a:p>
          <a:endParaRPr lang="en-US"/>
        </a:p>
      </dgm:t>
    </dgm:pt>
    <dgm:pt modelId="{B3870A72-AE6B-4159-ABD7-7295B8B4A64B}" type="sibTrans" cxnId="{0D7B1A4E-D39B-4F72-9657-E7A29AF85BE5}">
      <dgm:prSet/>
      <dgm:spPr/>
      <dgm:t>
        <a:bodyPr/>
        <a:lstStyle/>
        <a:p>
          <a:endParaRPr lang="en-US"/>
        </a:p>
      </dgm:t>
    </dgm:pt>
    <dgm:pt modelId="{F2241D88-4CDA-4F19-A3AB-F95B9A47C255}" type="pres">
      <dgm:prSet presAssocID="{6CC3B980-CB16-472F-9FFD-522D38E22A1A}" presName="outerComposite" presStyleCnt="0">
        <dgm:presLayoutVars>
          <dgm:chMax val="5"/>
          <dgm:dir/>
          <dgm:resizeHandles val="exact"/>
        </dgm:presLayoutVars>
      </dgm:prSet>
      <dgm:spPr/>
    </dgm:pt>
    <dgm:pt modelId="{D477F3D1-292D-41B9-BC93-FF1BBCE5BF57}" type="pres">
      <dgm:prSet presAssocID="{6CC3B980-CB16-472F-9FFD-522D38E22A1A}" presName="dummyMaxCanvas" presStyleCnt="0">
        <dgm:presLayoutVars/>
      </dgm:prSet>
      <dgm:spPr/>
    </dgm:pt>
    <dgm:pt modelId="{5003C227-2B41-4F4A-912A-6A862068B3D0}" type="pres">
      <dgm:prSet presAssocID="{6CC3B980-CB16-472F-9FFD-522D38E22A1A}" presName="FourNodes_1" presStyleLbl="node1" presStyleIdx="0" presStyleCnt="4">
        <dgm:presLayoutVars>
          <dgm:bulletEnabled val="1"/>
        </dgm:presLayoutVars>
      </dgm:prSet>
      <dgm:spPr/>
    </dgm:pt>
    <dgm:pt modelId="{9D37F038-5746-4D74-A10B-BE6EAE716A83}" type="pres">
      <dgm:prSet presAssocID="{6CC3B980-CB16-472F-9FFD-522D38E22A1A}" presName="FourNodes_2" presStyleLbl="node1" presStyleIdx="1" presStyleCnt="4">
        <dgm:presLayoutVars>
          <dgm:bulletEnabled val="1"/>
        </dgm:presLayoutVars>
      </dgm:prSet>
      <dgm:spPr/>
    </dgm:pt>
    <dgm:pt modelId="{15B006E2-2B05-40F8-BB32-D13C2B509B7B}" type="pres">
      <dgm:prSet presAssocID="{6CC3B980-CB16-472F-9FFD-522D38E22A1A}" presName="FourNodes_3" presStyleLbl="node1" presStyleIdx="2" presStyleCnt="4">
        <dgm:presLayoutVars>
          <dgm:bulletEnabled val="1"/>
        </dgm:presLayoutVars>
      </dgm:prSet>
      <dgm:spPr/>
    </dgm:pt>
    <dgm:pt modelId="{0341FBC4-B8C4-440C-8AA1-4A376BE138F5}" type="pres">
      <dgm:prSet presAssocID="{6CC3B980-CB16-472F-9FFD-522D38E22A1A}" presName="FourNodes_4" presStyleLbl="node1" presStyleIdx="3" presStyleCnt="4">
        <dgm:presLayoutVars>
          <dgm:bulletEnabled val="1"/>
        </dgm:presLayoutVars>
      </dgm:prSet>
      <dgm:spPr/>
    </dgm:pt>
    <dgm:pt modelId="{8B0184D7-89B0-432A-B61B-C124F81DB363}" type="pres">
      <dgm:prSet presAssocID="{6CC3B980-CB16-472F-9FFD-522D38E22A1A}" presName="FourConn_1-2" presStyleLbl="fgAccFollowNode1" presStyleIdx="0" presStyleCnt="3">
        <dgm:presLayoutVars>
          <dgm:bulletEnabled val="1"/>
        </dgm:presLayoutVars>
      </dgm:prSet>
      <dgm:spPr/>
    </dgm:pt>
    <dgm:pt modelId="{74A5CE76-B5BF-4447-9743-C819B9E86BFF}" type="pres">
      <dgm:prSet presAssocID="{6CC3B980-CB16-472F-9FFD-522D38E22A1A}" presName="FourConn_2-3" presStyleLbl="fgAccFollowNode1" presStyleIdx="1" presStyleCnt="3">
        <dgm:presLayoutVars>
          <dgm:bulletEnabled val="1"/>
        </dgm:presLayoutVars>
      </dgm:prSet>
      <dgm:spPr/>
    </dgm:pt>
    <dgm:pt modelId="{EC453534-B0EB-4458-BCB8-AD3ED9DEDFA8}" type="pres">
      <dgm:prSet presAssocID="{6CC3B980-CB16-472F-9FFD-522D38E22A1A}" presName="FourConn_3-4" presStyleLbl="fgAccFollowNode1" presStyleIdx="2" presStyleCnt="3">
        <dgm:presLayoutVars>
          <dgm:bulletEnabled val="1"/>
        </dgm:presLayoutVars>
      </dgm:prSet>
      <dgm:spPr/>
    </dgm:pt>
    <dgm:pt modelId="{67FD5D8A-5BCA-4F65-BE6D-C46269D8C58F}" type="pres">
      <dgm:prSet presAssocID="{6CC3B980-CB16-472F-9FFD-522D38E22A1A}" presName="FourNodes_1_text" presStyleLbl="node1" presStyleIdx="3" presStyleCnt="4">
        <dgm:presLayoutVars>
          <dgm:bulletEnabled val="1"/>
        </dgm:presLayoutVars>
      </dgm:prSet>
      <dgm:spPr/>
    </dgm:pt>
    <dgm:pt modelId="{C24C22DE-8301-40A2-AD94-D36B7792D570}" type="pres">
      <dgm:prSet presAssocID="{6CC3B980-CB16-472F-9FFD-522D38E22A1A}" presName="FourNodes_2_text" presStyleLbl="node1" presStyleIdx="3" presStyleCnt="4">
        <dgm:presLayoutVars>
          <dgm:bulletEnabled val="1"/>
        </dgm:presLayoutVars>
      </dgm:prSet>
      <dgm:spPr/>
    </dgm:pt>
    <dgm:pt modelId="{C760E28D-515C-430B-89EC-8A104362C650}" type="pres">
      <dgm:prSet presAssocID="{6CC3B980-CB16-472F-9FFD-522D38E22A1A}" presName="FourNodes_3_text" presStyleLbl="node1" presStyleIdx="3" presStyleCnt="4">
        <dgm:presLayoutVars>
          <dgm:bulletEnabled val="1"/>
        </dgm:presLayoutVars>
      </dgm:prSet>
      <dgm:spPr/>
    </dgm:pt>
    <dgm:pt modelId="{55B27C7E-BFE9-4EF5-A949-6E0FBA0A60A7}" type="pres">
      <dgm:prSet presAssocID="{6CC3B980-CB16-472F-9FFD-522D38E22A1A}" presName="FourNodes_4_text" presStyleLbl="node1" presStyleIdx="3" presStyleCnt="4">
        <dgm:presLayoutVars>
          <dgm:bulletEnabled val="1"/>
        </dgm:presLayoutVars>
      </dgm:prSet>
      <dgm:spPr/>
    </dgm:pt>
  </dgm:ptLst>
  <dgm:cxnLst>
    <dgm:cxn modelId="{B9B39A05-0786-4487-BDE5-05070499F795}" type="presOf" srcId="{538AF934-F737-48A8-A1F2-1109CD04D791}" destId="{55B27C7E-BFE9-4EF5-A949-6E0FBA0A60A7}" srcOrd="1" destOrd="0" presId="urn:microsoft.com/office/officeart/2005/8/layout/vProcess5"/>
    <dgm:cxn modelId="{954C2226-103B-484E-861F-062CBC748C05}" type="presOf" srcId="{538AF934-F737-48A8-A1F2-1109CD04D791}" destId="{0341FBC4-B8C4-440C-8AA1-4A376BE138F5}" srcOrd="0" destOrd="0" presId="urn:microsoft.com/office/officeart/2005/8/layout/vProcess5"/>
    <dgm:cxn modelId="{31501539-ADC7-451B-8EDB-696A52362FB1}" srcId="{6CC3B980-CB16-472F-9FFD-522D38E22A1A}" destId="{B93D9B83-9E9C-4983-912A-952634BE8ACB}" srcOrd="0" destOrd="0" parTransId="{5A92D292-DA9E-49B0-8B20-E8C7CE4F93F5}" sibTransId="{8845D383-A3B4-4B9F-9C61-5D5336710AB6}"/>
    <dgm:cxn modelId="{0D7B1A4E-D39B-4F72-9657-E7A29AF85BE5}" srcId="{6CC3B980-CB16-472F-9FFD-522D38E22A1A}" destId="{538AF934-F737-48A8-A1F2-1109CD04D791}" srcOrd="3" destOrd="0" parTransId="{1E12A003-FDAE-4C91-AD75-83C10DD947E6}" sibTransId="{B3870A72-AE6B-4159-ABD7-7295B8B4A64B}"/>
    <dgm:cxn modelId="{74306151-DB13-4712-8F2C-4DD30B74618E}" type="presOf" srcId="{6CC3B980-CB16-472F-9FFD-522D38E22A1A}" destId="{F2241D88-4CDA-4F19-A3AB-F95B9A47C255}" srcOrd="0" destOrd="0" presId="urn:microsoft.com/office/officeart/2005/8/layout/vProcess5"/>
    <dgm:cxn modelId="{7E2C9F5A-AD0C-493B-A8D9-33D4FB03EBAD}" type="presOf" srcId="{0D31E931-4ED4-4B39-91A1-D03BB88FCB82}" destId="{EC453534-B0EB-4458-BCB8-AD3ED9DEDFA8}" srcOrd="0" destOrd="0" presId="urn:microsoft.com/office/officeart/2005/8/layout/vProcess5"/>
    <dgm:cxn modelId="{3557E67B-3C6E-42A4-9723-382E3130777C}" type="presOf" srcId="{8845D383-A3B4-4B9F-9C61-5D5336710AB6}" destId="{8B0184D7-89B0-432A-B61B-C124F81DB363}" srcOrd="0" destOrd="0" presId="urn:microsoft.com/office/officeart/2005/8/layout/vProcess5"/>
    <dgm:cxn modelId="{42ABA17D-E462-40AC-AA48-A85B1B7513BC}" type="presOf" srcId="{F4A72B7D-2ABD-41C2-B8CB-63E8DCE9F1E8}" destId="{9D37F038-5746-4D74-A10B-BE6EAE716A83}" srcOrd="0" destOrd="0" presId="urn:microsoft.com/office/officeart/2005/8/layout/vProcess5"/>
    <dgm:cxn modelId="{2AD9677E-B7C6-4725-B9D7-58A28CDFF47C}" type="presOf" srcId="{813AE0F6-B279-478E-BF24-E7B409E079A9}" destId="{C760E28D-515C-430B-89EC-8A104362C650}" srcOrd="1" destOrd="0" presId="urn:microsoft.com/office/officeart/2005/8/layout/vProcess5"/>
    <dgm:cxn modelId="{E2D6F993-EEB6-4993-9881-F4CE757DF5FA}" srcId="{6CC3B980-CB16-472F-9FFD-522D38E22A1A}" destId="{F4A72B7D-2ABD-41C2-B8CB-63E8DCE9F1E8}" srcOrd="1" destOrd="0" parTransId="{20127975-3976-48A8-8099-D6D78401B81F}" sibTransId="{98492AF7-2808-4BFA-BBC1-3B509CE119CB}"/>
    <dgm:cxn modelId="{867641AF-5EFF-4CAC-937F-C31A33B47B67}" type="presOf" srcId="{F4A72B7D-2ABD-41C2-B8CB-63E8DCE9F1E8}" destId="{C24C22DE-8301-40A2-AD94-D36B7792D570}" srcOrd="1" destOrd="0" presId="urn:microsoft.com/office/officeart/2005/8/layout/vProcess5"/>
    <dgm:cxn modelId="{24F577D2-579E-4085-B7CD-37CF53C093E3}" srcId="{6CC3B980-CB16-472F-9FFD-522D38E22A1A}" destId="{813AE0F6-B279-478E-BF24-E7B409E079A9}" srcOrd="2" destOrd="0" parTransId="{4C790A29-9787-46F9-A97D-C00C9E981608}" sibTransId="{0D31E931-4ED4-4B39-91A1-D03BB88FCB82}"/>
    <dgm:cxn modelId="{A48539D7-AD1E-4411-AD70-6059EDDFFDBB}" type="presOf" srcId="{B93D9B83-9E9C-4983-912A-952634BE8ACB}" destId="{67FD5D8A-5BCA-4F65-BE6D-C46269D8C58F}" srcOrd="1" destOrd="0" presId="urn:microsoft.com/office/officeart/2005/8/layout/vProcess5"/>
    <dgm:cxn modelId="{400E76EA-18A1-4E30-94F0-2EAA208E028A}" type="presOf" srcId="{98492AF7-2808-4BFA-BBC1-3B509CE119CB}" destId="{74A5CE76-B5BF-4447-9743-C819B9E86BFF}" srcOrd="0" destOrd="0" presId="urn:microsoft.com/office/officeart/2005/8/layout/vProcess5"/>
    <dgm:cxn modelId="{AECD51EC-122A-4698-8740-4C7CECE375D5}" type="presOf" srcId="{B93D9B83-9E9C-4983-912A-952634BE8ACB}" destId="{5003C227-2B41-4F4A-912A-6A862068B3D0}" srcOrd="0" destOrd="0" presId="urn:microsoft.com/office/officeart/2005/8/layout/vProcess5"/>
    <dgm:cxn modelId="{6CE0E8F6-F984-4523-B663-9DB6C10FE040}" type="presOf" srcId="{813AE0F6-B279-478E-BF24-E7B409E079A9}" destId="{15B006E2-2B05-40F8-BB32-D13C2B509B7B}" srcOrd="0" destOrd="0" presId="urn:microsoft.com/office/officeart/2005/8/layout/vProcess5"/>
    <dgm:cxn modelId="{D399B240-A271-4345-AA4B-AE161E428AAD}" type="presParOf" srcId="{F2241D88-4CDA-4F19-A3AB-F95B9A47C255}" destId="{D477F3D1-292D-41B9-BC93-FF1BBCE5BF57}" srcOrd="0" destOrd="0" presId="urn:microsoft.com/office/officeart/2005/8/layout/vProcess5"/>
    <dgm:cxn modelId="{2836947F-3793-4F72-9EAA-17C4AFE220B0}" type="presParOf" srcId="{F2241D88-4CDA-4F19-A3AB-F95B9A47C255}" destId="{5003C227-2B41-4F4A-912A-6A862068B3D0}" srcOrd="1" destOrd="0" presId="urn:microsoft.com/office/officeart/2005/8/layout/vProcess5"/>
    <dgm:cxn modelId="{3C4A09DE-2405-4FAC-A15C-03A6B57ED055}" type="presParOf" srcId="{F2241D88-4CDA-4F19-A3AB-F95B9A47C255}" destId="{9D37F038-5746-4D74-A10B-BE6EAE716A83}" srcOrd="2" destOrd="0" presId="urn:microsoft.com/office/officeart/2005/8/layout/vProcess5"/>
    <dgm:cxn modelId="{9876B773-CE13-4FAD-80D5-019023FAA996}" type="presParOf" srcId="{F2241D88-4CDA-4F19-A3AB-F95B9A47C255}" destId="{15B006E2-2B05-40F8-BB32-D13C2B509B7B}" srcOrd="3" destOrd="0" presId="urn:microsoft.com/office/officeart/2005/8/layout/vProcess5"/>
    <dgm:cxn modelId="{B210089F-1D49-444D-BA8E-6E351E029C23}" type="presParOf" srcId="{F2241D88-4CDA-4F19-A3AB-F95B9A47C255}" destId="{0341FBC4-B8C4-440C-8AA1-4A376BE138F5}" srcOrd="4" destOrd="0" presId="urn:microsoft.com/office/officeart/2005/8/layout/vProcess5"/>
    <dgm:cxn modelId="{19F28967-85BA-4052-8F82-6034A8FB873D}" type="presParOf" srcId="{F2241D88-4CDA-4F19-A3AB-F95B9A47C255}" destId="{8B0184D7-89B0-432A-B61B-C124F81DB363}" srcOrd="5" destOrd="0" presId="urn:microsoft.com/office/officeart/2005/8/layout/vProcess5"/>
    <dgm:cxn modelId="{AD3E10BA-B8A8-48BC-BF01-CC7078459274}" type="presParOf" srcId="{F2241D88-4CDA-4F19-A3AB-F95B9A47C255}" destId="{74A5CE76-B5BF-4447-9743-C819B9E86BFF}" srcOrd="6" destOrd="0" presId="urn:microsoft.com/office/officeart/2005/8/layout/vProcess5"/>
    <dgm:cxn modelId="{73555747-3C65-4D87-BB06-25244E5ABEAC}" type="presParOf" srcId="{F2241D88-4CDA-4F19-A3AB-F95B9A47C255}" destId="{EC453534-B0EB-4458-BCB8-AD3ED9DEDFA8}" srcOrd="7" destOrd="0" presId="urn:microsoft.com/office/officeart/2005/8/layout/vProcess5"/>
    <dgm:cxn modelId="{B661679E-A6E4-4821-B7D8-12D1E796B7E4}" type="presParOf" srcId="{F2241D88-4CDA-4F19-A3AB-F95B9A47C255}" destId="{67FD5D8A-5BCA-4F65-BE6D-C46269D8C58F}" srcOrd="8" destOrd="0" presId="urn:microsoft.com/office/officeart/2005/8/layout/vProcess5"/>
    <dgm:cxn modelId="{55EA62EF-88AD-4A27-A862-AD42D3563158}" type="presParOf" srcId="{F2241D88-4CDA-4F19-A3AB-F95B9A47C255}" destId="{C24C22DE-8301-40A2-AD94-D36B7792D570}" srcOrd="9" destOrd="0" presId="urn:microsoft.com/office/officeart/2005/8/layout/vProcess5"/>
    <dgm:cxn modelId="{8E1BD578-0DF3-49F2-9AD8-AA90ED4C4AFE}" type="presParOf" srcId="{F2241D88-4CDA-4F19-A3AB-F95B9A47C255}" destId="{C760E28D-515C-430B-89EC-8A104362C650}" srcOrd="10" destOrd="0" presId="urn:microsoft.com/office/officeart/2005/8/layout/vProcess5"/>
    <dgm:cxn modelId="{B8D64D37-C4B5-4D93-8655-F74914B9FF2B}" type="presParOf" srcId="{F2241D88-4CDA-4F19-A3AB-F95B9A47C255}" destId="{55B27C7E-BFE9-4EF5-A949-6E0FBA0A60A7}"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F2816FA-B7C6-4359-8B4E-C1B3B920B2D9}"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D05E2C31-54CD-4C8D-8091-CDD1270E2378}">
      <dgm:prSet/>
      <dgm:spPr/>
      <dgm:t>
        <a:bodyPr/>
        <a:lstStyle/>
        <a:p>
          <a:r>
            <a:rPr lang="es-ES"/>
            <a:t>Población gitana y otras comunidades marginadas.</a:t>
          </a:r>
          <a:endParaRPr lang="en-US"/>
        </a:p>
      </dgm:t>
    </dgm:pt>
    <dgm:pt modelId="{401DB6EA-5E90-46D4-BB7B-50B0D0A77DDE}" type="parTrans" cxnId="{699D695A-8B48-4CAB-89C8-B01D5280B564}">
      <dgm:prSet/>
      <dgm:spPr/>
      <dgm:t>
        <a:bodyPr/>
        <a:lstStyle/>
        <a:p>
          <a:endParaRPr lang="en-US"/>
        </a:p>
      </dgm:t>
    </dgm:pt>
    <dgm:pt modelId="{86D9D5BB-B082-4016-9BBB-AB67F0C78772}" type="sibTrans" cxnId="{699D695A-8B48-4CAB-89C8-B01D5280B564}">
      <dgm:prSet/>
      <dgm:spPr/>
      <dgm:t>
        <a:bodyPr/>
        <a:lstStyle/>
        <a:p>
          <a:endParaRPr lang="en-US"/>
        </a:p>
      </dgm:t>
    </dgm:pt>
    <dgm:pt modelId="{E0265548-0E06-4DC8-8FBB-4034E04FD46F}">
      <dgm:prSet/>
      <dgm:spPr/>
      <dgm:t>
        <a:bodyPr/>
        <a:lstStyle/>
        <a:p>
          <a:r>
            <a:rPr lang="es-ES"/>
            <a:t>Personas reclusas y ex reclusas.</a:t>
          </a:r>
          <a:endParaRPr lang="en-US"/>
        </a:p>
      </dgm:t>
    </dgm:pt>
    <dgm:pt modelId="{5B1970B0-2B59-458D-A66C-1DCAD3F3A406}" type="parTrans" cxnId="{DC837B5C-279B-497B-A896-5BE9A41FBACD}">
      <dgm:prSet/>
      <dgm:spPr/>
      <dgm:t>
        <a:bodyPr/>
        <a:lstStyle/>
        <a:p>
          <a:endParaRPr lang="en-US"/>
        </a:p>
      </dgm:t>
    </dgm:pt>
    <dgm:pt modelId="{E7B06E70-4DD8-49BA-833D-E636DB5CD8B7}" type="sibTrans" cxnId="{DC837B5C-279B-497B-A896-5BE9A41FBACD}">
      <dgm:prSet/>
      <dgm:spPr/>
      <dgm:t>
        <a:bodyPr/>
        <a:lstStyle/>
        <a:p>
          <a:endParaRPr lang="en-US"/>
        </a:p>
      </dgm:t>
    </dgm:pt>
    <dgm:pt modelId="{4CF6526B-699F-43FE-9692-738383960D6E}">
      <dgm:prSet/>
      <dgm:spPr/>
      <dgm:t>
        <a:bodyPr/>
        <a:lstStyle/>
        <a:p>
          <a:r>
            <a:rPr lang="es-ES" dirty="0"/>
            <a:t>Personas con problemas de adicción.</a:t>
          </a:r>
          <a:endParaRPr lang="en-US" dirty="0"/>
        </a:p>
      </dgm:t>
    </dgm:pt>
    <dgm:pt modelId="{F9525B55-58EF-419E-B213-45E60E7024DB}" type="parTrans" cxnId="{E9188CE9-6349-4F55-B9DD-0DE45E45AFE9}">
      <dgm:prSet/>
      <dgm:spPr/>
      <dgm:t>
        <a:bodyPr/>
        <a:lstStyle/>
        <a:p>
          <a:endParaRPr lang="en-US"/>
        </a:p>
      </dgm:t>
    </dgm:pt>
    <dgm:pt modelId="{867ABD95-50BE-4541-9E51-2EF82BDD7BD5}" type="sibTrans" cxnId="{E9188CE9-6349-4F55-B9DD-0DE45E45AFE9}">
      <dgm:prSet/>
      <dgm:spPr/>
      <dgm:t>
        <a:bodyPr/>
        <a:lstStyle/>
        <a:p>
          <a:endParaRPr lang="en-US"/>
        </a:p>
      </dgm:t>
    </dgm:pt>
    <dgm:pt modelId="{2F36BA3C-1E84-4379-9CC5-C97FFFBBE40C}">
      <dgm:prSet/>
      <dgm:spPr/>
      <dgm:t>
        <a:bodyPr/>
        <a:lstStyle/>
        <a:p>
          <a:r>
            <a:rPr lang="es-ES" dirty="0"/>
            <a:t>Personas mayores, especialmente, en situación de dependencia o discapacidad.</a:t>
          </a:r>
          <a:endParaRPr lang="en-US" dirty="0"/>
        </a:p>
      </dgm:t>
    </dgm:pt>
    <dgm:pt modelId="{90DC05F2-926B-4215-8E4C-1EE0218A880F}" type="parTrans" cxnId="{5482D176-A7F3-4D4A-BB1A-7353D8273151}">
      <dgm:prSet/>
      <dgm:spPr/>
      <dgm:t>
        <a:bodyPr/>
        <a:lstStyle/>
        <a:p>
          <a:endParaRPr lang="en-US"/>
        </a:p>
      </dgm:t>
    </dgm:pt>
    <dgm:pt modelId="{2B902A81-9F02-4944-BDC1-D728F6919A2A}" type="sibTrans" cxnId="{5482D176-A7F3-4D4A-BB1A-7353D8273151}">
      <dgm:prSet/>
      <dgm:spPr/>
      <dgm:t>
        <a:bodyPr/>
        <a:lstStyle/>
        <a:p>
          <a:endParaRPr lang="en-US"/>
        </a:p>
      </dgm:t>
    </dgm:pt>
    <dgm:pt modelId="{A362980C-CA89-47C5-B158-0B4C1B1D8256}">
      <dgm:prSet/>
      <dgm:spPr/>
      <dgm:t>
        <a:bodyPr/>
        <a:lstStyle/>
        <a:p>
          <a:r>
            <a:rPr lang="es-ES"/>
            <a:t>Colectivo LGTBI.</a:t>
          </a:r>
          <a:endParaRPr lang="en-US"/>
        </a:p>
      </dgm:t>
    </dgm:pt>
    <dgm:pt modelId="{EF1E9B34-0A57-4299-8E14-B95EDD0DDC05}" type="parTrans" cxnId="{7D4997BA-2CA0-4986-BFEC-5290E45B5FBD}">
      <dgm:prSet/>
      <dgm:spPr/>
      <dgm:t>
        <a:bodyPr/>
        <a:lstStyle/>
        <a:p>
          <a:endParaRPr lang="en-US"/>
        </a:p>
      </dgm:t>
    </dgm:pt>
    <dgm:pt modelId="{E893485B-7ACA-4032-92DE-994C258A5F68}" type="sibTrans" cxnId="{7D4997BA-2CA0-4986-BFEC-5290E45B5FBD}">
      <dgm:prSet/>
      <dgm:spPr/>
      <dgm:t>
        <a:bodyPr/>
        <a:lstStyle/>
        <a:p>
          <a:endParaRPr lang="en-US"/>
        </a:p>
      </dgm:t>
    </dgm:pt>
    <dgm:pt modelId="{C654FC98-C1B0-4FB2-912C-4469790329DC}">
      <dgm:prSet/>
      <dgm:spPr/>
      <dgm:t>
        <a:bodyPr/>
        <a:lstStyle/>
        <a:p>
          <a:r>
            <a:rPr lang="es-ES"/>
            <a:t>Personas incluidas en “pobreza energética”.</a:t>
          </a:r>
          <a:endParaRPr lang="en-US"/>
        </a:p>
      </dgm:t>
    </dgm:pt>
    <dgm:pt modelId="{790089D3-9EC7-4499-A2DF-01B4B83A4A19}" type="parTrans" cxnId="{418E9B5A-C5F4-4D73-9B60-F94997B7BD2D}">
      <dgm:prSet/>
      <dgm:spPr/>
      <dgm:t>
        <a:bodyPr/>
        <a:lstStyle/>
        <a:p>
          <a:endParaRPr lang="en-US"/>
        </a:p>
      </dgm:t>
    </dgm:pt>
    <dgm:pt modelId="{9734D1D0-5010-4E3E-BAEF-D16F062B20A2}" type="sibTrans" cxnId="{418E9B5A-C5F4-4D73-9B60-F94997B7BD2D}">
      <dgm:prSet/>
      <dgm:spPr/>
      <dgm:t>
        <a:bodyPr/>
        <a:lstStyle/>
        <a:p>
          <a:endParaRPr lang="en-US"/>
        </a:p>
      </dgm:t>
    </dgm:pt>
    <dgm:pt modelId="{6D23B3A2-137D-4FBC-94BB-81879CA30943}" type="pres">
      <dgm:prSet presAssocID="{5F2816FA-B7C6-4359-8B4E-C1B3B920B2D9}" presName="hierChild1" presStyleCnt="0">
        <dgm:presLayoutVars>
          <dgm:chPref val="1"/>
          <dgm:dir/>
          <dgm:animOne val="branch"/>
          <dgm:animLvl val="lvl"/>
          <dgm:resizeHandles/>
        </dgm:presLayoutVars>
      </dgm:prSet>
      <dgm:spPr/>
    </dgm:pt>
    <dgm:pt modelId="{9F784207-865B-4822-939A-FDDD2F25D09B}" type="pres">
      <dgm:prSet presAssocID="{D05E2C31-54CD-4C8D-8091-CDD1270E2378}" presName="hierRoot1" presStyleCnt="0"/>
      <dgm:spPr/>
    </dgm:pt>
    <dgm:pt modelId="{9767DFFA-0491-433A-A6E5-101BE987E0DF}" type="pres">
      <dgm:prSet presAssocID="{D05E2C31-54CD-4C8D-8091-CDD1270E2378}" presName="composite" presStyleCnt="0"/>
      <dgm:spPr/>
    </dgm:pt>
    <dgm:pt modelId="{4C68B83E-F680-4D45-AADF-27731E0E2677}" type="pres">
      <dgm:prSet presAssocID="{D05E2C31-54CD-4C8D-8091-CDD1270E2378}" presName="background" presStyleLbl="node0" presStyleIdx="0" presStyleCnt="6"/>
      <dgm:spPr/>
    </dgm:pt>
    <dgm:pt modelId="{522F092E-BADE-403D-905E-D9088C7C0A57}" type="pres">
      <dgm:prSet presAssocID="{D05E2C31-54CD-4C8D-8091-CDD1270E2378}" presName="text" presStyleLbl="fgAcc0" presStyleIdx="0" presStyleCnt="6" custScaleY="221830">
        <dgm:presLayoutVars>
          <dgm:chPref val="3"/>
        </dgm:presLayoutVars>
      </dgm:prSet>
      <dgm:spPr/>
    </dgm:pt>
    <dgm:pt modelId="{B19FF20D-F2A4-452B-807C-EC1A863021E3}" type="pres">
      <dgm:prSet presAssocID="{D05E2C31-54CD-4C8D-8091-CDD1270E2378}" presName="hierChild2" presStyleCnt="0"/>
      <dgm:spPr/>
    </dgm:pt>
    <dgm:pt modelId="{ABE25B07-91DB-4179-A15E-54D11384850D}" type="pres">
      <dgm:prSet presAssocID="{E0265548-0E06-4DC8-8FBB-4034E04FD46F}" presName="hierRoot1" presStyleCnt="0"/>
      <dgm:spPr/>
    </dgm:pt>
    <dgm:pt modelId="{3F34E72B-1461-4D05-BA1C-24916E388D95}" type="pres">
      <dgm:prSet presAssocID="{E0265548-0E06-4DC8-8FBB-4034E04FD46F}" presName="composite" presStyleCnt="0"/>
      <dgm:spPr/>
    </dgm:pt>
    <dgm:pt modelId="{B75581D4-2230-49CD-8A10-3E42732CFBD4}" type="pres">
      <dgm:prSet presAssocID="{E0265548-0E06-4DC8-8FBB-4034E04FD46F}" presName="background" presStyleLbl="node0" presStyleIdx="1" presStyleCnt="6"/>
      <dgm:spPr/>
    </dgm:pt>
    <dgm:pt modelId="{D9CD0B6E-FECF-486D-B4BC-5C66CE1F7893}" type="pres">
      <dgm:prSet presAssocID="{E0265548-0E06-4DC8-8FBB-4034E04FD46F}" presName="text" presStyleLbl="fgAcc0" presStyleIdx="1" presStyleCnt="6" custScaleY="232677">
        <dgm:presLayoutVars>
          <dgm:chPref val="3"/>
        </dgm:presLayoutVars>
      </dgm:prSet>
      <dgm:spPr/>
    </dgm:pt>
    <dgm:pt modelId="{733B5274-041C-4866-881B-42E3C27F7A45}" type="pres">
      <dgm:prSet presAssocID="{E0265548-0E06-4DC8-8FBB-4034E04FD46F}" presName="hierChild2" presStyleCnt="0"/>
      <dgm:spPr/>
    </dgm:pt>
    <dgm:pt modelId="{2DF95780-FEBA-4235-98C4-0DCE32B1E675}" type="pres">
      <dgm:prSet presAssocID="{4CF6526B-699F-43FE-9692-738383960D6E}" presName="hierRoot1" presStyleCnt="0"/>
      <dgm:spPr/>
    </dgm:pt>
    <dgm:pt modelId="{4295C0E3-5064-407B-890F-B0D2292D165D}" type="pres">
      <dgm:prSet presAssocID="{4CF6526B-699F-43FE-9692-738383960D6E}" presName="composite" presStyleCnt="0"/>
      <dgm:spPr/>
    </dgm:pt>
    <dgm:pt modelId="{826DE2B5-2C0D-4DBE-95DA-9F77F83D7070}" type="pres">
      <dgm:prSet presAssocID="{4CF6526B-699F-43FE-9692-738383960D6E}" presName="background" presStyleLbl="node0" presStyleIdx="2" presStyleCnt="6"/>
      <dgm:spPr/>
    </dgm:pt>
    <dgm:pt modelId="{BD9275CE-DE82-45A5-A6ED-FD5CB6279D55}" type="pres">
      <dgm:prSet presAssocID="{4CF6526B-699F-43FE-9692-738383960D6E}" presName="text" presStyleLbl="fgAcc0" presStyleIdx="2" presStyleCnt="6" custScaleY="245936">
        <dgm:presLayoutVars>
          <dgm:chPref val="3"/>
        </dgm:presLayoutVars>
      </dgm:prSet>
      <dgm:spPr/>
    </dgm:pt>
    <dgm:pt modelId="{5F845D6B-8626-4123-947C-1C8B8C7CA0D6}" type="pres">
      <dgm:prSet presAssocID="{4CF6526B-699F-43FE-9692-738383960D6E}" presName="hierChild2" presStyleCnt="0"/>
      <dgm:spPr/>
    </dgm:pt>
    <dgm:pt modelId="{08A1E443-D217-49C7-A672-C1B0AAEBA107}" type="pres">
      <dgm:prSet presAssocID="{2F36BA3C-1E84-4379-9CC5-C97FFFBBE40C}" presName="hierRoot1" presStyleCnt="0"/>
      <dgm:spPr/>
    </dgm:pt>
    <dgm:pt modelId="{DAF1D84A-7D05-4E88-87E5-9778B1944982}" type="pres">
      <dgm:prSet presAssocID="{2F36BA3C-1E84-4379-9CC5-C97FFFBBE40C}" presName="composite" presStyleCnt="0"/>
      <dgm:spPr/>
    </dgm:pt>
    <dgm:pt modelId="{45526843-B0BD-4002-AC5A-4670BAAD8559}" type="pres">
      <dgm:prSet presAssocID="{2F36BA3C-1E84-4379-9CC5-C97FFFBBE40C}" presName="background" presStyleLbl="node0" presStyleIdx="3" presStyleCnt="6"/>
      <dgm:spPr/>
    </dgm:pt>
    <dgm:pt modelId="{45C11A14-7014-4D9B-881C-F59784E32A91}" type="pres">
      <dgm:prSet presAssocID="{2F36BA3C-1E84-4379-9CC5-C97FFFBBE40C}" presName="text" presStyleLbl="fgAcc0" presStyleIdx="3" presStyleCnt="6" custScaleY="266433">
        <dgm:presLayoutVars>
          <dgm:chPref val="3"/>
        </dgm:presLayoutVars>
      </dgm:prSet>
      <dgm:spPr/>
    </dgm:pt>
    <dgm:pt modelId="{DD1A417C-C5A9-433A-8A1C-6F14373DAB89}" type="pres">
      <dgm:prSet presAssocID="{2F36BA3C-1E84-4379-9CC5-C97FFFBBE40C}" presName="hierChild2" presStyleCnt="0"/>
      <dgm:spPr/>
    </dgm:pt>
    <dgm:pt modelId="{0755DAC6-8FCF-4A89-AE8C-18B3AC26B18D}" type="pres">
      <dgm:prSet presAssocID="{A362980C-CA89-47C5-B158-0B4C1B1D8256}" presName="hierRoot1" presStyleCnt="0"/>
      <dgm:spPr/>
    </dgm:pt>
    <dgm:pt modelId="{4E2F2974-7448-486F-937F-11389C2A6047}" type="pres">
      <dgm:prSet presAssocID="{A362980C-CA89-47C5-B158-0B4C1B1D8256}" presName="composite" presStyleCnt="0"/>
      <dgm:spPr/>
    </dgm:pt>
    <dgm:pt modelId="{813FEBB3-C8A7-4CD1-9987-2DCE5EC7EC3E}" type="pres">
      <dgm:prSet presAssocID="{A362980C-CA89-47C5-B158-0B4C1B1D8256}" presName="background" presStyleLbl="node0" presStyleIdx="4" presStyleCnt="6"/>
      <dgm:spPr/>
    </dgm:pt>
    <dgm:pt modelId="{1DA03F40-C808-4C5D-81E0-ED08C1FBD72B}" type="pres">
      <dgm:prSet presAssocID="{A362980C-CA89-47C5-B158-0B4C1B1D8256}" presName="text" presStyleLbl="fgAcc0" presStyleIdx="4" presStyleCnt="6" custScaleY="279692">
        <dgm:presLayoutVars>
          <dgm:chPref val="3"/>
        </dgm:presLayoutVars>
      </dgm:prSet>
      <dgm:spPr/>
    </dgm:pt>
    <dgm:pt modelId="{0979BE8B-4579-49F2-8A38-AB7C3E1D8E46}" type="pres">
      <dgm:prSet presAssocID="{A362980C-CA89-47C5-B158-0B4C1B1D8256}" presName="hierChild2" presStyleCnt="0"/>
      <dgm:spPr/>
    </dgm:pt>
    <dgm:pt modelId="{80C2D605-7126-4ED9-81C5-5000B69E2456}" type="pres">
      <dgm:prSet presAssocID="{C654FC98-C1B0-4FB2-912C-4469790329DC}" presName="hierRoot1" presStyleCnt="0"/>
      <dgm:spPr/>
    </dgm:pt>
    <dgm:pt modelId="{24429F87-DAD5-443E-8EE6-96D3EF2FD614}" type="pres">
      <dgm:prSet presAssocID="{C654FC98-C1B0-4FB2-912C-4469790329DC}" presName="composite" presStyleCnt="0"/>
      <dgm:spPr/>
    </dgm:pt>
    <dgm:pt modelId="{57229AF0-A093-430E-9224-1836DC04F426}" type="pres">
      <dgm:prSet presAssocID="{C654FC98-C1B0-4FB2-912C-4469790329DC}" presName="background" presStyleLbl="node0" presStyleIdx="5" presStyleCnt="6"/>
      <dgm:spPr/>
    </dgm:pt>
    <dgm:pt modelId="{AC053232-55E5-426D-AF51-3AE924D9D5B1}" type="pres">
      <dgm:prSet presAssocID="{C654FC98-C1B0-4FB2-912C-4469790329DC}" presName="text" presStyleLbl="fgAcc0" presStyleIdx="5" presStyleCnt="6" custScaleY="276062">
        <dgm:presLayoutVars>
          <dgm:chPref val="3"/>
        </dgm:presLayoutVars>
      </dgm:prSet>
      <dgm:spPr/>
    </dgm:pt>
    <dgm:pt modelId="{11C6B8E8-F4C4-45D3-A50A-B27BA9390093}" type="pres">
      <dgm:prSet presAssocID="{C654FC98-C1B0-4FB2-912C-4469790329DC}" presName="hierChild2" presStyleCnt="0"/>
      <dgm:spPr/>
    </dgm:pt>
  </dgm:ptLst>
  <dgm:cxnLst>
    <dgm:cxn modelId="{B8E08D29-C160-4C5D-B227-A9826308422F}" type="presOf" srcId="{4CF6526B-699F-43FE-9692-738383960D6E}" destId="{BD9275CE-DE82-45A5-A6ED-FD5CB6279D55}" srcOrd="0" destOrd="0" presId="urn:microsoft.com/office/officeart/2005/8/layout/hierarchy1"/>
    <dgm:cxn modelId="{EBF3783A-82C2-4854-9919-645C6C742176}" type="presOf" srcId="{A362980C-CA89-47C5-B158-0B4C1B1D8256}" destId="{1DA03F40-C808-4C5D-81E0-ED08C1FBD72B}" srcOrd="0" destOrd="0" presId="urn:microsoft.com/office/officeart/2005/8/layout/hierarchy1"/>
    <dgm:cxn modelId="{11A1343C-4D96-4F53-B724-BC5092BAA8E0}" type="presOf" srcId="{2F36BA3C-1E84-4379-9CC5-C97FFFBBE40C}" destId="{45C11A14-7014-4D9B-881C-F59784E32A91}" srcOrd="0" destOrd="0" presId="urn:microsoft.com/office/officeart/2005/8/layout/hierarchy1"/>
    <dgm:cxn modelId="{DC837B5C-279B-497B-A896-5BE9A41FBACD}" srcId="{5F2816FA-B7C6-4359-8B4E-C1B3B920B2D9}" destId="{E0265548-0E06-4DC8-8FBB-4034E04FD46F}" srcOrd="1" destOrd="0" parTransId="{5B1970B0-2B59-458D-A66C-1DCAD3F3A406}" sibTransId="{E7B06E70-4DD8-49BA-833D-E636DB5CD8B7}"/>
    <dgm:cxn modelId="{5482D176-A7F3-4D4A-BB1A-7353D8273151}" srcId="{5F2816FA-B7C6-4359-8B4E-C1B3B920B2D9}" destId="{2F36BA3C-1E84-4379-9CC5-C97FFFBBE40C}" srcOrd="3" destOrd="0" parTransId="{90DC05F2-926B-4215-8E4C-1EE0218A880F}" sibTransId="{2B902A81-9F02-4944-BDC1-D728F6919A2A}"/>
    <dgm:cxn modelId="{699D695A-8B48-4CAB-89C8-B01D5280B564}" srcId="{5F2816FA-B7C6-4359-8B4E-C1B3B920B2D9}" destId="{D05E2C31-54CD-4C8D-8091-CDD1270E2378}" srcOrd="0" destOrd="0" parTransId="{401DB6EA-5E90-46D4-BB7B-50B0D0A77DDE}" sibTransId="{86D9D5BB-B082-4016-9BBB-AB67F0C78772}"/>
    <dgm:cxn modelId="{418E9B5A-C5F4-4D73-9B60-F94997B7BD2D}" srcId="{5F2816FA-B7C6-4359-8B4E-C1B3B920B2D9}" destId="{C654FC98-C1B0-4FB2-912C-4469790329DC}" srcOrd="5" destOrd="0" parTransId="{790089D3-9EC7-4499-A2DF-01B4B83A4A19}" sibTransId="{9734D1D0-5010-4E3E-BAEF-D16F062B20A2}"/>
    <dgm:cxn modelId="{40A68996-F9E8-43AE-BBB9-E774A56811F8}" type="presOf" srcId="{E0265548-0E06-4DC8-8FBB-4034E04FD46F}" destId="{D9CD0B6E-FECF-486D-B4BC-5C66CE1F7893}" srcOrd="0" destOrd="0" presId="urn:microsoft.com/office/officeart/2005/8/layout/hierarchy1"/>
    <dgm:cxn modelId="{BBF8DB9A-6DBC-41D8-84AD-AFE476435E4D}" type="presOf" srcId="{5F2816FA-B7C6-4359-8B4E-C1B3B920B2D9}" destId="{6D23B3A2-137D-4FBC-94BB-81879CA30943}" srcOrd="0" destOrd="0" presId="urn:microsoft.com/office/officeart/2005/8/layout/hierarchy1"/>
    <dgm:cxn modelId="{7D4997BA-2CA0-4986-BFEC-5290E45B5FBD}" srcId="{5F2816FA-B7C6-4359-8B4E-C1B3B920B2D9}" destId="{A362980C-CA89-47C5-B158-0B4C1B1D8256}" srcOrd="4" destOrd="0" parTransId="{EF1E9B34-0A57-4299-8E14-B95EDD0DDC05}" sibTransId="{E893485B-7ACA-4032-92DE-994C258A5F68}"/>
    <dgm:cxn modelId="{78C80EC9-BF36-46B2-B253-2DF385F9A0C8}" type="presOf" srcId="{C654FC98-C1B0-4FB2-912C-4469790329DC}" destId="{AC053232-55E5-426D-AF51-3AE924D9D5B1}" srcOrd="0" destOrd="0" presId="urn:microsoft.com/office/officeart/2005/8/layout/hierarchy1"/>
    <dgm:cxn modelId="{E9188CE9-6349-4F55-B9DD-0DE45E45AFE9}" srcId="{5F2816FA-B7C6-4359-8B4E-C1B3B920B2D9}" destId="{4CF6526B-699F-43FE-9692-738383960D6E}" srcOrd="2" destOrd="0" parTransId="{F9525B55-58EF-419E-B213-45E60E7024DB}" sibTransId="{867ABD95-50BE-4541-9E51-2EF82BDD7BD5}"/>
    <dgm:cxn modelId="{90F951FE-B8CB-4F18-99A9-EB89C2322E79}" type="presOf" srcId="{D05E2C31-54CD-4C8D-8091-CDD1270E2378}" destId="{522F092E-BADE-403D-905E-D9088C7C0A57}" srcOrd="0" destOrd="0" presId="urn:microsoft.com/office/officeart/2005/8/layout/hierarchy1"/>
    <dgm:cxn modelId="{E5FD830A-0BE2-436A-A07F-B4E24B8990BE}" type="presParOf" srcId="{6D23B3A2-137D-4FBC-94BB-81879CA30943}" destId="{9F784207-865B-4822-939A-FDDD2F25D09B}" srcOrd="0" destOrd="0" presId="urn:microsoft.com/office/officeart/2005/8/layout/hierarchy1"/>
    <dgm:cxn modelId="{6012C0FE-DBD0-4AEB-B320-B12DFB14ADA1}" type="presParOf" srcId="{9F784207-865B-4822-939A-FDDD2F25D09B}" destId="{9767DFFA-0491-433A-A6E5-101BE987E0DF}" srcOrd="0" destOrd="0" presId="urn:microsoft.com/office/officeart/2005/8/layout/hierarchy1"/>
    <dgm:cxn modelId="{009029BA-6600-4F6B-AB95-0B8039D8BF48}" type="presParOf" srcId="{9767DFFA-0491-433A-A6E5-101BE987E0DF}" destId="{4C68B83E-F680-4D45-AADF-27731E0E2677}" srcOrd="0" destOrd="0" presId="urn:microsoft.com/office/officeart/2005/8/layout/hierarchy1"/>
    <dgm:cxn modelId="{9353508E-2477-46A6-B130-E1919D2F80E1}" type="presParOf" srcId="{9767DFFA-0491-433A-A6E5-101BE987E0DF}" destId="{522F092E-BADE-403D-905E-D9088C7C0A57}" srcOrd="1" destOrd="0" presId="urn:microsoft.com/office/officeart/2005/8/layout/hierarchy1"/>
    <dgm:cxn modelId="{F04C12B9-CBFE-454B-8E2C-E3D63F0FA7B2}" type="presParOf" srcId="{9F784207-865B-4822-939A-FDDD2F25D09B}" destId="{B19FF20D-F2A4-452B-807C-EC1A863021E3}" srcOrd="1" destOrd="0" presId="urn:microsoft.com/office/officeart/2005/8/layout/hierarchy1"/>
    <dgm:cxn modelId="{30F48F43-76A7-45B1-B76C-D9AB73AF4C25}" type="presParOf" srcId="{6D23B3A2-137D-4FBC-94BB-81879CA30943}" destId="{ABE25B07-91DB-4179-A15E-54D11384850D}" srcOrd="1" destOrd="0" presId="urn:microsoft.com/office/officeart/2005/8/layout/hierarchy1"/>
    <dgm:cxn modelId="{18B67BF0-0B2E-49F0-A3E6-7E41F9F01AEF}" type="presParOf" srcId="{ABE25B07-91DB-4179-A15E-54D11384850D}" destId="{3F34E72B-1461-4D05-BA1C-24916E388D95}" srcOrd="0" destOrd="0" presId="urn:microsoft.com/office/officeart/2005/8/layout/hierarchy1"/>
    <dgm:cxn modelId="{B5EDC280-8E61-49BD-9029-753BC8FF59C2}" type="presParOf" srcId="{3F34E72B-1461-4D05-BA1C-24916E388D95}" destId="{B75581D4-2230-49CD-8A10-3E42732CFBD4}" srcOrd="0" destOrd="0" presId="urn:microsoft.com/office/officeart/2005/8/layout/hierarchy1"/>
    <dgm:cxn modelId="{C8209243-A6CC-4DD4-8EE4-64F9CF91E19E}" type="presParOf" srcId="{3F34E72B-1461-4D05-BA1C-24916E388D95}" destId="{D9CD0B6E-FECF-486D-B4BC-5C66CE1F7893}" srcOrd="1" destOrd="0" presId="urn:microsoft.com/office/officeart/2005/8/layout/hierarchy1"/>
    <dgm:cxn modelId="{98824EE3-825F-46EA-8278-71232A973196}" type="presParOf" srcId="{ABE25B07-91DB-4179-A15E-54D11384850D}" destId="{733B5274-041C-4866-881B-42E3C27F7A45}" srcOrd="1" destOrd="0" presId="urn:microsoft.com/office/officeart/2005/8/layout/hierarchy1"/>
    <dgm:cxn modelId="{A625EE24-41F8-4AFE-AD35-B2F7266E055E}" type="presParOf" srcId="{6D23B3A2-137D-4FBC-94BB-81879CA30943}" destId="{2DF95780-FEBA-4235-98C4-0DCE32B1E675}" srcOrd="2" destOrd="0" presId="urn:microsoft.com/office/officeart/2005/8/layout/hierarchy1"/>
    <dgm:cxn modelId="{0730D9CE-AEAF-4472-8ED9-04EC09BC212E}" type="presParOf" srcId="{2DF95780-FEBA-4235-98C4-0DCE32B1E675}" destId="{4295C0E3-5064-407B-890F-B0D2292D165D}" srcOrd="0" destOrd="0" presId="urn:microsoft.com/office/officeart/2005/8/layout/hierarchy1"/>
    <dgm:cxn modelId="{0167CB8F-1FAB-475C-8AFF-9953214C16C8}" type="presParOf" srcId="{4295C0E3-5064-407B-890F-B0D2292D165D}" destId="{826DE2B5-2C0D-4DBE-95DA-9F77F83D7070}" srcOrd="0" destOrd="0" presId="urn:microsoft.com/office/officeart/2005/8/layout/hierarchy1"/>
    <dgm:cxn modelId="{EB444E90-DAE7-4C35-8F47-4E02EBCD65BB}" type="presParOf" srcId="{4295C0E3-5064-407B-890F-B0D2292D165D}" destId="{BD9275CE-DE82-45A5-A6ED-FD5CB6279D55}" srcOrd="1" destOrd="0" presId="urn:microsoft.com/office/officeart/2005/8/layout/hierarchy1"/>
    <dgm:cxn modelId="{0D443070-6B21-4ABB-84E7-7468720036CE}" type="presParOf" srcId="{2DF95780-FEBA-4235-98C4-0DCE32B1E675}" destId="{5F845D6B-8626-4123-947C-1C8B8C7CA0D6}" srcOrd="1" destOrd="0" presId="urn:microsoft.com/office/officeart/2005/8/layout/hierarchy1"/>
    <dgm:cxn modelId="{C5BE37F4-8D8B-4130-A8DC-FB4278CF8E9E}" type="presParOf" srcId="{6D23B3A2-137D-4FBC-94BB-81879CA30943}" destId="{08A1E443-D217-49C7-A672-C1B0AAEBA107}" srcOrd="3" destOrd="0" presId="urn:microsoft.com/office/officeart/2005/8/layout/hierarchy1"/>
    <dgm:cxn modelId="{5A977D8A-6347-46E3-BFE5-2D2A4D601052}" type="presParOf" srcId="{08A1E443-D217-49C7-A672-C1B0AAEBA107}" destId="{DAF1D84A-7D05-4E88-87E5-9778B1944982}" srcOrd="0" destOrd="0" presId="urn:microsoft.com/office/officeart/2005/8/layout/hierarchy1"/>
    <dgm:cxn modelId="{F2900274-DB4D-481F-B40D-7E5172DE065B}" type="presParOf" srcId="{DAF1D84A-7D05-4E88-87E5-9778B1944982}" destId="{45526843-B0BD-4002-AC5A-4670BAAD8559}" srcOrd="0" destOrd="0" presId="urn:microsoft.com/office/officeart/2005/8/layout/hierarchy1"/>
    <dgm:cxn modelId="{AC4DE0BA-9A07-4987-AAEF-99F2A438DA13}" type="presParOf" srcId="{DAF1D84A-7D05-4E88-87E5-9778B1944982}" destId="{45C11A14-7014-4D9B-881C-F59784E32A91}" srcOrd="1" destOrd="0" presId="urn:microsoft.com/office/officeart/2005/8/layout/hierarchy1"/>
    <dgm:cxn modelId="{C4BA5112-F685-4783-84C7-83B087CEF1B9}" type="presParOf" srcId="{08A1E443-D217-49C7-A672-C1B0AAEBA107}" destId="{DD1A417C-C5A9-433A-8A1C-6F14373DAB89}" srcOrd="1" destOrd="0" presId="urn:microsoft.com/office/officeart/2005/8/layout/hierarchy1"/>
    <dgm:cxn modelId="{4F6FF21F-D299-4317-94C3-918EA1DD5BDB}" type="presParOf" srcId="{6D23B3A2-137D-4FBC-94BB-81879CA30943}" destId="{0755DAC6-8FCF-4A89-AE8C-18B3AC26B18D}" srcOrd="4" destOrd="0" presId="urn:microsoft.com/office/officeart/2005/8/layout/hierarchy1"/>
    <dgm:cxn modelId="{806C4EC8-D4CE-460E-B917-41093BDAE0F6}" type="presParOf" srcId="{0755DAC6-8FCF-4A89-AE8C-18B3AC26B18D}" destId="{4E2F2974-7448-486F-937F-11389C2A6047}" srcOrd="0" destOrd="0" presId="urn:microsoft.com/office/officeart/2005/8/layout/hierarchy1"/>
    <dgm:cxn modelId="{49DFD701-0BE3-4FFB-AFCA-C96481843878}" type="presParOf" srcId="{4E2F2974-7448-486F-937F-11389C2A6047}" destId="{813FEBB3-C8A7-4CD1-9987-2DCE5EC7EC3E}" srcOrd="0" destOrd="0" presId="urn:microsoft.com/office/officeart/2005/8/layout/hierarchy1"/>
    <dgm:cxn modelId="{3963685C-11F5-4F86-A2EA-45285D71C36B}" type="presParOf" srcId="{4E2F2974-7448-486F-937F-11389C2A6047}" destId="{1DA03F40-C808-4C5D-81E0-ED08C1FBD72B}" srcOrd="1" destOrd="0" presId="urn:microsoft.com/office/officeart/2005/8/layout/hierarchy1"/>
    <dgm:cxn modelId="{A58FA6BE-4F6A-4E6A-BF27-5F9E4C923AD8}" type="presParOf" srcId="{0755DAC6-8FCF-4A89-AE8C-18B3AC26B18D}" destId="{0979BE8B-4579-49F2-8A38-AB7C3E1D8E46}" srcOrd="1" destOrd="0" presId="urn:microsoft.com/office/officeart/2005/8/layout/hierarchy1"/>
    <dgm:cxn modelId="{654D75DD-F566-4386-8A32-E63B285E4D4A}" type="presParOf" srcId="{6D23B3A2-137D-4FBC-94BB-81879CA30943}" destId="{80C2D605-7126-4ED9-81C5-5000B69E2456}" srcOrd="5" destOrd="0" presId="urn:microsoft.com/office/officeart/2005/8/layout/hierarchy1"/>
    <dgm:cxn modelId="{8399D5AE-D6FE-489A-8FBD-8D4ACCA8AEFC}" type="presParOf" srcId="{80C2D605-7126-4ED9-81C5-5000B69E2456}" destId="{24429F87-DAD5-443E-8EE6-96D3EF2FD614}" srcOrd="0" destOrd="0" presId="urn:microsoft.com/office/officeart/2005/8/layout/hierarchy1"/>
    <dgm:cxn modelId="{25947BF5-08D9-4FB7-A37E-3C0539EE8D15}" type="presParOf" srcId="{24429F87-DAD5-443E-8EE6-96D3EF2FD614}" destId="{57229AF0-A093-430E-9224-1836DC04F426}" srcOrd="0" destOrd="0" presId="urn:microsoft.com/office/officeart/2005/8/layout/hierarchy1"/>
    <dgm:cxn modelId="{933FE090-E871-4FBD-B6FC-314B894990FF}" type="presParOf" srcId="{24429F87-DAD5-443E-8EE6-96D3EF2FD614}" destId="{AC053232-55E5-426D-AF51-3AE924D9D5B1}" srcOrd="1" destOrd="0" presId="urn:microsoft.com/office/officeart/2005/8/layout/hierarchy1"/>
    <dgm:cxn modelId="{A0AEECC0-74FB-4C21-A980-D0613554FB81}" type="presParOf" srcId="{80C2D605-7126-4ED9-81C5-5000B69E2456}" destId="{11C6B8E8-F4C4-45D3-A50A-B27BA939009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7B8A824-48BC-4F58-8800-B3536049A5EF}"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28866DE-5440-4F8B-97E6-04534930F9D0}">
      <dgm:prSet/>
      <dgm:spPr/>
      <dgm:t>
        <a:bodyPr/>
        <a:lstStyle/>
        <a:p>
          <a:pPr algn="just"/>
          <a:r>
            <a:rPr lang="es-ES" dirty="0"/>
            <a:t>En este sentido, siguiendo el principio de concentración temática, el artículo 7 de la propuesta inicial de mayo de 2018 de la CE de Reglamento FSE+ </a:t>
          </a:r>
          <a:r>
            <a:rPr lang="es-ES" u="sng" dirty="0"/>
            <a:t>establece para cada Estado miembro las siguientes concentraciones temáticas:</a:t>
          </a:r>
          <a:endParaRPr lang="en-US" dirty="0"/>
        </a:p>
      </dgm:t>
    </dgm:pt>
    <dgm:pt modelId="{2B64835E-F159-4641-B47D-6850109259C9}" type="parTrans" cxnId="{42BF0AAA-7B7B-4AA9-95D7-F9906C234896}">
      <dgm:prSet/>
      <dgm:spPr/>
      <dgm:t>
        <a:bodyPr/>
        <a:lstStyle/>
        <a:p>
          <a:endParaRPr lang="en-US"/>
        </a:p>
      </dgm:t>
    </dgm:pt>
    <dgm:pt modelId="{4AA0B8FE-DF12-482B-AA98-3A6A0D3169AF}" type="sibTrans" cxnId="{42BF0AAA-7B7B-4AA9-95D7-F9906C234896}">
      <dgm:prSet/>
      <dgm:spPr/>
      <dgm:t>
        <a:bodyPr/>
        <a:lstStyle/>
        <a:p>
          <a:endParaRPr lang="en-US"/>
        </a:p>
      </dgm:t>
    </dgm:pt>
    <dgm:pt modelId="{4187FBF9-F667-49AD-A3B7-3CA5E5734900}">
      <dgm:prSet/>
      <dgm:spPr/>
      <dgm:t>
        <a:bodyPr/>
        <a:lstStyle/>
        <a:p>
          <a:pPr algn="just"/>
          <a:r>
            <a:rPr lang="es-ES" u="sng" dirty="0"/>
            <a:t>Al menos el 10% de los recursos del FSE+ deberán apoyar el empleo juvenil</a:t>
          </a:r>
          <a:r>
            <a:rPr lang="es-ES" dirty="0"/>
            <a:t>, siempre que el Estado miembro tenga una tasa de jóvenes de entre 15 y 29 años que ni trabajen, ni estudien, ni reciban formación superior a la media la UE en 2019 de acuerdo con los datos de Eurostat. </a:t>
          </a:r>
          <a:endParaRPr lang="en-US" dirty="0"/>
        </a:p>
      </dgm:t>
    </dgm:pt>
    <dgm:pt modelId="{0C5E6B02-0F6D-49C7-A0DB-337DF2E5D4C0}" type="parTrans" cxnId="{51E893C5-7915-40D1-ABD7-3C6DCBB6D3AF}">
      <dgm:prSet/>
      <dgm:spPr/>
      <dgm:t>
        <a:bodyPr/>
        <a:lstStyle/>
        <a:p>
          <a:endParaRPr lang="en-US"/>
        </a:p>
      </dgm:t>
    </dgm:pt>
    <dgm:pt modelId="{316218E8-F20D-4A59-A796-5935C54CC2D3}" type="sibTrans" cxnId="{51E893C5-7915-40D1-ABD7-3C6DCBB6D3AF}">
      <dgm:prSet/>
      <dgm:spPr/>
      <dgm:t>
        <a:bodyPr/>
        <a:lstStyle/>
        <a:p>
          <a:endParaRPr lang="en-US"/>
        </a:p>
      </dgm:t>
    </dgm:pt>
    <dgm:pt modelId="{E971C9A3-300C-4845-8772-B8245CDDD763}">
      <dgm:prSet/>
      <dgm:spPr/>
      <dgm:t>
        <a:bodyPr/>
        <a:lstStyle/>
        <a:p>
          <a:pPr algn="just"/>
          <a:r>
            <a:rPr lang="es-ES" u="sng" dirty="0"/>
            <a:t>Al menos el 25% del FSE+ </a:t>
          </a:r>
          <a:r>
            <a:rPr lang="es-ES" dirty="0"/>
            <a:t>deberá destinarse a la </a:t>
          </a:r>
          <a:r>
            <a:rPr lang="es-ES" u="sng" dirty="0"/>
            <a:t>inclusión social, </a:t>
          </a:r>
          <a:r>
            <a:rPr lang="es-ES" dirty="0"/>
            <a:t>incluida la promoción de la integración socioeconómica de nacionales de terceros países.</a:t>
          </a:r>
          <a:endParaRPr lang="en-US" dirty="0"/>
        </a:p>
      </dgm:t>
    </dgm:pt>
    <dgm:pt modelId="{5A78CF9E-882B-44D2-88EC-B3402670CD64}" type="parTrans" cxnId="{819757D0-4B20-41B1-8138-E98E748863C0}">
      <dgm:prSet/>
      <dgm:spPr/>
      <dgm:t>
        <a:bodyPr/>
        <a:lstStyle/>
        <a:p>
          <a:endParaRPr lang="en-US"/>
        </a:p>
      </dgm:t>
    </dgm:pt>
    <dgm:pt modelId="{A5018659-264D-4940-B4FD-F4A2295581C0}" type="sibTrans" cxnId="{819757D0-4B20-41B1-8138-E98E748863C0}">
      <dgm:prSet/>
      <dgm:spPr/>
      <dgm:t>
        <a:bodyPr/>
        <a:lstStyle/>
        <a:p>
          <a:endParaRPr lang="en-US"/>
        </a:p>
      </dgm:t>
    </dgm:pt>
    <dgm:pt modelId="{9696C025-BD98-47A9-8992-A44D9BB48609}">
      <dgm:prSet/>
      <dgm:spPr/>
      <dgm:t>
        <a:bodyPr/>
        <a:lstStyle/>
        <a:p>
          <a:pPr algn="just"/>
          <a:r>
            <a:rPr lang="es-ES" u="sng" dirty="0"/>
            <a:t>Al menos el 2% de los recursos FSE+ </a:t>
          </a:r>
          <a:r>
            <a:rPr lang="es-ES" dirty="0"/>
            <a:t>deberá destinarse a la </a:t>
          </a:r>
          <a:r>
            <a:rPr lang="es-ES" u="sng" dirty="0"/>
            <a:t>atención de la privación material. </a:t>
          </a:r>
          <a:r>
            <a:rPr lang="es-ES" dirty="0"/>
            <a:t>Este importe contará para el cálculo del 25% en inclusión social.</a:t>
          </a:r>
          <a:endParaRPr lang="en-US" dirty="0"/>
        </a:p>
      </dgm:t>
    </dgm:pt>
    <dgm:pt modelId="{AC3DF86E-E8A1-4172-B05D-015CEA2D9BDA}" type="parTrans" cxnId="{01BCF389-D841-483B-9F24-03823E1B5551}">
      <dgm:prSet/>
      <dgm:spPr/>
      <dgm:t>
        <a:bodyPr/>
        <a:lstStyle/>
        <a:p>
          <a:endParaRPr lang="en-US"/>
        </a:p>
      </dgm:t>
    </dgm:pt>
    <dgm:pt modelId="{643B581D-F273-4F8B-A963-A41CBD188292}" type="sibTrans" cxnId="{01BCF389-D841-483B-9F24-03823E1B5551}">
      <dgm:prSet/>
      <dgm:spPr/>
      <dgm:t>
        <a:bodyPr/>
        <a:lstStyle/>
        <a:p>
          <a:endParaRPr lang="en-US"/>
        </a:p>
      </dgm:t>
    </dgm:pt>
    <dgm:pt modelId="{8FC055B6-CB9D-4949-A835-AFE83D978F85}" type="pres">
      <dgm:prSet presAssocID="{A7B8A824-48BC-4F58-8800-B3536049A5EF}" presName="linear" presStyleCnt="0">
        <dgm:presLayoutVars>
          <dgm:animLvl val="lvl"/>
          <dgm:resizeHandles val="exact"/>
        </dgm:presLayoutVars>
      </dgm:prSet>
      <dgm:spPr/>
    </dgm:pt>
    <dgm:pt modelId="{22BB9CDE-EF16-4744-ADA9-2F3EEB73E857}" type="pres">
      <dgm:prSet presAssocID="{F28866DE-5440-4F8B-97E6-04534930F9D0}" presName="parentText" presStyleLbl="node1" presStyleIdx="0" presStyleCnt="1">
        <dgm:presLayoutVars>
          <dgm:chMax val="0"/>
          <dgm:bulletEnabled val="1"/>
        </dgm:presLayoutVars>
      </dgm:prSet>
      <dgm:spPr/>
    </dgm:pt>
    <dgm:pt modelId="{B71304BB-AFA7-4379-92D7-6351DAA83A93}" type="pres">
      <dgm:prSet presAssocID="{F28866DE-5440-4F8B-97E6-04534930F9D0}" presName="childText" presStyleLbl="revTx" presStyleIdx="0" presStyleCnt="1">
        <dgm:presLayoutVars>
          <dgm:bulletEnabled val="1"/>
        </dgm:presLayoutVars>
      </dgm:prSet>
      <dgm:spPr/>
    </dgm:pt>
  </dgm:ptLst>
  <dgm:cxnLst>
    <dgm:cxn modelId="{113EFE09-9AFB-4109-AF68-F8C9396D25B8}" type="presOf" srcId="{F28866DE-5440-4F8B-97E6-04534930F9D0}" destId="{22BB9CDE-EF16-4744-ADA9-2F3EEB73E857}" srcOrd="0" destOrd="0" presId="urn:microsoft.com/office/officeart/2005/8/layout/vList2"/>
    <dgm:cxn modelId="{5AE5250F-76DA-46D6-BD9B-8F3ACBAF27BC}" type="presOf" srcId="{A7B8A824-48BC-4F58-8800-B3536049A5EF}" destId="{8FC055B6-CB9D-4949-A835-AFE83D978F85}" srcOrd="0" destOrd="0" presId="urn:microsoft.com/office/officeart/2005/8/layout/vList2"/>
    <dgm:cxn modelId="{3607181E-E4A0-4810-8724-58E04D29D175}" type="presOf" srcId="{4187FBF9-F667-49AD-A3B7-3CA5E5734900}" destId="{B71304BB-AFA7-4379-92D7-6351DAA83A93}" srcOrd="0" destOrd="0" presId="urn:microsoft.com/office/officeart/2005/8/layout/vList2"/>
    <dgm:cxn modelId="{01BCF389-D841-483B-9F24-03823E1B5551}" srcId="{F28866DE-5440-4F8B-97E6-04534930F9D0}" destId="{9696C025-BD98-47A9-8992-A44D9BB48609}" srcOrd="2" destOrd="0" parTransId="{AC3DF86E-E8A1-4172-B05D-015CEA2D9BDA}" sibTransId="{643B581D-F273-4F8B-A963-A41CBD188292}"/>
    <dgm:cxn modelId="{0F998D9D-1C7F-4E64-97F4-8F8BF4125F88}" type="presOf" srcId="{9696C025-BD98-47A9-8992-A44D9BB48609}" destId="{B71304BB-AFA7-4379-92D7-6351DAA83A93}" srcOrd="0" destOrd="2" presId="urn:microsoft.com/office/officeart/2005/8/layout/vList2"/>
    <dgm:cxn modelId="{42BF0AAA-7B7B-4AA9-95D7-F9906C234896}" srcId="{A7B8A824-48BC-4F58-8800-B3536049A5EF}" destId="{F28866DE-5440-4F8B-97E6-04534930F9D0}" srcOrd="0" destOrd="0" parTransId="{2B64835E-F159-4641-B47D-6850109259C9}" sibTransId="{4AA0B8FE-DF12-482B-AA98-3A6A0D3169AF}"/>
    <dgm:cxn modelId="{51E893C5-7915-40D1-ABD7-3C6DCBB6D3AF}" srcId="{F28866DE-5440-4F8B-97E6-04534930F9D0}" destId="{4187FBF9-F667-49AD-A3B7-3CA5E5734900}" srcOrd="0" destOrd="0" parTransId="{0C5E6B02-0F6D-49C7-A0DB-337DF2E5D4C0}" sibTransId="{316218E8-F20D-4A59-A796-5935C54CC2D3}"/>
    <dgm:cxn modelId="{819757D0-4B20-41B1-8138-E98E748863C0}" srcId="{F28866DE-5440-4F8B-97E6-04534930F9D0}" destId="{E971C9A3-300C-4845-8772-B8245CDDD763}" srcOrd="1" destOrd="0" parTransId="{5A78CF9E-882B-44D2-88EC-B3402670CD64}" sibTransId="{A5018659-264D-4940-B4FD-F4A2295581C0}"/>
    <dgm:cxn modelId="{93A12EDC-7F45-4B3F-962A-52A42B6CE62C}" type="presOf" srcId="{E971C9A3-300C-4845-8772-B8245CDDD763}" destId="{B71304BB-AFA7-4379-92D7-6351DAA83A93}" srcOrd="0" destOrd="1" presId="urn:microsoft.com/office/officeart/2005/8/layout/vList2"/>
    <dgm:cxn modelId="{15C20FAC-7E37-42D4-A466-272AB6481585}" type="presParOf" srcId="{8FC055B6-CB9D-4949-A835-AFE83D978F85}" destId="{22BB9CDE-EF16-4744-ADA9-2F3EEB73E857}" srcOrd="0" destOrd="0" presId="urn:microsoft.com/office/officeart/2005/8/layout/vList2"/>
    <dgm:cxn modelId="{B150962F-6C89-4587-9FD2-8840647337E3}" type="presParOf" srcId="{8FC055B6-CB9D-4949-A835-AFE83D978F85}" destId="{B71304BB-AFA7-4379-92D7-6351DAA83A9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DACD438-2BC7-4DD2-ACBC-514E978CAFE4}"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63346B46-B550-40B7-8AFF-6AD5CC6E6E35}">
      <dgm:prSet/>
      <dgm:spPr/>
      <dgm:t>
        <a:bodyPr/>
        <a:lstStyle/>
        <a:p>
          <a:r>
            <a:rPr lang="es-ES" b="1"/>
            <a:t>2. Inserción laboral de personas en situación o riesgo de exclusión social perceptoras de la prestación de Renta Garantizada de Ciudadanía </a:t>
          </a:r>
          <a:endParaRPr lang="en-US"/>
        </a:p>
      </dgm:t>
    </dgm:pt>
    <dgm:pt modelId="{F31EB297-425F-40FC-9ACE-6083E9F33D85}" type="parTrans" cxnId="{02E67A38-AE14-4115-A141-DDC8ED5AA26C}">
      <dgm:prSet/>
      <dgm:spPr/>
      <dgm:t>
        <a:bodyPr/>
        <a:lstStyle/>
        <a:p>
          <a:endParaRPr lang="en-US"/>
        </a:p>
      </dgm:t>
    </dgm:pt>
    <dgm:pt modelId="{278D0737-1049-4139-A891-007A5E5B1E3C}" type="sibTrans" cxnId="{02E67A38-AE14-4115-A141-DDC8ED5AA26C}">
      <dgm:prSet/>
      <dgm:spPr/>
      <dgm:t>
        <a:bodyPr/>
        <a:lstStyle/>
        <a:p>
          <a:endParaRPr lang="en-US"/>
        </a:p>
      </dgm:t>
    </dgm:pt>
    <dgm:pt modelId="{4658FFDC-545C-42F0-A846-17714422BC3D}">
      <dgm:prSet/>
      <dgm:spPr/>
      <dgm:t>
        <a:bodyPr/>
        <a:lstStyle/>
        <a:p>
          <a:r>
            <a:rPr lang="es-ES"/>
            <a:t>La </a:t>
          </a:r>
          <a:r>
            <a:rPr lang="es-ES" u="sng"/>
            <a:t>Gerencia de Servicios Sociales</a:t>
          </a:r>
          <a:r>
            <a:rPr lang="es-ES"/>
            <a:t> convoca subvenciones en régimen de concurrencia competitiva, destinadas a facilitar la inserción sociolaboral, a través de la experiencia y práctica profesional, de personas en situación o riesgo de exclusión perceptoras de la prestación de Renta Garantizada de Ciudadanía, mediante su contratación temporal por empresas y entidades sin ánimo de lucro.</a:t>
          </a:r>
          <a:endParaRPr lang="en-US"/>
        </a:p>
      </dgm:t>
    </dgm:pt>
    <dgm:pt modelId="{743120E4-5D55-444B-9D5A-66ADCC2C0BCF}" type="parTrans" cxnId="{7B9D4839-42B8-4F24-B891-2AB22F28565E}">
      <dgm:prSet/>
      <dgm:spPr/>
      <dgm:t>
        <a:bodyPr/>
        <a:lstStyle/>
        <a:p>
          <a:endParaRPr lang="en-US"/>
        </a:p>
      </dgm:t>
    </dgm:pt>
    <dgm:pt modelId="{755E6AEA-6ABD-4447-B34B-C768602300AC}" type="sibTrans" cxnId="{7B9D4839-42B8-4F24-B891-2AB22F28565E}">
      <dgm:prSet/>
      <dgm:spPr/>
      <dgm:t>
        <a:bodyPr/>
        <a:lstStyle/>
        <a:p>
          <a:endParaRPr lang="en-US"/>
        </a:p>
      </dgm:t>
    </dgm:pt>
    <dgm:pt modelId="{36C2959C-2301-482A-9652-53AD5B87B094}">
      <dgm:prSet/>
      <dgm:spPr/>
      <dgm:t>
        <a:bodyPr/>
        <a:lstStyle/>
        <a:p>
          <a:r>
            <a:rPr lang="es-ES"/>
            <a:t>La finalidad de las subvenciones es proporcionar a las personas en situación o riesgo de exclusión social perceptoras de la prestación de Renta Garantizada de Ciudadanía la </a:t>
          </a:r>
          <a:r>
            <a:rPr lang="es-ES" u="sng"/>
            <a:t>experiencia y práctica profesional que facilite su inserción sociolaboral</a:t>
          </a:r>
          <a:r>
            <a:rPr lang="es-ES"/>
            <a:t>, y que alcancen una mayor autonomía a través de su independencia económica, logrando así, su plena integración social.</a:t>
          </a:r>
          <a:endParaRPr lang="en-US"/>
        </a:p>
      </dgm:t>
    </dgm:pt>
    <dgm:pt modelId="{D4065F3C-0BBB-4C41-89B5-0262996F7DDD}" type="parTrans" cxnId="{8C1D6601-35C9-4BBC-A8CA-62C04587166D}">
      <dgm:prSet/>
      <dgm:spPr/>
      <dgm:t>
        <a:bodyPr/>
        <a:lstStyle/>
        <a:p>
          <a:endParaRPr lang="en-US"/>
        </a:p>
      </dgm:t>
    </dgm:pt>
    <dgm:pt modelId="{5B240308-412F-4AEB-97AC-2189D0BD7289}" type="sibTrans" cxnId="{8C1D6601-35C9-4BBC-A8CA-62C04587166D}">
      <dgm:prSet/>
      <dgm:spPr/>
      <dgm:t>
        <a:bodyPr/>
        <a:lstStyle/>
        <a:p>
          <a:endParaRPr lang="en-US"/>
        </a:p>
      </dgm:t>
    </dgm:pt>
    <dgm:pt modelId="{591AF634-ABE3-4BEB-A9FF-6DECCB934955}" type="pres">
      <dgm:prSet presAssocID="{ADACD438-2BC7-4DD2-ACBC-514E978CAFE4}" presName="Name0" presStyleCnt="0">
        <dgm:presLayoutVars>
          <dgm:dir/>
          <dgm:animLvl val="lvl"/>
          <dgm:resizeHandles val="exact"/>
        </dgm:presLayoutVars>
      </dgm:prSet>
      <dgm:spPr/>
    </dgm:pt>
    <dgm:pt modelId="{FD3CD16D-2B46-49B9-A18F-89320615DD2D}" type="pres">
      <dgm:prSet presAssocID="{63346B46-B550-40B7-8AFF-6AD5CC6E6E35}" presName="boxAndChildren" presStyleCnt="0"/>
      <dgm:spPr/>
    </dgm:pt>
    <dgm:pt modelId="{AE6A0FBB-8332-4AB3-834D-48EADEC5D1FF}" type="pres">
      <dgm:prSet presAssocID="{63346B46-B550-40B7-8AFF-6AD5CC6E6E35}" presName="parentTextBox" presStyleLbl="node1" presStyleIdx="0" presStyleCnt="1"/>
      <dgm:spPr/>
    </dgm:pt>
    <dgm:pt modelId="{89421AEF-0981-4FA3-9E4A-C175BC75ABC1}" type="pres">
      <dgm:prSet presAssocID="{63346B46-B550-40B7-8AFF-6AD5CC6E6E35}" presName="entireBox" presStyleLbl="node1" presStyleIdx="0" presStyleCnt="1"/>
      <dgm:spPr/>
    </dgm:pt>
    <dgm:pt modelId="{F89D19E6-7DE6-4455-AA64-BB6DF2A7FB37}" type="pres">
      <dgm:prSet presAssocID="{63346B46-B550-40B7-8AFF-6AD5CC6E6E35}" presName="descendantBox" presStyleCnt="0"/>
      <dgm:spPr/>
    </dgm:pt>
    <dgm:pt modelId="{F74E9E18-5E00-4EC9-8043-976709853B92}" type="pres">
      <dgm:prSet presAssocID="{4658FFDC-545C-42F0-A846-17714422BC3D}" presName="childTextBox" presStyleLbl="fgAccFollowNode1" presStyleIdx="0" presStyleCnt="2">
        <dgm:presLayoutVars>
          <dgm:bulletEnabled val="1"/>
        </dgm:presLayoutVars>
      </dgm:prSet>
      <dgm:spPr/>
    </dgm:pt>
    <dgm:pt modelId="{9E3C2DAE-D44F-4B96-8CDB-F03E55FA6BB5}" type="pres">
      <dgm:prSet presAssocID="{36C2959C-2301-482A-9652-53AD5B87B094}" presName="childTextBox" presStyleLbl="fgAccFollowNode1" presStyleIdx="1" presStyleCnt="2">
        <dgm:presLayoutVars>
          <dgm:bulletEnabled val="1"/>
        </dgm:presLayoutVars>
      </dgm:prSet>
      <dgm:spPr/>
    </dgm:pt>
  </dgm:ptLst>
  <dgm:cxnLst>
    <dgm:cxn modelId="{8C1D6601-35C9-4BBC-A8CA-62C04587166D}" srcId="{63346B46-B550-40B7-8AFF-6AD5CC6E6E35}" destId="{36C2959C-2301-482A-9652-53AD5B87B094}" srcOrd="1" destOrd="0" parTransId="{D4065F3C-0BBB-4C41-89B5-0262996F7DDD}" sibTransId="{5B240308-412F-4AEB-97AC-2189D0BD7289}"/>
    <dgm:cxn modelId="{E5FAC31F-7664-4DB2-BC14-EAFFE221A62E}" type="presOf" srcId="{4658FFDC-545C-42F0-A846-17714422BC3D}" destId="{F74E9E18-5E00-4EC9-8043-976709853B92}" srcOrd="0" destOrd="0" presId="urn:microsoft.com/office/officeart/2005/8/layout/process4"/>
    <dgm:cxn modelId="{02E67A38-AE14-4115-A141-DDC8ED5AA26C}" srcId="{ADACD438-2BC7-4DD2-ACBC-514E978CAFE4}" destId="{63346B46-B550-40B7-8AFF-6AD5CC6E6E35}" srcOrd="0" destOrd="0" parTransId="{F31EB297-425F-40FC-9ACE-6083E9F33D85}" sibTransId="{278D0737-1049-4139-A891-007A5E5B1E3C}"/>
    <dgm:cxn modelId="{7B9D4839-42B8-4F24-B891-2AB22F28565E}" srcId="{63346B46-B550-40B7-8AFF-6AD5CC6E6E35}" destId="{4658FFDC-545C-42F0-A846-17714422BC3D}" srcOrd="0" destOrd="0" parTransId="{743120E4-5D55-444B-9D5A-66ADCC2C0BCF}" sibTransId="{755E6AEA-6ABD-4447-B34B-C768602300AC}"/>
    <dgm:cxn modelId="{7DB06252-EA3C-4D3A-8199-651B6DA3C7DC}" type="presOf" srcId="{63346B46-B550-40B7-8AFF-6AD5CC6E6E35}" destId="{AE6A0FBB-8332-4AB3-834D-48EADEC5D1FF}" srcOrd="0" destOrd="0" presId="urn:microsoft.com/office/officeart/2005/8/layout/process4"/>
    <dgm:cxn modelId="{DA3E93D1-853D-45E2-9137-A31F866519F1}" type="presOf" srcId="{ADACD438-2BC7-4DD2-ACBC-514E978CAFE4}" destId="{591AF634-ABE3-4BEB-A9FF-6DECCB934955}" srcOrd="0" destOrd="0" presId="urn:microsoft.com/office/officeart/2005/8/layout/process4"/>
    <dgm:cxn modelId="{313A69F4-708E-4A62-BF2D-ECC351BAF172}" type="presOf" srcId="{36C2959C-2301-482A-9652-53AD5B87B094}" destId="{9E3C2DAE-D44F-4B96-8CDB-F03E55FA6BB5}" srcOrd="0" destOrd="0" presId="urn:microsoft.com/office/officeart/2005/8/layout/process4"/>
    <dgm:cxn modelId="{EC3394FD-0B15-49BE-B345-4C27BFB62D8D}" type="presOf" srcId="{63346B46-B550-40B7-8AFF-6AD5CC6E6E35}" destId="{89421AEF-0981-4FA3-9E4A-C175BC75ABC1}" srcOrd="1" destOrd="0" presId="urn:microsoft.com/office/officeart/2005/8/layout/process4"/>
    <dgm:cxn modelId="{3511D75B-8D1F-43FA-BAC6-55FF0F1B374B}" type="presParOf" srcId="{591AF634-ABE3-4BEB-A9FF-6DECCB934955}" destId="{FD3CD16D-2B46-49B9-A18F-89320615DD2D}" srcOrd="0" destOrd="0" presId="urn:microsoft.com/office/officeart/2005/8/layout/process4"/>
    <dgm:cxn modelId="{88CDFE90-A746-4BF8-898F-3AECFE5FB8F0}" type="presParOf" srcId="{FD3CD16D-2B46-49B9-A18F-89320615DD2D}" destId="{AE6A0FBB-8332-4AB3-834D-48EADEC5D1FF}" srcOrd="0" destOrd="0" presId="urn:microsoft.com/office/officeart/2005/8/layout/process4"/>
    <dgm:cxn modelId="{CF6EF912-4B61-4DCE-9A5C-7F8120B9BD27}" type="presParOf" srcId="{FD3CD16D-2B46-49B9-A18F-89320615DD2D}" destId="{89421AEF-0981-4FA3-9E4A-C175BC75ABC1}" srcOrd="1" destOrd="0" presId="urn:microsoft.com/office/officeart/2005/8/layout/process4"/>
    <dgm:cxn modelId="{5A1E013B-CEDD-4BE8-9937-0A501195CC8D}" type="presParOf" srcId="{FD3CD16D-2B46-49B9-A18F-89320615DD2D}" destId="{F89D19E6-7DE6-4455-AA64-BB6DF2A7FB37}" srcOrd="2" destOrd="0" presId="urn:microsoft.com/office/officeart/2005/8/layout/process4"/>
    <dgm:cxn modelId="{41C6284F-5A47-49B6-9060-D62557A9E145}" type="presParOf" srcId="{F89D19E6-7DE6-4455-AA64-BB6DF2A7FB37}" destId="{F74E9E18-5E00-4EC9-8043-976709853B92}" srcOrd="0" destOrd="0" presId="urn:microsoft.com/office/officeart/2005/8/layout/process4"/>
    <dgm:cxn modelId="{F188DB32-43CE-4718-8E45-C6DF98BABBEF}" type="presParOf" srcId="{F89D19E6-7DE6-4455-AA64-BB6DF2A7FB37}" destId="{9E3C2DAE-D44F-4B96-8CDB-F03E55FA6BB5}"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811B7E4-77C6-485E-BA3D-4319A503F188}" type="doc">
      <dgm:prSet loTypeId="urn:microsoft.com/office/officeart/2005/8/layout/process4" loCatId="process" qsTypeId="urn:microsoft.com/office/officeart/2005/8/quickstyle/simple4" qsCatId="simple" csTypeId="urn:microsoft.com/office/officeart/2005/8/colors/colorful1" csCatId="colorful" phldr="1"/>
      <dgm:spPr/>
      <dgm:t>
        <a:bodyPr/>
        <a:lstStyle/>
        <a:p>
          <a:endParaRPr lang="en-US"/>
        </a:p>
      </dgm:t>
    </dgm:pt>
    <dgm:pt modelId="{972CACB1-761A-42C6-9A8D-63269B9AD03F}">
      <dgm:prSet/>
      <dgm:spPr/>
      <dgm:t>
        <a:bodyPr/>
        <a:lstStyle/>
        <a:p>
          <a:r>
            <a:rPr lang="es-ES" b="1"/>
            <a:t>3. Itinerarios personalizados de inserción sociolaboral para personas con discapacidad dentro del programa de itinerarios integrados de inclusión sociolaboral para personas con discapacidad y medidas complementarias </a:t>
          </a:r>
          <a:endParaRPr lang="en-US"/>
        </a:p>
      </dgm:t>
    </dgm:pt>
    <dgm:pt modelId="{6A9C0C8F-3F5E-4132-847E-DD391EA46744}" type="parTrans" cxnId="{BC421D13-631F-4020-ACAA-4AC118C91B00}">
      <dgm:prSet/>
      <dgm:spPr/>
      <dgm:t>
        <a:bodyPr/>
        <a:lstStyle/>
        <a:p>
          <a:endParaRPr lang="en-US"/>
        </a:p>
      </dgm:t>
    </dgm:pt>
    <dgm:pt modelId="{12326196-D923-4A64-81AA-602935D41F54}" type="sibTrans" cxnId="{BC421D13-631F-4020-ACAA-4AC118C91B00}">
      <dgm:prSet/>
      <dgm:spPr/>
      <dgm:t>
        <a:bodyPr/>
        <a:lstStyle/>
        <a:p>
          <a:endParaRPr lang="en-US"/>
        </a:p>
      </dgm:t>
    </dgm:pt>
    <dgm:pt modelId="{6CD1A8F4-3702-4DB0-8111-180CF1A01E47}">
      <dgm:prSet/>
      <dgm:spPr/>
      <dgm:t>
        <a:bodyPr/>
        <a:lstStyle/>
        <a:p>
          <a:r>
            <a:rPr lang="es-ES"/>
            <a:t>La Gerencia de Servicios Sociales otorga subvenciones en régimen de concesión directa previa convocatoria, destinadas a la financiación del programa específico de itinerarios personalizados de inserción socio laboral para personas con discapacidad dentro del programa de itinerarios integrados de inclusión sociolaboral para personas con discapacidad y medidas complementaria.</a:t>
          </a:r>
          <a:endParaRPr lang="en-US"/>
        </a:p>
      </dgm:t>
    </dgm:pt>
    <dgm:pt modelId="{4BE04244-4ECD-4110-A2E7-05C819374634}" type="parTrans" cxnId="{DA45CBE8-8148-480F-A01F-CC2AD13F2BE5}">
      <dgm:prSet/>
      <dgm:spPr/>
      <dgm:t>
        <a:bodyPr/>
        <a:lstStyle/>
        <a:p>
          <a:endParaRPr lang="en-US"/>
        </a:p>
      </dgm:t>
    </dgm:pt>
    <dgm:pt modelId="{2D0D2B3F-36FF-4124-8B18-D46D7E925A6A}" type="sibTrans" cxnId="{DA45CBE8-8148-480F-A01F-CC2AD13F2BE5}">
      <dgm:prSet/>
      <dgm:spPr/>
      <dgm:t>
        <a:bodyPr/>
        <a:lstStyle/>
        <a:p>
          <a:endParaRPr lang="en-US"/>
        </a:p>
      </dgm:t>
    </dgm:pt>
    <dgm:pt modelId="{1EB49E64-1C2B-4D11-9D94-AAF12F275736}">
      <dgm:prSet/>
      <dgm:spPr/>
      <dgm:t>
        <a:bodyPr/>
        <a:lstStyle/>
        <a:p>
          <a:r>
            <a:rPr lang="es-ES"/>
            <a:t>Estas subvenciones tienen como finalidad </a:t>
          </a:r>
          <a:r>
            <a:rPr lang="es-ES" u="sng"/>
            <a:t>financiar los gastos generados a las entidades sin ánimo de lucro que gestionen y desarrollen programas de itinerarios personalizados de inserción sociolaboral para personas con discapacidad</a:t>
          </a:r>
          <a:r>
            <a:rPr lang="es-ES"/>
            <a:t>, que incluya alguna medida de orientación, intermediación laboral, formación prelaboral y laboral, procurando las medidas de apoyo y acompañamiento pertinentes.</a:t>
          </a:r>
          <a:endParaRPr lang="en-US"/>
        </a:p>
      </dgm:t>
    </dgm:pt>
    <dgm:pt modelId="{D7819932-D313-4144-B095-11ECE1C621EC}" type="parTrans" cxnId="{AB3CEC60-FCE4-470E-9E13-331E559FB729}">
      <dgm:prSet/>
      <dgm:spPr/>
      <dgm:t>
        <a:bodyPr/>
        <a:lstStyle/>
        <a:p>
          <a:endParaRPr lang="en-US"/>
        </a:p>
      </dgm:t>
    </dgm:pt>
    <dgm:pt modelId="{24CBDF9A-B3E5-443E-851A-92B0607B2FC1}" type="sibTrans" cxnId="{AB3CEC60-FCE4-470E-9E13-331E559FB729}">
      <dgm:prSet/>
      <dgm:spPr/>
      <dgm:t>
        <a:bodyPr/>
        <a:lstStyle/>
        <a:p>
          <a:endParaRPr lang="en-US"/>
        </a:p>
      </dgm:t>
    </dgm:pt>
    <dgm:pt modelId="{5E2CE678-2097-4D7B-8FCC-1869659EBF44}" type="pres">
      <dgm:prSet presAssocID="{F811B7E4-77C6-485E-BA3D-4319A503F188}" presName="Name0" presStyleCnt="0">
        <dgm:presLayoutVars>
          <dgm:dir/>
          <dgm:animLvl val="lvl"/>
          <dgm:resizeHandles val="exact"/>
        </dgm:presLayoutVars>
      </dgm:prSet>
      <dgm:spPr/>
    </dgm:pt>
    <dgm:pt modelId="{665497DF-52A7-47AC-BBB3-66EA300B8DB1}" type="pres">
      <dgm:prSet presAssocID="{1EB49E64-1C2B-4D11-9D94-AAF12F275736}" presName="boxAndChildren" presStyleCnt="0"/>
      <dgm:spPr/>
    </dgm:pt>
    <dgm:pt modelId="{F0774811-640B-4E93-ABD9-D69DCF9F0F2B}" type="pres">
      <dgm:prSet presAssocID="{1EB49E64-1C2B-4D11-9D94-AAF12F275736}" presName="parentTextBox" presStyleLbl="node1" presStyleIdx="0" presStyleCnt="3"/>
      <dgm:spPr/>
    </dgm:pt>
    <dgm:pt modelId="{9F03C344-4643-4D26-BBAC-32863C1D4DF6}" type="pres">
      <dgm:prSet presAssocID="{2D0D2B3F-36FF-4124-8B18-D46D7E925A6A}" presName="sp" presStyleCnt="0"/>
      <dgm:spPr/>
    </dgm:pt>
    <dgm:pt modelId="{D7016A11-6F00-433D-83A2-26E29C17DB95}" type="pres">
      <dgm:prSet presAssocID="{6CD1A8F4-3702-4DB0-8111-180CF1A01E47}" presName="arrowAndChildren" presStyleCnt="0"/>
      <dgm:spPr/>
    </dgm:pt>
    <dgm:pt modelId="{F7A994A1-CB7E-4699-9EBB-D7C808A4F32C}" type="pres">
      <dgm:prSet presAssocID="{6CD1A8F4-3702-4DB0-8111-180CF1A01E47}" presName="parentTextArrow" presStyleLbl="node1" presStyleIdx="1" presStyleCnt="3"/>
      <dgm:spPr/>
    </dgm:pt>
    <dgm:pt modelId="{8F4528E7-7089-4CF6-9E52-71195DB8807B}" type="pres">
      <dgm:prSet presAssocID="{12326196-D923-4A64-81AA-602935D41F54}" presName="sp" presStyleCnt="0"/>
      <dgm:spPr/>
    </dgm:pt>
    <dgm:pt modelId="{B2C28DA8-FF62-48BF-BCFF-1ADCFD7CC0AA}" type="pres">
      <dgm:prSet presAssocID="{972CACB1-761A-42C6-9A8D-63269B9AD03F}" presName="arrowAndChildren" presStyleCnt="0"/>
      <dgm:spPr/>
    </dgm:pt>
    <dgm:pt modelId="{A3796FD5-2F7E-44D9-B47C-E6E8CBAB8492}" type="pres">
      <dgm:prSet presAssocID="{972CACB1-761A-42C6-9A8D-63269B9AD03F}" presName="parentTextArrow" presStyleLbl="node1" presStyleIdx="2" presStyleCnt="3" custScaleY="95774"/>
      <dgm:spPr/>
    </dgm:pt>
  </dgm:ptLst>
  <dgm:cxnLst>
    <dgm:cxn modelId="{F368D70F-FFEF-446A-A510-CADBEA976324}" type="presOf" srcId="{6CD1A8F4-3702-4DB0-8111-180CF1A01E47}" destId="{F7A994A1-CB7E-4699-9EBB-D7C808A4F32C}" srcOrd="0" destOrd="0" presId="urn:microsoft.com/office/officeart/2005/8/layout/process4"/>
    <dgm:cxn modelId="{BC421D13-631F-4020-ACAA-4AC118C91B00}" srcId="{F811B7E4-77C6-485E-BA3D-4319A503F188}" destId="{972CACB1-761A-42C6-9A8D-63269B9AD03F}" srcOrd="0" destOrd="0" parTransId="{6A9C0C8F-3F5E-4132-847E-DD391EA46744}" sibTransId="{12326196-D923-4A64-81AA-602935D41F54}"/>
    <dgm:cxn modelId="{AB3CEC60-FCE4-470E-9E13-331E559FB729}" srcId="{F811B7E4-77C6-485E-BA3D-4319A503F188}" destId="{1EB49E64-1C2B-4D11-9D94-AAF12F275736}" srcOrd="2" destOrd="0" parTransId="{D7819932-D313-4144-B095-11ECE1C621EC}" sibTransId="{24CBDF9A-B3E5-443E-851A-92B0607B2FC1}"/>
    <dgm:cxn modelId="{57B315A9-AF66-4C1E-80E9-EC98A4AD20CE}" type="presOf" srcId="{972CACB1-761A-42C6-9A8D-63269B9AD03F}" destId="{A3796FD5-2F7E-44D9-B47C-E6E8CBAB8492}" srcOrd="0" destOrd="0" presId="urn:microsoft.com/office/officeart/2005/8/layout/process4"/>
    <dgm:cxn modelId="{8D281BBD-1427-4B12-AC45-35AA23D58AF7}" type="presOf" srcId="{F811B7E4-77C6-485E-BA3D-4319A503F188}" destId="{5E2CE678-2097-4D7B-8FCC-1869659EBF44}" srcOrd="0" destOrd="0" presId="urn:microsoft.com/office/officeart/2005/8/layout/process4"/>
    <dgm:cxn modelId="{DA45CBE8-8148-480F-A01F-CC2AD13F2BE5}" srcId="{F811B7E4-77C6-485E-BA3D-4319A503F188}" destId="{6CD1A8F4-3702-4DB0-8111-180CF1A01E47}" srcOrd="1" destOrd="0" parTransId="{4BE04244-4ECD-4110-A2E7-05C819374634}" sibTransId="{2D0D2B3F-36FF-4124-8B18-D46D7E925A6A}"/>
    <dgm:cxn modelId="{C738A6FD-68C0-4667-8B30-3722A2CEFA54}" type="presOf" srcId="{1EB49E64-1C2B-4D11-9D94-AAF12F275736}" destId="{F0774811-640B-4E93-ABD9-D69DCF9F0F2B}" srcOrd="0" destOrd="0" presId="urn:microsoft.com/office/officeart/2005/8/layout/process4"/>
    <dgm:cxn modelId="{DF24DFB0-E3F4-4382-AD62-08F3E2AAC47D}" type="presParOf" srcId="{5E2CE678-2097-4D7B-8FCC-1869659EBF44}" destId="{665497DF-52A7-47AC-BBB3-66EA300B8DB1}" srcOrd="0" destOrd="0" presId="urn:microsoft.com/office/officeart/2005/8/layout/process4"/>
    <dgm:cxn modelId="{B8AC3354-C850-48B4-9C8E-54E006E8C91C}" type="presParOf" srcId="{665497DF-52A7-47AC-BBB3-66EA300B8DB1}" destId="{F0774811-640B-4E93-ABD9-D69DCF9F0F2B}" srcOrd="0" destOrd="0" presId="urn:microsoft.com/office/officeart/2005/8/layout/process4"/>
    <dgm:cxn modelId="{C1C5EC75-CC31-4AB5-93B6-A126597A86D0}" type="presParOf" srcId="{5E2CE678-2097-4D7B-8FCC-1869659EBF44}" destId="{9F03C344-4643-4D26-BBAC-32863C1D4DF6}" srcOrd="1" destOrd="0" presId="urn:microsoft.com/office/officeart/2005/8/layout/process4"/>
    <dgm:cxn modelId="{DB25BF8A-D2FC-4D24-AC14-4EA96CFF2791}" type="presParOf" srcId="{5E2CE678-2097-4D7B-8FCC-1869659EBF44}" destId="{D7016A11-6F00-433D-83A2-26E29C17DB95}" srcOrd="2" destOrd="0" presId="urn:microsoft.com/office/officeart/2005/8/layout/process4"/>
    <dgm:cxn modelId="{CFD933F3-B0B8-4B3A-8A10-013DA9362D13}" type="presParOf" srcId="{D7016A11-6F00-433D-83A2-26E29C17DB95}" destId="{F7A994A1-CB7E-4699-9EBB-D7C808A4F32C}" srcOrd="0" destOrd="0" presId="urn:microsoft.com/office/officeart/2005/8/layout/process4"/>
    <dgm:cxn modelId="{D5DC68D9-80ED-4764-A3DB-CEA630AD012E}" type="presParOf" srcId="{5E2CE678-2097-4D7B-8FCC-1869659EBF44}" destId="{8F4528E7-7089-4CF6-9E52-71195DB8807B}" srcOrd="3" destOrd="0" presId="urn:microsoft.com/office/officeart/2005/8/layout/process4"/>
    <dgm:cxn modelId="{31933E65-63A1-4723-85F4-00CBF188C561}" type="presParOf" srcId="{5E2CE678-2097-4D7B-8FCC-1869659EBF44}" destId="{B2C28DA8-FF62-48BF-BCFF-1ADCFD7CC0AA}" srcOrd="4" destOrd="0" presId="urn:microsoft.com/office/officeart/2005/8/layout/process4"/>
    <dgm:cxn modelId="{DB736977-DC72-48AC-88D9-7618EAF5FD0E}" type="presParOf" srcId="{B2C28DA8-FF62-48BF-BCFF-1ADCFD7CC0AA}" destId="{A3796FD5-2F7E-44D9-B47C-E6E8CBAB849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5277D4F-04E0-476E-9F1E-56368DC0BEDE}"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8227586F-1169-4873-8EFC-FA13B294AAA0}">
      <dgm:prSet/>
      <dgm:spPr/>
      <dgm:t>
        <a:bodyPr/>
        <a:lstStyle/>
        <a:p>
          <a:r>
            <a:rPr lang="es-ES" b="1"/>
            <a:t>4. Programa específico de viviendas y apoyos para la vida independiente ligados a los itinerarios de inclusión sociolaboral para personas con discapacidad.</a:t>
          </a:r>
          <a:endParaRPr lang="en-US"/>
        </a:p>
      </dgm:t>
    </dgm:pt>
    <dgm:pt modelId="{F17B9526-E189-43C7-A207-E7B8464CCA31}" type="parTrans" cxnId="{AA0B071F-F0BE-48AB-B01C-1580F0465C99}">
      <dgm:prSet/>
      <dgm:spPr/>
      <dgm:t>
        <a:bodyPr/>
        <a:lstStyle/>
        <a:p>
          <a:endParaRPr lang="en-US"/>
        </a:p>
      </dgm:t>
    </dgm:pt>
    <dgm:pt modelId="{7BC9CDB9-BBAF-4046-A8E2-CC855117ADD0}" type="sibTrans" cxnId="{AA0B071F-F0BE-48AB-B01C-1580F0465C99}">
      <dgm:prSet/>
      <dgm:spPr/>
      <dgm:t>
        <a:bodyPr/>
        <a:lstStyle/>
        <a:p>
          <a:endParaRPr lang="en-US"/>
        </a:p>
      </dgm:t>
    </dgm:pt>
    <dgm:pt modelId="{89BB566E-F2CE-4671-BA6F-69D3FDF4DFDC}">
      <dgm:prSet/>
      <dgm:spPr/>
      <dgm:t>
        <a:bodyPr/>
        <a:lstStyle/>
        <a:p>
          <a:r>
            <a:rPr lang="es-ES"/>
            <a:t>La </a:t>
          </a:r>
          <a:r>
            <a:rPr lang="es-ES" u="sng"/>
            <a:t>Gerencia de Servicios Sociales</a:t>
          </a:r>
          <a:r>
            <a:rPr lang="es-ES"/>
            <a:t> otorga subvenciones en régimen de concesión directa previa convocatoria pública, destinadas a la financiación del programa específico de viviendas y apoyos para la vida independiente ligados al desarrollo de itinerarios personalizados de inserción sociolaboral de personas con discapacidad, dentro del programa de itinerarios integrados de inclusión sociolaboral para personas con discapacidad y medidas complementarios.</a:t>
          </a:r>
          <a:endParaRPr lang="en-US"/>
        </a:p>
      </dgm:t>
    </dgm:pt>
    <dgm:pt modelId="{0630E3DA-D8FE-4B32-9AE2-8B803638BBEA}" type="parTrans" cxnId="{4B8FCB4D-37BA-4327-97AC-5626EA350EA8}">
      <dgm:prSet/>
      <dgm:spPr/>
      <dgm:t>
        <a:bodyPr/>
        <a:lstStyle/>
        <a:p>
          <a:endParaRPr lang="en-US"/>
        </a:p>
      </dgm:t>
    </dgm:pt>
    <dgm:pt modelId="{4904AE45-2FCE-4D1B-B051-731A9F258AFF}" type="sibTrans" cxnId="{4B8FCB4D-37BA-4327-97AC-5626EA350EA8}">
      <dgm:prSet/>
      <dgm:spPr/>
      <dgm:t>
        <a:bodyPr/>
        <a:lstStyle/>
        <a:p>
          <a:endParaRPr lang="en-US"/>
        </a:p>
      </dgm:t>
    </dgm:pt>
    <dgm:pt modelId="{F4A6AFEB-18F0-4AF9-AE05-CC8D726C2208}">
      <dgm:prSet/>
      <dgm:spPr/>
      <dgm:t>
        <a:bodyPr/>
        <a:lstStyle/>
        <a:p>
          <a:r>
            <a:rPr lang="es-ES"/>
            <a:t>Estas subvenciones tienen como finalidad </a:t>
          </a:r>
          <a:r>
            <a:rPr lang="es-ES" u="sng"/>
            <a:t>prestar los apoyos necesarios para el desarrollo de la vida independiente de los participantes en los Programas de Itinerarios personalizados de inserción sociolaboral</a:t>
          </a:r>
          <a:r>
            <a:rPr lang="es-ES"/>
            <a:t>, financiando a las entidades sin ánimo de lucro que los realizan los gastos asociados a los mimos, favoreciendo así la incorporación y mantenimiento del empleo de las personas con discapacidad que tengan especiales dificultades de inserción laboral.</a:t>
          </a:r>
          <a:endParaRPr lang="en-US"/>
        </a:p>
      </dgm:t>
    </dgm:pt>
    <dgm:pt modelId="{B788ABD5-9C9E-40DC-9032-56D6620C2F2B}" type="parTrans" cxnId="{CB9281FD-3D81-4D41-9763-2F372D3BD7C5}">
      <dgm:prSet/>
      <dgm:spPr/>
      <dgm:t>
        <a:bodyPr/>
        <a:lstStyle/>
        <a:p>
          <a:endParaRPr lang="en-US"/>
        </a:p>
      </dgm:t>
    </dgm:pt>
    <dgm:pt modelId="{0DC633BD-DFB5-4B2D-8CA5-6D1617FF2B53}" type="sibTrans" cxnId="{CB9281FD-3D81-4D41-9763-2F372D3BD7C5}">
      <dgm:prSet/>
      <dgm:spPr/>
      <dgm:t>
        <a:bodyPr/>
        <a:lstStyle/>
        <a:p>
          <a:endParaRPr lang="en-US"/>
        </a:p>
      </dgm:t>
    </dgm:pt>
    <dgm:pt modelId="{16939C6A-E1F5-4DE0-A404-D9DAA01E51E6}" type="pres">
      <dgm:prSet presAssocID="{35277D4F-04E0-476E-9F1E-56368DC0BEDE}" presName="Name0" presStyleCnt="0">
        <dgm:presLayoutVars>
          <dgm:dir/>
          <dgm:animLvl val="lvl"/>
          <dgm:resizeHandles val="exact"/>
        </dgm:presLayoutVars>
      </dgm:prSet>
      <dgm:spPr/>
    </dgm:pt>
    <dgm:pt modelId="{203DE6E6-A76F-4EBF-8B1C-B7AE4E46FD09}" type="pres">
      <dgm:prSet presAssocID="{8227586F-1169-4873-8EFC-FA13B294AAA0}" presName="boxAndChildren" presStyleCnt="0"/>
      <dgm:spPr/>
    </dgm:pt>
    <dgm:pt modelId="{8CC0D4C1-00FF-4764-9D61-508E7B41BD55}" type="pres">
      <dgm:prSet presAssocID="{8227586F-1169-4873-8EFC-FA13B294AAA0}" presName="parentTextBox" presStyleLbl="node1" presStyleIdx="0" presStyleCnt="1"/>
      <dgm:spPr/>
    </dgm:pt>
    <dgm:pt modelId="{BBBBB1F4-A4CE-44A2-894B-FB3FD2620758}" type="pres">
      <dgm:prSet presAssocID="{8227586F-1169-4873-8EFC-FA13B294AAA0}" presName="entireBox" presStyleLbl="node1" presStyleIdx="0" presStyleCnt="1"/>
      <dgm:spPr/>
    </dgm:pt>
    <dgm:pt modelId="{809573F9-492A-4677-A48C-7728D1A943C7}" type="pres">
      <dgm:prSet presAssocID="{8227586F-1169-4873-8EFC-FA13B294AAA0}" presName="descendantBox" presStyleCnt="0"/>
      <dgm:spPr/>
    </dgm:pt>
    <dgm:pt modelId="{C6609E2F-3849-4333-A3E1-638BA28B061B}" type="pres">
      <dgm:prSet presAssocID="{89BB566E-F2CE-4671-BA6F-69D3FDF4DFDC}" presName="childTextBox" presStyleLbl="fgAccFollowNode1" presStyleIdx="0" presStyleCnt="2">
        <dgm:presLayoutVars>
          <dgm:bulletEnabled val="1"/>
        </dgm:presLayoutVars>
      </dgm:prSet>
      <dgm:spPr/>
    </dgm:pt>
    <dgm:pt modelId="{D334F842-3217-4A9A-A78C-20C34946E071}" type="pres">
      <dgm:prSet presAssocID="{F4A6AFEB-18F0-4AF9-AE05-CC8D726C2208}" presName="childTextBox" presStyleLbl="fgAccFollowNode1" presStyleIdx="1" presStyleCnt="2">
        <dgm:presLayoutVars>
          <dgm:bulletEnabled val="1"/>
        </dgm:presLayoutVars>
      </dgm:prSet>
      <dgm:spPr/>
    </dgm:pt>
  </dgm:ptLst>
  <dgm:cxnLst>
    <dgm:cxn modelId="{97756508-4629-4310-B6CB-36B450C68EA1}" type="presOf" srcId="{89BB566E-F2CE-4671-BA6F-69D3FDF4DFDC}" destId="{C6609E2F-3849-4333-A3E1-638BA28B061B}" srcOrd="0" destOrd="0" presId="urn:microsoft.com/office/officeart/2005/8/layout/process4"/>
    <dgm:cxn modelId="{AA0B071F-F0BE-48AB-B01C-1580F0465C99}" srcId="{35277D4F-04E0-476E-9F1E-56368DC0BEDE}" destId="{8227586F-1169-4873-8EFC-FA13B294AAA0}" srcOrd="0" destOrd="0" parTransId="{F17B9526-E189-43C7-A207-E7B8464CCA31}" sibTransId="{7BC9CDB9-BBAF-4046-A8E2-CC855117ADD0}"/>
    <dgm:cxn modelId="{4B8FCB4D-37BA-4327-97AC-5626EA350EA8}" srcId="{8227586F-1169-4873-8EFC-FA13B294AAA0}" destId="{89BB566E-F2CE-4671-BA6F-69D3FDF4DFDC}" srcOrd="0" destOrd="0" parTransId="{0630E3DA-D8FE-4B32-9AE2-8B803638BBEA}" sibTransId="{4904AE45-2FCE-4D1B-B051-731A9F258AFF}"/>
    <dgm:cxn modelId="{0F471A9D-480F-424A-B195-89BB7F6E4DB7}" type="presOf" srcId="{8227586F-1169-4873-8EFC-FA13B294AAA0}" destId="{8CC0D4C1-00FF-4764-9D61-508E7B41BD55}" srcOrd="0" destOrd="0" presId="urn:microsoft.com/office/officeart/2005/8/layout/process4"/>
    <dgm:cxn modelId="{621D95A8-0EE6-4EC6-9765-F2B6EC17D488}" type="presOf" srcId="{35277D4F-04E0-476E-9F1E-56368DC0BEDE}" destId="{16939C6A-E1F5-4DE0-A404-D9DAA01E51E6}" srcOrd="0" destOrd="0" presId="urn:microsoft.com/office/officeart/2005/8/layout/process4"/>
    <dgm:cxn modelId="{36335CC8-2B0D-4812-A543-84DAAEA1BACB}" type="presOf" srcId="{8227586F-1169-4873-8EFC-FA13B294AAA0}" destId="{BBBBB1F4-A4CE-44A2-894B-FB3FD2620758}" srcOrd="1" destOrd="0" presId="urn:microsoft.com/office/officeart/2005/8/layout/process4"/>
    <dgm:cxn modelId="{80FF79F0-4FD2-40C8-84D7-72DC1E82EDDB}" type="presOf" srcId="{F4A6AFEB-18F0-4AF9-AE05-CC8D726C2208}" destId="{D334F842-3217-4A9A-A78C-20C34946E071}" srcOrd="0" destOrd="0" presId="urn:microsoft.com/office/officeart/2005/8/layout/process4"/>
    <dgm:cxn modelId="{CB9281FD-3D81-4D41-9763-2F372D3BD7C5}" srcId="{8227586F-1169-4873-8EFC-FA13B294AAA0}" destId="{F4A6AFEB-18F0-4AF9-AE05-CC8D726C2208}" srcOrd="1" destOrd="0" parTransId="{B788ABD5-9C9E-40DC-9032-56D6620C2F2B}" sibTransId="{0DC633BD-DFB5-4B2D-8CA5-6D1617FF2B53}"/>
    <dgm:cxn modelId="{56FE741F-B617-43F7-BE27-EEBE4341C68F}" type="presParOf" srcId="{16939C6A-E1F5-4DE0-A404-D9DAA01E51E6}" destId="{203DE6E6-A76F-4EBF-8B1C-B7AE4E46FD09}" srcOrd="0" destOrd="0" presId="urn:microsoft.com/office/officeart/2005/8/layout/process4"/>
    <dgm:cxn modelId="{F72EFE1A-2868-4A07-AA80-76711B7B7284}" type="presParOf" srcId="{203DE6E6-A76F-4EBF-8B1C-B7AE4E46FD09}" destId="{8CC0D4C1-00FF-4764-9D61-508E7B41BD55}" srcOrd="0" destOrd="0" presId="urn:microsoft.com/office/officeart/2005/8/layout/process4"/>
    <dgm:cxn modelId="{D4E6E287-E987-4F75-A032-56C21923EC2D}" type="presParOf" srcId="{203DE6E6-A76F-4EBF-8B1C-B7AE4E46FD09}" destId="{BBBBB1F4-A4CE-44A2-894B-FB3FD2620758}" srcOrd="1" destOrd="0" presId="urn:microsoft.com/office/officeart/2005/8/layout/process4"/>
    <dgm:cxn modelId="{7F83BF36-AADE-49BB-A2A3-25CF946F4148}" type="presParOf" srcId="{203DE6E6-A76F-4EBF-8B1C-B7AE4E46FD09}" destId="{809573F9-492A-4677-A48C-7728D1A943C7}" srcOrd="2" destOrd="0" presId="urn:microsoft.com/office/officeart/2005/8/layout/process4"/>
    <dgm:cxn modelId="{3F72F9BE-E31B-46B6-B6C0-40B534365EAB}" type="presParOf" srcId="{809573F9-492A-4677-A48C-7728D1A943C7}" destId="{C6609E2F-3849-4333-A3E1-638BA28B061B}" srcOrd="0" destOrd="0" presId="urn:microsoft.com/office/officeart/2005/8/layout/process4"/>
    <dgm:cxn modelId="{36CEE0A8-53BC-4EAD-A059-634DB5BAE5F2}" type="presParOf" srcId="{809573F9-492A-4677-A48C-7728D1A943C7}" destId="{D334F842-3217-4A9A-A78C-20C34946E071}"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A6C8181-A72A-4D9E-A045-0BC544D3FF4A}"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3B594B2F-558C-4779-A8E1-2827ED8D18F2}">
      <dgm:prSet/>
      <dgm:spPr/>
      <dgm:t>
        <a:bodyPr/>
        <a:lstStyle/>
        <a:p>
          <a:r>
            <a:rPr lang="es-ES" b="1"/>
            <a:t>5. Programa específico de formación y de acciones de apoyo para el empleo en el ámbito laboral de la asistencia personal. </a:t>
          </a:r>
          <a:endParaRPr lang="en-US"/>
        </a:p>
      </dgm:t>
    </dgm:pt>
    <dgm:pt modelId="{A91C3720-EADA-4861-ABB0-6880B4011C32}" type="parTrans" cxnId="{6932C5B7-1854-45B3-BE30-94632701C9AC}">
      <dgm:prSet/>
      <dgm:spPr/>
      <dgm:t>
        <a:bodyPr/>
        <a:lstStyle/>
        <a:p>
          <a:endParaRPr lang="en-US"/>
        </a:p>
      </dgm:t>
    </dgm:pt>
    <dgm:pt modelId="{95FCB1C2-8C35-41C2-B2B6-452D34664443}" type="sibTrans" cxnId="{6932C5B7-1854-45B3-BE30-94632701C9AC}">
      <dgm:prSet/>
      <dgm:spPr/>
      <dgm:t>
        <a:bodyPr/>
        <a:lstStyle/>
        <a:p>
          <a:endParaRPr lang="en-US"/>
        </a:p>
      </dgm:t>
    </dgm:pt>
    <dgm:pt modelId="{BDCFDF77-F7F8-4443-BD89-A2E2CC3E230F}">
      <dgm:prSet/>
      <dgm:spPr/>
      <dgm:t>
        <a:bodyPr/>
        <a:lstStyle/>
        <a:p>
          <a:r>
            <a:rPr lang="es-ES"/>
            <a:t>La </a:t>
          </a:r>
          <a:r>
            <a:rPr lang="es-ES" u="sng"/>
            <a:t>Gerencia de Servicios Sociales</a:t>
          </a:r>
          <a:r>
            <a:rPr lang="es-ES"/>
            <a:t> otorga subvenciones en régimen de concesión directa previa convocatoria pública, destinadas a la financiación del programa específico de formación y acciones de apoyo al empleo de personas con discapacidad en el ámbito de la asistencia personal, ligados al desarrollo de itinerarios personalizados de inserción sociolaboral para personas con discapacidad, dentro del programa de itinerarios integrados de inclusión sociolaboral para personas con discapacidad y medidas complementarias.</a:t>
          </a:r>
          <a:endParaRPr lang="en-US"/>
        </a:p>
      </dgm:t>
    </dgm:pt>
    <dgm:pt modelId="{44755DD8-ACB7-401F-9A2E-1BEA476BD9E1}" type="parTrans" cxnId="{C2E8D807-8392-4301-9ABC-59EBA2D39D35}">
      <dgm:prSet/>
      <dgm:spPr/>
      <dgm:t>
        <a:bodyPr/>
        <a:lstStyle/>
        <a:p>
          <a:endParaRPr lang="en-US"/>
        </a:p>
      </dgm:t>
    </dgm:pt>
    <dgm:pt modelId="{2F7F82C9-D090-4584-91E0-60225824A116}" type="sibTrans" cxnId="{C2E8D807-8392-4301-9ABC-59EBA2D39D35}">
      <dgm:prSet/>
      <dgm:spPr/>
      <dgm:t>
        <a:bodyPr/>
        <a:lstStyle/>
        <a:p>
          <a:endParaRPr lang="en-US"/>
        </a:p>
      </dgm:t>
    </dgm:pt>
    <dgm:pt modelId="{AAE6F5E6-5A08-4DF0-83FE-3CCE04791977}">
      <dgm:prSet/>
      <dgm:spPr/>
      <dgm:t>
        <a:bodyPr/>
        <a:lstStyle/>
        <a:p>
          <a:r>
            <a:rPr lang="es-ES"/>
            <a:t>Estas subvenciones tienen como finalidad </a:t>
          </a:r>
          <a:r>
            <a:rPr lang="es-ES" u="sng"/>
            <a:t>la ampliación de las oportunidades de empleabilidad de las personas con discapacidad, mediante la implementación de un programa específico de formación y acciones de apoyo al empleo de personas con discapacidad en el ámbito de la asistencia personal</a:t>
          </a:r>
          <a:r>
            <a:rPr lang="es-ES"/>
            <a:t>, financiando los gastos generados a las entidades sin ánimo de lucro que, llevando a cabo programas de itinerarios personalizados de inserción laboral para personas con discapacidad, gestionen para sus participantes dichos programas específicos.</a:t>
          </a:r>
          <a:endParaRPr lang="en-US"/>
        </a:p>
      </dgm:t>
    </dgm:pt>
    <dgm:pt modelId="{ED3AD170-8768-4DA5-852A-FE126E7A5F78}" type="parTrans" cxnId="{B897EF2F-400B-4A0D-9632-BEAF9C9A6FF4}">
      <dgm:prSet/>
      <dgm:spPr/>
      <dgm:t>
        <a:bodyPr/>
        <a:lstStyle/>
        <a:p>
          <a:endParaRPr lang="en-US"/>
        </a:p>
      </dgm:t>
    </dgm:pt>
    <dgm:pt modelId="{87737F06-C35E-4655-9670-81107A42F26F}" type="sibTrans" cxnId="{B897EF2F-400B-4A0D-9632-BEAF9C9A6FF4}">
      <dgm:prSet/>
      <dgm:spPr/>
      <dgm:t>
        <a:bodyPr/>
        <a:lstStyle/>
        <a:p>
          <a:endParaRPr lang="en-US"/>
        </a:p>
      </dgm:t>
    </dgm:pt>
    <dgm:pt modelId="{929454B8-7856-4AAC-B8D3-F56D976122E6}" type="pres">
      <dgm:prSet presAssocID="{1A6C8181-A72A-4D9E-A045-0BC544D3FF4A}" presName="Name0" presStyleCnt="0">
        <dgm:presLayoutVars>
          <dgm:dir/>
          <dgm:animLvl val="lvl"/>
          <dgm:resizeHandles val="exact"/>
        </dgm:presLayoutVars>
      </dgm:prSet>
      <dgm:spPr/>
    </dgm:pt>
    <dgm:pt modelId="{415800C8-B8BE-402A-99A0-4A194F1134FF}" type="pres">
      <dgm:prSet presAssocID="{3B594B2F-558C-4779-A8E1-2827ED8D18F2}" presName="boxAndChildren" presStyleCnt="0"/>
      <dgm:spPr/>
    </dgm:pt>
    <dgm:pt modelId="{879A134A-F17C-40E9-B753-98967F26C14E}" type="pres">
      <dgm:prSet presAssocID="{3B594B2F-558C-4779-A8E1-2827ED8D18F2}" presName="parentTextBox" presStyleLbl="node1" presStyleIdx="0" presStyleCnt="1"/>
      <dgm:spPr/>
    </dgm:pt>
    <dgm:pt modelId="{9D43A086-991C-4E5F-9973-2C131DACAFEF}" type="pres">
      <dgm:prSet presAssocID="{3B594B2F-558C-4779-A8E1-2827ED8D18F2}" presName="entireBox" presStyleLbl="node1" presStyleIdx="0" presStyleCnt="1"/>
      <dgm:spPr/>
    </dgm:pt>
    <dgm:pt modelId="{FADAD4A0-7068-48AD-BC7A-554AA173458C}" type="pres">
      <dgm:prSet presAssocID="{3B594B2F-558C-4779-A8E1-2827ED8D18F2}" presName="descendantBox" presStyleCnt="0"/>
      <dgm:spPr/>
    </dgm:pt>
    <dgm:pt modelId="{1B244F85-41F2-44E6-A4B8-C4DE9C80DE7C}" type="pres">
      <dgm:prSet presAssocID="{BDCFDF77-F7F8-4443-BD89-A2E2CC3E230F}" presName="childTextBox" presStyleLbl="fgAccFollowNode1" presStyleIdx="0" presStyleCnt="2">
        <dgm:presLayoutVars>
          <dgm:bulletEnabled val="1"/>
        </dgm:presLayoutVars>
      </dgm:prSet>
      <dgm:spPr/>
    </dgm:pt>
    <dgm:pt modelId="{56B339F8-4076-450A-AEC8-CFBCD298507F}" type="pres">
      <dgm:prSet presAssocID="{AAE6F5E6-5A08-4DF0-83FE-3CCE04791977}" presName="childTextBox" presStyleLbl="fgAccFollowNode1" presStyleIdx="1" presStyleCnt="2">
        <dgm:presLayoutVars>
          <dgm:bulletEnabled val="1"/>
        </dgm:presLayoutVars>
      </dgm:prSet>
      <dgm:spPr/>
    </dgm:pt>
  </dgm:ptLst>
  <dgm:cxnLst>
    <dgm:cxn modelId="{A9398206-25F9-4426-8F6A-2D93C85DEAD5}" type="presOf" srcId="{3B594B2F-558C-4779-A8E1-2827ED8D18F2}" destId="{9D43A086-991C-4E5F-9973-2C131DACAFEF}" srcOrd="1" destOrd="0" presId="urn:microsoft.com/office/officeart/2005/8/layout/process4"/>
    <dgm:cxn modelId="{C2E8D807-8392-4301-9ABC-59EBA2D39D35}" srcId="{3B594B2F-558C-4779-A8E1-2827ED8D18F2}" destId="{BDCFDF77-F7F8-4443-BD89-A2E2CC3E230F}" srcOrd="0" destOrd="0" parTransId="{44755DD8-ACB7-401F-9A2E-1BEA476BD9E1}" sibTransId="{2F7F82C9-D090-4584-91E0-60225824A116}"/>
    <dgm:cxn modelId="{B897EF2F-400B-4A0D-9632-BEAF9C9A6FF4}" srcId="{3B594B2F-558C-4779-A8E1-2827ED8D18F2}" destId="{AAE6F5E6-5A08-4DF0-83FE-3CCE04791977}" srcOrd="1" destOrd="0" parTransId="{ED3AD170-8768-4DA5-852A-FE126E7A5F78}" sibTransId="{87737F06-C35E-4655-9670-81107A42F26F}"/>
    <dgm:cxn modelId="{A0D0178A-1621-4305-9532-B32FDCAABBEE}" type="presOf" srcId="{BDCFDF77-F7F8-4443-BD89-A2E2CC3E230F}" destId="{1B244F85-41F2-44E6-A4B8-C4DE9C80DE7C}" srcOrd="0" destOrd="0" presId="urn:microsoft.com/office/officeart/2005/8/layout/process4"/>
    <dgm:cxn modelId="{6932C5B7-1854-45B3-BE30-94632701C9AC}" srcId="{1A6C8181-A72A-4D9E-A045-0BC544D3FF4A}" destId="{3B594B2F-558C-4779-A8E1-2827ED8D18F2}" srcOrd="0" destOrd="0" parTransId="{A91C3720-EADA-4861-ABB0-6880B4011C32}" sibTransId="{95FCB1C2-8C35-41C2-B2B6-452D34664443}"/>
    <dgm:cxn modelId="{C9D6ABBE-D1B7-4DA9-9446-032C4440185A}" type="presOf" srcId="{AAE6F5E6-5A08-4DF0-83FE-3CCE04791977}" destId="{56B339F8-4076-450A-AEC8-CFBCD298507F}" srcOrd="0" destOrd="0" presId="urn:microsoft.com/office/officeart/2005/8/layout/process4"/>
    <dgm:cxn modelId="{DE348DC3-E045-4FEB-A971-4946A17DC3D4}" type="presOf" srcId="{3B594B2F-558C-4779-A8E1-2827ED8D18F2}" destId="{879A134A-F17C-40E9-B753-98967F26C14E}" srcOrd="0" destOrd="0" presId="urn:microsoft.com/office/officeart/2005/8/layout/process4"/>
    <dgm:cxn modelId="{63070BF2-29F0-4501-A8FB-E19F8AA01B9C}" type="presOf" srcId="{1A6C8181-A72A-4D9E-A045-0BC544D3FF4A}" destId="{929454B8-7856-4AAC-B8D3-F56D976122E6}" srcOrd="0" destOrd="0" presId="urn:microsoft.com/office/officeart/2005/8/layout/process4"/>
    <dgm:cxn modelId="{7DAA9CD0-7B48-419D-9FB3-ED232ED53748}" type="presParOf" srcId="{929454B8-7856-4AAC-B8D3-F56D976122E6}" destId="{415800C8-B8BE-402A-99A0-4A194F1134FF}" srcOrd="0" destOrd="0" presId="urn:microsoft.com/office/officeart/2005/8/layout/process4"/>
    <dgm:cxn modelId="{FE6E1A3E-BDB9-446A-B1BA-77B39DE320A2}" type="presParOf" srcId="{415800C8-B8BE-402A-99A0-4A194F1134FF}" destId="{879A134A-F17C-40E9-B753-98967F26C14E}" srcOrd="0" destOrd="0" presId="urn:microsoft.com/office/officeart/2005/8/layout/process4"/>
    <dgm:cxn modelId="{69E9D454-7D00-4F88-9441-502A6E69A4B9}" type="presParOf" srcId="{415800C8-B8BE-402A-99A0-4A194F1134FF}" destId="{9D43A086-991C-4E5F-9973-2C131DACAFEF}" srcOrd="1" destOrd="0" presId="urn:microsoft.com/office/officeart/2005/8/layout/process4"/>
    <dgm:cxn modelId="{34ED240F-49B6-498C-93DD-8F1B661DDFA2}" type="presParOf" srcId="{415800C8-B8BE-402A-99A0-4A194F1134FF}" destId="{FADAD4A0-7068-48AD-BC7A-554AA173458C}" srcOrd="2" destOrd="0" presId="urn:microsoft.com/office/officeart/2005/8/layout/process4"/>
    <dgm:cxn modelId="{7363BC38-7834-4F7F-8530-7C07F00E352F}" type="presParOf" srcId="{FADAD4A0-7068-48AD-BC7A-554AA173458C}" destId="{1B244F85-41F2-44E6-A4B8-C4DE9C80DE7C}" srcOrd="0" destOrd="0" presId="urn:microsoft.com/office/officeart/2005/8/layout/process4"/>
    <dgm:cxn modelId="{EDA552D4-79B9-4738-9BDC-8589B294AC45}" type="presParOf" srcId="{FADAD4A0-7068-48AD-BC7A-554AA173458C}" destId="{56B339F8-4076-450A-AEC8-CFBCD298507F}"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CEAA9C-2125-417F-BA05-4E8280BAA688}"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E050C57E-A801-401B-8584-B01A1AE2E51F}">
      <dgm:prSet/>
      <dgm:spPr/>
      <dgm:t>
        <a:bodyPr/>
        <a:lstStyle/>
        <a:p>
          <a:r>
            <a:rPr lang="es-ES" dirty="0"/>
            <a:t>En el </a:t>
          </a:r>
          <a:r>
            <a:rPr lang="es-ES" b="1" dirty="0"/>
            <a:t>año 2000 </a:t>
          </a:r>
          <a:r>
            <a:rPr lang="es-ES" dirty="0"/>
            <a:t>tuvo lugar la adopción, en </a:t>
          </a:r>
          <a:r>
            <a:rPr lang="es-ES" u="sng" dirty="0"/>
            <a:t>la Cumbre de Niza</a:t>
          </a:r>
          <a:r>
            <a:rPr lang="es-ES" dirty="0"/>
            <a:t>, de </a:t>
          </a:r>
          <a:r>
            <a:rPr lang="es-ES" u="sng" dirty="0"/>
            <a:t>la </a:t>
          </a:r>
          <a:r>
            <a:rPr lang="es-ES" b="1" u="sng" dirty="0"/>
            <a:t>Carta de los Derechos Fundamentales de la Unión,</a:t>
          </a:r>
          <a:r>
            <a:rPr lang="es-ES" dirty="0"/>
            <a:t> redactada por una convención de carácter especial. </a:t>
          </a:r>
          <a:r>
            <a:rPr lang="es-ES" u="sng" dirty="0"/>
            <a:t>Se creó un </a:t>
          </a:r>
          <a:r>
            <a:rPr lang="es-ES" b="1" u="sng" dirty="0"/>
            <a:t>Comité de Protección Social </a:t>
          </a:r>
          <a:r>
            <a:rPr lang="es-ES" dirty="0"/>
            <a:t>para fomentar la cooperación en este ámbito entre los Estados miembros y la Comisión (artículo 160 del TFUE), pero se rechazaron todas las propuestas de ampliación del procedimiento de codecisión.</a:t>
          </a:r>
          <a:endParaRPr lang="en-US" dirty="0"/>
        </a:p>
      </dgm:t>
    </dgm:pt>
    <dgm:pt modelId="{7DA06788-83C3-4BF3-AB3D-994D72A4E635}" type="parTrans" cxnId="{2C2C2C18-7669-4BC2-8198-84B8022A0BFB}">
      <dgm:prSet/>
      <dgm:spPr/>
      <dgm:t>
        <a:bodyPr/>
        <a:lstStyle/>
        <a:p>
          <a:endParaRPr lang="en-US"/>
        </a:p>
      </dgm:t>
    </dgm:pt>
    <dgm:pt modelId="{328D50C4-21FF-42C9-9F5B-00D42B654B1F}" type="sibTrans" cxnId="{2C2C2C18-7669-4BC2-8198-84B8022A0BFB}">
      <dgm:prSet/>
      <dgm:spPr/>
      <dgm:t>
        <a:bodyPr/>
        <a:lstStyle/>
        <a:p>
          <a:endParaRPr lang="en-US"/>
        </a:p>
      </dgm:t>
    </dgm:pt>
    <dgm:pt modelId="{8AC022A7-88B3-48B1-99B3-6B944BD5CAC8}">
      <dgm:prSet custT="1"/>
      <dgm:spPr/>
      <dgm:t>
        <a:bodyPr/>
        <a:lstStyle/>
        <a:p>
          <a:r>
            <a:rPr lang="es-ES" sz="1100" dirty="0"/>
            <a:t>A la luz de la revisión intermedia de la </a:t>
          </a:r>
          <a:r>
            <a:rPr lang="es-ES" sz="1100" u="sng" dirty="0"/>
            <a:t>Estrategia de Lisboa en 2005</a:t>
          </a:r>
          <a:r>
            <a:rPr lang="es-ES" sz="1100" dirty="0"/>
            <a:t>, las orientaciones para las políticas de empleo adoptadas en el marco de la Estrategia Europea de Empleo </a:t>
          </a:r>
          <a:r>
            <a:rPr lang="es-ES" sz="1100" u="sng" dirty="0"/>
            <a:t>se incorporaron a las directrices integradas para el crecimiento y el empleo.</a:t>
          </a:r>
          <a:endParaRPr lang="en-US" sz="1100" dirty="0"/>
        </a:p>
      </dgm:t>
    </dgm:pt>
    <dgm:pt modelId="{0AA6B312-13B0-481F-80B6-B76446C36C00}" type="parTrans" cxnId="{0A08C26E-6E84-4C2D-BF52-421CB284B053}">
      <dgm:prSet/>
      <dgm:spPr/>
      <dgm:t>
        <a:bodyPr/>
        <a:lstStyle/>
        <a:p>
          <a:endParaRPr lang="en-US"/>
        </a:p>
      </dgm:t>
    </dgm:pt>
    <dgm:pt modelId="{F8A1A9C1-1A21-42F7-9831-D22991987B01}" type="sibTrans" cxnId="{0A08C26E-6E84-4C2D-BF52-421CB284B053}">
      <dgm:prSet/>
      <dgm:spPr/>
      <dgm:t>
        <a:bodyPr/>
        <a:lstStyle/>
        <a:p>
          <a:endParaRPr lang="en-US"/>
        </a:p>
      </dgm:t>
    </dgm:pt>
    <dgm:pt modelId="{02D2C3E4-E2CF-4527-95BD-6C2B8D2E4858}">
      <dgm:prSet custT="1"/>
      <dgm:spPr/>
      <dgm:t>
        <a:bodyPr/>
        <a:lstStyle/>
        <a:p>
          <a:r>
            <a:rPr lang="es-ES" sz="1100" dirty="0"/>
            <a:t>En </a:t>
          </a:r>
          <a:r>
            <a:rPr lang="es-ES" sz="1100" u="sng" dirty="0"/>
            <a:t>2007 se creó un Fondo Europeo de Adaptación a la Globalización </a:t>
          </a:r>
          <a:r>
            <a:rPr lang="es-ES" sz="1100" dirty="0"/>
            <a:t>destinado a ayudar a los trabajadores despedidos como consecuencia de los cambios en los patrones del comercio mundial.</a:t>
          </a:r>
          <a:endParaRPr lang="en-US" sz="1100" dirty="0"/>
        </a:p>
      </dgm:t>
    </dgm:pt>
    <dgm:pt modelId="{EC194C72-6883-45DC-B680-898A0D8CD18A}" type="parTrans" cxnId="{DB688E6E-125E-4F94-BE93-F805D444CB66}">
      <dgm:prSet/>
      <dgm:spPr/>
      <dgm:t>
        <a:bodyPr/>
        <a:lstStyle/>
        <a:p>
          <a:endParaRPr lang="en-US"/>
        </a:p>
      </dgm:t>
    </dgm:pt>
    <dgm:pt modelId="{FF22486F-CCE7-48EF-8BF9-719B8968A336}" type="sibTrans" cxnId="{DB688E6E-125E-4F94-BE93-F805D444CB66}">
      <dgm:prSet/>
      <dgm:spPr/>
      <dgm:t>
        <a:bodyPr/>
        <a:lstStyle/>
        <a:p>
          <a:endParaRPr lang="en-US"/>
        </a:p>
      </dgm:t>
    </dgm:pt>
    <dgm:pt modelId="{B8D6B5F1-D14F-4FAE-BF82-A0022EBDD211}">
      <dgm:prSet custT="1"/>
      <dgm:spPr/>
      <dgm:t>
        <a:bodyPr/>
        <a:lstStyle/>
        <a:p>
          <a:r>
            <a:rPr lang="es-ES" sz="1400" dirty="0"/>
            <a:t>El </a:t>
          </a:r>
          <a:r>
            <a:rPr lang="es-ES" sz="1400" u="sng" dirty="0"/>
            <a:t>Tratado de Lisboa (2007</a:t>
          </a:r>
          <a:r>
            <a:rPr lang="es-ES" sz="1400" dirty="0"/>
            <a:t>) permitió </a:t>
          </a:r>
          <a:r>
            <a:rPr lang="es-ES" sz="1400" u="sng" dirty="0"/>
            <a:t>seguir progresando en la consolidación de la dimensión social de la integración europea</a:t>
          </a:r>
          <a:r>
            <a:rPr lang="es-ES" sz="1400" dirty="0"/>
            <a:t>. </a:t>
          </a:r>
          <a:endParaRPr lang="en-US" sz="1400" dirty="0"/>
        </a:p>
      </dgm:t>
    </dgm:pt>
    <dgm:pt modelId="{D1D84597-3CDB-44C0-A0EE-AB54CF3E22EB}" type="parTrans" cxnId="{8BB12316-EB59-47C1-9A7C-B38C1120AE2B}">
      <dgm:prSet/>
      <dgm:spPr/>
      <dgm:t>
        <a:bodyPr/>
        <a:lstStyle/>
        <a:p>
          <a:endParaRPr lang="en-US"/>
        </a:p>
      </dgm:t>
    </dgm:pt>
    <dgm:pt modelId="{9BBAC024-D0F6-4451-BA62-B62E12482039}" type="sibTrans" cxnId="{8BB12316-EB59-47C1-9A7C-B38C1120AE2B}">
      <dgm:prSet/>
      <dgm:spPr/>
      <dgm:t>
        <a:bodyPr/>
        <a:lstStyle/>
        <a:p>
          <a:endParaRPr lang="en-US"/>
        </a:p>
      </dgm:t>
    </dgm:pt>
    <dgm:pt modelId="{FF94ED17-FC2B-4AC0-B434-1DDA18D98451}" type="pres">
      <dgm:prSet presAssocID="{89CEAA9C-2125-417F-BA05-4E8280BAA688}" presName="Name0" presStyleCnt="0">
        <dgm:presLayoutVars>
          <dgm:dir/>
          <dgm:resizeHandles val="exact"/>
        </dgm:presLayoutVars>
      </dgm:prSet>
      <dgm:spPr/>
    </dgm:pt>
    <dgm:pt modelId="{14514D6C-36B4-42F2-B883-8D3B2C65DF9D}" type="pres">
      <dgm:prSet presAssocID="{E050C57E-A801-401B-8584-B01A1AE2E51F}" presName="node" presStyleLbl="node1" presStyleIdx="0" presStyleCnt="4" custScaleY="159427">
        <dgm:presLayoutVars>
          <dgm:bulletEnabled val="1"/>
        </dgm:presLayoutVars>
      </dgm:prSet>
      <dgm:spPr/>
    </dgm:pt>
    <dgm:pt modelId="{7F7706E5-DE8A-4A56-BFFC-A0A7EBF3D293}" type="pres">
      <dgm:prSet presAssocID="{328D50C4-21FF-42C9-9F5B-00D42B654B1F}" presName="sibTrans" presStyleLbl="sibTrans2D1" presStyleIdx="0" presStyleCnt="3"/>
      <dgm:spPr/>
    </dgm:pt>
    <dgm:pt modelId="{3370BAB0-796D-4384-BF76-E19E4C3E6E38}" type="pres">
      <dgm:prSet presAssocID="{328D50C4-21FF-42C9-9F5B-00D42B654B1F}" presName="connectorText" presStyleLbl="sibTrans2D1" presStyleIdx="0" presStyleCnt="3"/>
      <dgm:spPr/>
    </dgm:pt>
    <dgm:pt modelId="{3BEC353D-6C36-4FE8-94D4-9E1FC2F7ED34}" type="pres">
      <dgm:prSet presAssocID="{8AC022A7-88B3-48B1-99B3-6B944BD5CAC8}" presName="node" presStyleLbl="node1" presStyleIdx="1" presStyleCnt="4" custScaleY="180623">
        <dgm:presLayoutVars>
          <dgm:bulletEnabled val="1"/>
        </dgm:presLayoutVars>
      </dgm:prSet>
      <dgm:spPr/>
    </dgm:pt>
    <dgm:pt modelId="{6BBC3CF6-99B0-4098-AEF2-3BD58E49127F}" type="pres">
      <dgm:prSet presAssocID="{F8A1A9C1-1A21-42F7-9831-D22991987B01}" presName="sibTrans" presStyleLbl="sibTrans2D1" presStyleIdx="1" presStyleCnt="3"/>
      <dgm:spPr/>
    </dgm:pt>
    <dgm:pt modelId="{7979126F-C24C-4F0E-9513-7B5EC070B30A}" type="pres">
      <dgm:prSet presAssocID="{F8A1A9C1-1A21-42F7-9831-D22991987B01}" presName="connectorText" presStyleLbl="sibTrans2D1" presStyleIdx="1" presStyleCnt="3"/>
      <dgm:spPr/>
    </dgm:pt>
    <dgm:pt modelId="{9BFC7064-6ABE-4467-BE24-E220E4F0417A}" type="pres">
      <dgm:prSet presAssocID="{02D2C3E4-E2CF-4527-95BD-6C2B8D2E4858}" presName="node" presStyleLbl="node1" presStyleIdx="2" presStyleCnt="4" custScaleY="167174" custLinFactNeighborY="-420">
        <dgm:presLayoutVars>
          <dgm:bulletEnabled val="1"/>
        </dgm:presLayoutVars>
      </dgm:prSet>
      <dgm:spPr/>
    </dgm:pt>
    <dgm:pt modelId="{A2538AAC-A1AA-4822-A557-244C45C0A00F}" type="pres">
      <dgm:prSet presAssocID="{FF22486F-CCE7-48EF-8BF9-719B8968A336}" presName="sibTrans" presStyleLbl="sibTrans2D1" presStyleIdx="2" presStyleCnt="3"/>
      <dgm:spPr/>
    </dgm:pt>
    <dgm:pt modelId="{3A0EB1E0-46FC-4D8C-88C5-0506803F0BFF}" type="pres">
      <dgm:prSet presAssocID="{FF22486F-CCE7-48EF-8BF9-719B8968A336}" presName="connectorText" presStyleLbl="sibTrans2D1" presStyleIdx="2" presStyleCnt="3"/>
      <dgm:spPr/>
    </dgm:pt>
    <dgm:pt modelId="{B4782D79-5D39-47C9-AF27-89C27739464B}" type="pres">
      <dgm:prSet presAssocID="{B8D6B5F1-D14F-4FAE-BF82-A0022EBDD211}" presName="node" presStyleLbl="node1" presStyleIdx="3" presStyleCnt="4" custScaleY="182304">
        <dgm:presLayoutVars>
          <dgm:bulletEnabled val="1"/>
        </dgm:presLayoutVars>
      </dgm:prSet>
      <dgm:spPr/>
    </dgm:pt>
  </dgm:ptLst>
  <dgm:cxnLst>
    <dgm:cxn modelId="{795DE402-1E63-4558-925E-032429E3A399}" type="presOf" srcId="{FF22486F-CCE7-48EF-8BF9-719B8968A336}" destId="{A2538AAC-A1AA-4822-A557-244C45C0A00F}" srcOrd="0" destOrd="0" presId="urn:microsoft.com/office/officeart/2005/8/layout/process1"/>
    <dgm:cxn modelId="{01C6060D-F4E0-413E-A448-DA2036054D36}" type="presOf" srcId="{02D2C3E4-E2CF-4527-95BD-6C2B8D2E4858}" destId="{9BFC7064-6ABE-4467-BE24-E220E4F0417A}" srcOrd="0" destOrd="0" presId="urn:microsoft.com/office/officeart/2005/8/layout/process1"/>
    <dgm:cxn modelId="{8BB12316-EB59-47C1-9A7C-B38C1120AE2B}" srcId="{89CEAA9C-2125-417F-BA05-4E8280BAA688}" destId="{B8D6B5F1-D14F-4FAE-BF82-A0022EBDD211}" srcOrd="3" destOrd="0" parTransId="{D1D84597-3CDB-44C0-A0EE-AB54CF3E22EB}" sibTransId="{9BBAC024-D0F6-4451-BA62-B62E12482039}"/>
    <dgm:cxn modelId="{2C2C2C18-7669-4BC2-8198-84B8022A0BFB}" srcId="{89CEAA9C-2125-417F-BA05-4E8280BAA688}" destId="{E050C57E-A801-401B-8584-B01A1AE2E51F}" srcOrd="0" destOrd="0" parTransId="{7DA06788-83C3-4BF3-AB3D-994D72A4E635}" sibTransId="{328D50C4-21FF-42C9-9F5B-00D42B654B1F}"/>
    <dgm:cxn modelId="{C556F523-5EF0-438A-96FC-D5807F2F0BDF}" type="presOf" srcId="{8AC022A7-88B3-48B1-99B3-6B944BD5CAC8}" destId="{3BEC353D-6C36-4FE8-94D4-9E1FC2F7ED34}" srcOrd="0" destOrd="0" presId="urn:microsoft.com/office/officeart/2005/8/layout/process1"/>
    <dgm:cxn modelId="{8C51493C-60FA-41F9-A94D-C0EE4E927B12}" type="presOf" srcId="{F8A1A9C1-1A21-42F7-9831-D22991987B01}" destId="{6BBC3CF6-99B0-4098-AEF2-3BD58E49127F}" srcOrd="0" destOrd="0" presId="urn:microsoft.com/office/officeart/2005/8/layout/process1"/>
    <dgm:cxn modelId="{DB688E6E-125E-4F94-BE93-F805D444CB66}" srcId="{89CEAA9C-2125-417F-BA05-4E8280BAA688}" destId="{02D2C3E4-E2CF-4527-95BD-6C2B8D2E4858}" srcOrd="2" destOrd="0" parTransId="{EC194C72-6883-45DC-B680-898A0D8CD18A}" sibTransId="{FF22486F-CCE7-48EF-8BF9-719B8968A336}"/>
    <dgm:cxn modelId="{0A08C26E-6E84-4C2D-BF52-421CB284B053}" srcId="{89CEAA9C-2125-417F-BA05-4E8280BAA688}" destId="{8AC022A7-88B3-48B1-99B3-6B944BD5CAC8}" srcOrd="1" destOrd="0" parTransId="{0AA6B312-13B0-481F-80B6-B76446C36C00}" sibTransId="{F8A1A9C1-1A21-42F7-9831-D22991987B01}"/>
    <dgm:cxn modelId="{C7CD7781-DCA2-4D19-9EAD-05BBD4AE4C5A}" type="presOf" srcId="{E050C57E-A801-401B-8584-B01A1AE2E51F}" destId="{14514D6C-36B4-42F2-B883-8D3B2C65DF9D}" srcOrd="0" destOrd="0" presId="urn:microsoft.com/office/officeart/2005/8/layout/process1"/>
    <dgm:cxn modelId="{3773C582-5C55-4D6A-B596-5A8EFC4AD61F}" type="presOf" srcId="{89CEAA9C-2125-417F-BA05-4E8280BAA688}" destId="{FF94ED17-FC2B-4AC0-B434-1DDA18D98451}" srcOrd="0" destOrd="0" presId="urn:microsoft.com/office/officeart/2005/8/layout/process1"/>
    <dgm:cxn modelId="{3E8C9591-C0DE-431F-BA31-6D5B8C996640}" type="presOf" srcId="{B8D6B5F1-D14F-4FAE-BF82-A0022EBDD211}" destId="{B4782D79-5D39-47C9-AF27-89C27739464B}" srcOrd="0" destOrd="0" presId="urn:microsoft.com/office/officeart/2005/8/layout/process1"/>
    <dgm:cxn modelId="{DEB7EC94-E8DF-47EB-8B22-BFD274B09E9B}" type="presOf" srcId="{328D50C4-21FF-42C9-9F5B-00D42B654B1F}" destId="{3370BAB0-796D-4384-BF76-E19E4C3E6E38}" srcOrd="1" destOrd="0" presId="urn:microsoft.com/office/officeart/2005/8/layout/process1"/>
    <dgm:cxn modelId="{1443E2AE-7B72-413F-A0EC-47CD57772B01}" type="presOf" srcId="{F8A1A9C1-1A21-42F7-9831-D22991987B01}" destId="{7979126F-C24C-4F0E-9513-7B5EC070B30A}" srcOrd="1" destOrd="0" presId="urn:microsoft.com/office/officeart/2005/8/layout/process1"/>
    <dgm:cxn modelId="{F8B2FCCC-EF61-48BE-8B74-3BE0E263A320}" type="presOf" srcId="{FF22486F-CCE7-48EF-8BF9-719B8968A336}" destId="{3A0EB1E0-46FC-4D8C-88C5-0506803F0BFF}" srcOrd="1" destOrd="0" presId="urn:microsoft.com/office/officeart/2005/8/layout/process1"/>
    <dgm:cxn modelId="{110DCAFF-C52B-4555-AFA7-52C09D219945}" type="presOf" srcId="{328D50C4-21FF-42C9-9F5B-00D42B654B1F}" destId="{7F7706E5-DE8A-4A56-BFFC-A0A7EBF3D293}" srcOrd="0" destOrd="0" presId="urn:microsoft.com/office/officeart/2005/8/layout/process1"/>
    <dgm:cxn modelId="{C3CE01B6-0824-4D06-BA9F-1A23203A445B}" type="presParOf" srcId="{FF94ED17-FC2B-4AC0-B434-1DDA18D98451}" destId="{14514D6C-36B4-42F2-B883-8D3B2C65DF9D}" srcOrd="0" destOrd="0" presId="urn:microsoft.com/office/officeart/2005/8/layout/process1"/>
    <dgm:cxn modelId="{DBD18BF2-EB80-46BA-9D14-4B2375CF5BB8}" type="presParOf" srcId="{FF94ED17-FC2B-4AC0-B434-1DDA18D98451}" destId="{7F7706E5-DE8A-4A56-BFFC-A0A7EBF3D293}" srcOrd="1" destOrd="0" presId="urn:microsoft.com/office/officeart/2005/8/layout/process1"/>
    <dgm:cxn modelId="{A17FD9C8-7FD2-4D94-B3AC-B3858A05141A}" type="presParOf" srcId="{7F7706E5-DE8A-4A56-BFFC-A0A7EBF3D293}" destId="{3370BAB0-796D-4384-BF76-E19E4C3E6E38}" srcOrd="0" destOrd="0" presId="urn:microsoft.com/office/officeart/2005/8/layout/process1"/>
    <dgm:cxn modelId="{601CADB9-16A0-4E2D-BBA9-E0E80EB3BC4C}" type="presParOf" srcId="{FF94ED17-FC2B-4AC0-B434-1DDA18D98451}" destId="{3BEC353D-6C36-4FE8-94D4-9E1FC2F7ED34}" srcOrd="2" destOrd="0" presId="urn:microsoft.com/office/officeart/2005/8/layout/process1"/>
    <dgm:cxn modelId="{226F6A63-4FBA-4D32-A115-9E7309BE8A2E}" type="presParOf" srcId="{FF94ED17-FC2B-4AC0-B434-1DDA18D98451}" destId="{6BBC3CF6-99B0-4098-AEF2-3BD58E49127F}" srcOrd="3" destOrd="0" presId="urn:microsoft.com/office/officeart/2005/8/layout/process1"/>
    <dgm:cxn modelId="{EA14094F-D103-4734-8AEC-33B4EF038F6C}" type="presParOf" srcId="{6BBC3CF6-99B0-4098-AEF2-3BD58E49127F}" destId="{7979126F-C24C-4F0E-9513-7B5EC070B30A}" srcOrd="0" destOrd="0" presId="urn:microsoft.com/office/officeart/2005/8/layout/process1"/>
    <dgm:cxn modelId="{4D6E191F-738D-45BC-9A53-CAD40EC6CCC3}" type="presParOf" srcId="{FF94ED17-FC2B-4AC0-B434-1DDA18D98451}" destId="{9BFC7064-6ABE-4467-BE24-E220E4F0417A}" srcOrd="4" destOrd="0" presId="urn:microsoft.com/office/officeart/2005/8/layout/process1"/>
    <dgm:cxn modelId="{8C2BC557-7C96-49F1-94EE-4EFFAB51D802}" type="presParOf" srcId="{FF94ED17-FC2B-4AC0-B434-1DDA18D98451}" destId="{A2538AAC-A1AA-4822-A557-244C45C0A00F}" srcOrd="5" destOrd="0" presId="urn:microsoft.com/office/officeart/2005/8/layout/process1"/>
    <dgm:cxn modelId="{70367AC8-C1D8-43F4-A0DD-8013C2C08E22}" type="presParOf" srcId="{A2538AAC-A1AA-4822-A557-244C45C0A00F}" destId="{3A0EB1E0-46FC-4D8C-88C5-0506803F0BFF}" srcOrd="0" destOrd="0" presId="urn:microsoft.com/office/officeart/2005/8/layout/process1"/>
    <dgm:cxn modelId="{2F1781EF-8411-4C1B-BC56-F9B42BA80B38}" type="presParOf" srcId="{FF94ED17-FC2B-4AC0-B434-1DDA18D98451}" destId="{B4782D79-5D39-47C9-AF27-89C27739464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0EE473A-01FA-4E29-AF2A-287ACFBFA952}"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1DB006F9-AEC5-4B3D-B7C0-E32072799920}">
      <dgm:prSet/>
      <dgm:spPr/>
      <dgm:t>
        <a:bodyPr/>
        <a:lstStyle/>
        <a:p>
          <a:r>
            <a:rPr lang="es-ES" b="1"/>
            <a:t>6. Fomento de la igualdad de oportunidades entre mujeres y hombres en el ámbito laboral </a:t>
          </a:r>
          <a:endParaRPr lang="en-US"/>
        </a:p>
      </dgm:t>
    </dgm:pt>
    <dgm:pt modelId="{AFDB33E1-7934-4218-8559-5D7E1A904FA6}" type="parTrans" cxnId="{2198C61B-0307-4755-9133-548BEC6891B6}">
      <dgm:prSet/>
      <dgm:spPr/>
      <dgm:t>
        <a:bodyPr/>
        <a:lstStyle/>
        <a:p>
          <a:endParaRPr lang="en-US"/>
        </a:p>
      </dgm:t>
    </dgm:pt>
    <dgm:pt modelId="{865E404B-2A91-425E-A6D6-9D9B7E3AB197}" type="sibTrans" cxnId="{2198C61B-0307-4755-9133-548BEC6891B6}">
      <dgm:prSet/>
      <dgm:spPr/>
      <dgm:t>
        <a:bodyPr/>
        <a:lstStyle/>
        <a:p>
          <a:endParaRPr lang="en-US"/>
        </a:p>
      </dgm:t>
    </dgm:pt>
    <dgm:pt modelId="{DDD7FC9A-C009-4CAC-8726-6949F759D312}">
      <dgm:prSet/>
      <dgm:spPr/>
      <dgm:t>
        <a:bodyPr/>
        <a:lstStyle/>
        <a:p>
          <a:r>
            <a:rPr lang="es-ES"/>
            <a:t>La </a:t>
          </a:r>
          <a:r>
            <a:rPr lang="es-ES" u="sng"/>
            <a:t>Gerencia de Servicios Sociales</a:t>
          </a:r>
          <a:r>
            <a:rPr lang="es-ES"/>
            <a:t> convoca subvenciones en régimen de concurrencia competitiva destinadas a fomentar la implantación de medidas de acción positiva que favorezcan la igualdad entre mujeres y hombres en el ámbito laboral.</a:t>
          </a:r>
          <a:endParaRPr lang="en-US"/>
        </a:p>
      </dgm:t>
    </dgm:pt>
    <dgm:pt modelId="{2892D91B-9DB4-47FE-A437-872937287933}" type="parTrans" cxnId="{45989612-3A6B-4EAA-8F3B-2E5AC4CC32A2}">
      <dgm:prSet/>
      <dgm:spPr/>
      <dgm:t>
        <a:bodyPr/>
        <a:lstStyle/>
        <a:p>
          <a:endParaRPr lang="en-US"/>
        </a:p>
      </dgm:t>
    </dgm:pt>
    <dgm:pt modelId="{27F670B5-250C-46E0-9FA6-1597F9D0D632}" type="sibTrans" cxnId="{45989612-3A6B-4EAA-8F3B-2E5AC4CC32A2}">
      <dgm:prSet/>
      <dgm:spPr/>
      <dgm:t>
        <a:bodyPr/>
        <a:lstStyle/>
        <a:p>
          <a:endParaRPr lang="en-US"/>
        </a:p>
      </dgm:t>
    </dgm:pt>
    <dgm:pt modelId="{6F66906E-8700-4789-923F-A327ECBB051D}">
      <dgm:prSet/>
      <dgm:spPr/>
      <dgm:t>
        <a:bodyPr/>
        <a:lstStyle/>
        <a:p>
          <a:r>
            <a:rPr lang="es-ES"/>
            <a:t>Estas subvenciones tienen como </a:t>
          </a:r>
          <a:r>
            <a:rPr lang="es-ES" u="sng"/>
            <a:t>finalidad contribuir a la igualdad de oportunidades entre mujeres y hombres en el ámbito laboral</a:t>
          </a:r>
          <a:r>
            <a:rPr lang="es-ES"/>
            <a:t>, fomentando que las empresas, entidades sin ánimo de lucro, comunidades de bienes o personas físicas empleadoras pongan en práctica acciones positivas de igualdad dirigidas tanto a lograr la igualdad de trato y oportunidades entre mujeres y hombres, como a eliminar la discriminación por razón de sexo en el ámbito laboral.</a:t>
          </a:r>
          <a:endParaRPr lang="en-US"/>
        </a:p>
      </dgm:t>
    </dgm:pt>
    <dgm:pt modelId="{FF6AA9D3-15B9-4684-BB34-B787794051CD}" type="parTrans" cxnId="{B6116D31-2936-431C-9A63-E90B2F9007D2}">
      <dgm:prSet/>
      <dgm:spPr/>
      <dgm:t>
        <a:bodyPr/>
        <a:lstStyle/>
        <a:p>
          <a:endParaRPr lang="en-US"/>
        </a:p>
      </dgm:t>
    </dgm:pt>
    <dgm:pt modelId="{BB37379C-F74F-4DB8-BA81-DD00BD56CA7B}" type="sibTrans" cxnId="{B6116D31-2936-431C-9A63-E90B2F9007D2}">
      <dgm:prSet/>
      <dgm:spPr/>
      <dgm:t>
        <a:bodyPr/>
        <a:lstStyle/>
        <a:p>
          <a:endParaRPr lang="en-US"/>
        </a:p>
      </dgm:t>
    </dgm:pt>
    <dgm:pt modelId="{1EAF1BF3-7890-4F1C-A6A2-374C67AE6CDF}" type="pres">
      <dgm:prSet presAssocID="{A0EE473A-01FA-4E29-AF2A-287ACFBFA952}" presName="Name0" presStyleCnt="0">
        <dgm:presLayoutVars>
          <dgm:dir/>
          <dgm:animLvl val="lvl"/>
          <dgm:resizeHandles val="exact"/>
        </dgm:presLayoutVars>
      </dgm:prSet>
      <dgm:spPr/>
    </dgm:pt>
    <dgm:pt modelId="{BE00B5AD-59DE-4144-B6AD-433665A53AEC}" type="pres">
      <dgm:prSet presAssocID="{1DB006F9-AEC5-4B3D-B7C0-E32072799920}" presName="boxAndChildren" presStyleCnt="0"/>
      <dgm:spPr/>
    </dgm:pt>
    <dgm:pt modelId="{DE2C0D76-A730-40AE-B904-69A3C5F7DE77}" type="pres">
      <dgm:prSet presAssocID="{1DB006F9-AEC5-4B3D-B7C0-E32072799920}" presName="parentTextBox" presStyleLbl="node1" presStyleIdx="0" presStyleCnt="1"/>
      <dgm:spPr/>
    </dgm:pt>
    <dgm:pt modelId="{06B6573D-5374-42D1-9DC3-213EDF787132}" type="pres">
      <dgm:prSet presAssocID="{1DB006F9-AEC5-4B3D-B7C0-E32072799920}" presName="entireBox" presStyleLbl="node1" presStyleIdx="0" presStyleCnt="1"/>
      <dgm:spPr/>
    </dgm:pt>
    <dgm:pt modelId="{0D0AFF03-7E42-4359-BB43-A823F1CF7C91}" type="pres">
      <dgm:prSet presAssocID="{1DB006F9-AEC5-4B3D-B7C0-E32072799920}" presName="descendantBox" presStyleCnt="0"/>
      <dgm:spPr/>
    </dgm:pt>
    <dgm:pt modelId="{928B1B56-822C-4B37-AF85-9176D7CBC00F}" type="pres">
      <dgm:prSet presAssocID="{DDD7FC9A-C009-4CAC-8726-6949F759D312}" presName="childTextBox" presStyleLbl="fgAccFollowNode1" presStyleIdx="0" presStyleCnt="2">
        <dgm:presLayoutVars>
          <dgm:bulletEnabled val="1"/>
        </dgm:presLayoutVars>
      </dgm:prSet>
      <dgm:spPr/>
    </dgm:pt>
    <dgm:pt modelId="{E997377E-D6EC-476F-9272-652FF9DD3960}" type="pres">
      <dgm:prSet presAssocID="{6F66906E-8700-4789-923F-A327ECBB051D}" presName="childTextBox" presStyleLbl="fgAccFollowNode1" presStyleIdx="1" presStyleCnt="2">
        <dgm:presLayoutVars>
          <dgm:bulletEnabled val="1"/>
        </dgm:presLayoutVars>
      </dgm:prSet>
      <dgm:spPr/>
    </dgm:pt>
  </dgm:ptLst>
  <dgm:cxnLst>
    <dgm:cxn modelId="{1AB65A12-E8AF-4A44-8A12-4F25414F4AB6}" type="presOf" srcId="{1DB006F9-AEC5-4B3D-B7C0-E32072799920}" destId="{06B6573D-5374-42D1-9DC3-213EDF787132}" srcOrd="1" destOrd="0" presId="urn:microsoft.com/office/officeart/2005/8/layout/process4"/>
    <dgm:cxn modelId="{45989612-3A6B-4EAA-8F3B-2E5AC4CC32A2}" srcId="{1DB006F9-AEC5-4B3D-B7C0-E32072799920}" destId="{DDD7FC9A-C009-4CAC-8726-6949F759D312}" srcOrd="0" destOrd="0" parTransId="{2892D91B-9DB4-47FE-A437-872937287933}" sibTransId="{27F670B5-250C-46E0-9FA6-1597F9D0D632}"/>
    <dgm:cxn modelId="{2198C61B-0307-4755-9133-548BEC6891B6}" srcId="{A0EE473A-01FA-4E29-AF2A-287ACFBFA952}" destId="{1DB006F9-AEC5-4B3D-B7C0-E32072799920}" srcOrd="0" destOrd="0" parTransId="{AFDB33E1-7934-4218-8559-5D7E1A904FA6}" sibTransId="{865E404B-2A91-425E-A6D6-9D9B7E3AB197}"/>
    <dgm:cxn modelId="{C35CB32B-7C3F-4509-BC0B-84FE61DB05D5}" type="presOf" srcId="{DDD7FC9A-C009-4CAC-8726-6949F759D312}" destId="{928B1B56-822C-4B37-AF85-9176D7CBC00F}" srcOrd="0" destOrd="0" presId="urn:microsoft.com/office/officeart/2005/8/layout/process4"/>
    <dgm:cxn modelId="{B6116D31-2936-431C-9A63-E90B2F9007D2}" srcId="{1DB006F9-AEC5-4B3D-B7C0-E32072799920}" destId="{6F66906E-8700-4789-923F-A327ECBB051D}" srcOrd="1" destOrd="0" parTransId="{FF6AA9D3-15B9-4684-BB34-B787794051CD}" sibTransId="{BB37379C-F74F-4DB8-BA81-DD00BD56CA7B}"/>
    <dgm:cxn modelId="{B8DCE748-8858-40A0-84E0-77C3D6A89395}" type="presOf" srcId="{A0EE473A-01FA-4E29-AF2A-287ACFBFA952}" destId="{1EAF1BF3-7890-4F1C-A6A2-374C67AE6CDF}" srcOrd="0" destOrd="0" presId="urn:microsoft.com/office/officeart/2005/8/layout/process4"/>
    <dgm:cxn modelId="{F56C984C-0DAD-4A13-BD8D-F85381BF4C74}" type="presOf" srcId="{1DB006F9-AEC5-4B3D-B7C0-E32072799920}" destId="{DE2C0D76-A730-40AE-B904-69A3C5F7DE77}" srcOrd="0" destOrd="0" presId="urn:microsoft.com/office/officeart/2005/8/layout/process4"/>
    <dgm:cxn modelId="{8D61C5EA-E3C4-4DB6-AB71-0DFA7488DC91}" type="presOf" srcId="{6F66906E-8700-4789-923F-A327ECBB051D}" destId="{E997377E-D6EC-476F-9272-652FF9DD3960}" srcOrd="0" destOrd="0" presId="urn:microsoft.com/office/officeart/2005/8/layout/process4"/>
    <dgm:cxn modelId="{354288C0-36B8-48DC-B7A3-687465B80886}" type="presParOf" srcId="{1EAF1BF3-7890-4F1C-A6A2-374C67AE6CDF}" destId="{BE00B5AD-59DE-4144-B6AD-433665A53AEC}" srcOrd="0" destOrd="0" presId="urn:microsoft.com/office/officeart/2005/8/layout/process4"/>
    <dgm:cxn modelId="{B7C3C0DC-1773-49D3-89F0-370DAC64584E}" type="presParOf" srcId="{BE00B5AD-59DE-4144-B6AD-433665A53AEC}" destId="{DE2C0D76-A730-40AE-B904-69A3C5F7DE77}" srcOrd="0" destOrd="0" presId="urn:microsoft.com/office/officeart/2005/8/layout/process4"/>
    <dgm:cxn modelId="{4E8EC6C8-1F43-4F7D-BC59-741357B39D1C}" type="presParOf" srcId="{BE00B5AD-59DE-4144-B6AD-433665A53AEC}" destId="{06B6573D-5374-42D1-9DC3-213EDF787132}" srcOrd="1" destOrd="0" presId="urn:microsoft.com/office/officeart/2005/8/layout/process4"/>
    <dgm:cxn modelId="{07B9CEC2-53AC-4A5E-A2B7-1FD0B508F200}" type="presParOf" srcId="{BE00B5AD-59DE-4144-B6AD-433665A53AEC}" destId="{0D0AFF03-7E42-4359-BB43-A823F1CF7C91}" srcOrd="2" destOrd="0" presId="urn:microsoft.com/office/officeart/2005/8/layout/process4"/>
    <dgm:cxn modelId="{4C67D8C6-2C75-4145-B0D2-77E46BDBF51F}" type="presParOf" srcId="{0D0AFF03-7E42-4359-BB43-A823F1CF7C91}" destId="{928B1B56-822C-4B37-AF85-9176D7CBC00F}" srcOrd="0" destOrd="0" presId="urn:microsoft.com/office/officeart/2005/8/layout/process4"/>
    <dgm:cxn modelId="{A04377A8-0649-47CF-8B17-B98C14C68CCC}" type="presParOf" srcId="{0D0AFF03-7E42-4359-BB43-A823F1CF7C91}" destId="{E997377E-D6EC-476F-9272-652FF9DD3960}"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BBFAF14-72C9-4BA1-883D-D87B820AFB5B}"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D23A27A8-F7FD-4F28-BFF4-A0199E3230CC}">
      <dgm:prSet/>
      <dgm:spPr/>
      <dgm:t>
        <a:bodyPr/>
        <a:lstStyle/>
        <a:p>
          <a:r>
            <a:rPr lang="es-ES" b="1"/>
            <a:t>7. Fomento de la conciliación de la vida personal, familiar y laboral en Castilla y León </a:t>
          </a:r>
          <a:endParaRPr lang="en-US"/>
        </a:p>
      </dgm:t>
    </dgm:pt>
    <dgm:pt modelId="{6C046351-FF57-4121-AD18-3FB755C25D8D}" type="parTrans" cxnId="{C044A928-6721-4A99-93AE-5826A9BDF31E}">
      <dgm:prSet/>
      <dgm:spPr/>
      <dgm:t>
        <a:bodyPr/>
        <a:lstStyle/>
        <a:p>
          <a:endParaRPr lang="en-US"/>
        </a:p>
      </dgm:t>
    </dgm:pt>
    <dgm:pt modelId="{24134850-26E7-4E6A-8AD7-430C675361EC}" type="sibTrans" cxnId="{C044A928-6721-4A99-93AE-5826A9BDF31E}">
      <dgm:prSet/>
      <dgm:spPr/>
      <dgm:t>
        <a:bodyPr/>
        <a:lstStyle/>
        <a:p>
          <a:endParaRPr lang="en-US"/>
        </a:p>
      </dgm:t>
    </dgm:pt>
    <dgm:pt modelId="{D50D21E3-00AF-452F-A1FD-5763A2522E1E}">
      <dgm:prSet/>
      <dgm:spPr/>
      <dgm:t>
        <a:bodyPr/>
        <a:lstStyle/>
        <a:p>
          <a:r>
            <a:rPr lang="es-ES"/>
            <a:t>La </a:t>
          </a:r>
          <a:r>
            <a:rPr lang="es-ES" u="sng"/>
            <a:t>Gerencia de Servicios Sociales</a:t>
          </a:r>
          <a:r>
            <a:rPr lang="es-ES"/>
            <a:t> otorga subvenciones en régimen de concurrencia competitiva destinadas a fomentar la implantación de medidas de acción positiva que favorezcan la igualdad entre mujeres y hombres en el ámbito laboral.</a:t>
          </a:r>
          <a:endParaRPr lang="en-US"/>
        </a:p>
      </dgm:t>
    </dgm:pt>
    <dgm:pt modelId="{C64EB42C-AAA7-47A3-B63C-A6DBCB4FE22E}" type="parTrans" cxnId="{7640C592-D960-40BF-8E39-405332FD8188}">
      <dgm:prSet/>
      <dgm:spPr/>
      <dgm:t>
        <a:bodyPr/>
        <a:lstStyle/>
        <a:p>
          <a:endParaRPr lang="en-US"/>
        </a:p>
      </dgm:t>
    </dgm:pt>
    <dgm:pt modelId="{769AD705-FF15-48BE-A8B7-51853448359D}" type="sibTrans" cxnId="{7640C592-D960-40BF-8E39-405332FD8188}">
      <dgm:prSet/>
      <dgm:spPr/>
      <dgm:t>
        <a:bodyPr/>
        <a:lstStyle/>
        <a:p>
          <a:endParaRPr lang="en-US"/>
        </a:p>
      </dgm:t>
    </dgm:pt>
    <dgm:pt modelId="{1AE151B6-68E3-463C-88AC-4DCF8CED6E16}">
      <dgm:prSet/>
      <dgm:spPr/>
      <dgm:t>
        <a:bodyPr/>
        <a:lstStyle/>
        <a:p>
          <a:r>
            <a:rPr lang="es-ES"/>
            <a:t>Estas subvenciones tienen como </a:t>
          </a:r>
          <a:r>
            <a:rPr lang="es-ES" u="sng"/>
            <a:t>finalidad poner los medios para que la igualdad entre mujeres y hombres se haga efectiva en el ámbito laboral de Castilla y León</a:t>
          </a:r>
          <a:r>
            <a:rPr lang="es-ES"/>
            <a:t>, fomentando que las empresas, entidades sin ánimo de lucro, comunidades de bienes o  personas físicas empleadoras pongan en práctica acciones positivas de igualdad, financiándose los gastos generados en el estudio, diseño y puesta en marcha, así como el aumento en los gastos de personal, derivados de la adopción en el marco de la empresa de medidas de conciliación.</a:t>
          </a:r>
          <a:endParaRPr lang="en-US"/>
        </a:p>
      </dgm:t>
    </dgm:pt>
    <dgm:pt modelId="{C68AC952-4CA3-427C-A2C7-93B022FA4E6D}" type="parTrans" cxnId="{60D57F85-4BDA-488D-AB1C-C98E55FA3583}">
      <dgm:prSet/>
      <dgm:spPr/>
      <dgm:t>
        <a:bodyPr/>
        <a:lstStyle/>
        <a:p>
          <a:endParaRPr lang="en-US"/>
        </a:p>
      </dgm:t>
    </dgm:pt>
    <dgm:pt modelId="{27BBD13D-78A2-49F4-9C90-07EAB54EB090}" type="sibTrans" cxnId="{60D57F85-4BDA-488D-AB1C-C98E55FA3583}">
      <dgm:prSet/>
      <dgm:spPr/>
      <dgm:t>
        <a:bodyPr/>
        <a:lstStyle/>
        <a:p>
          <a:endParaRPr lang="en-US"/>
        </a:p>
      </dgm:t>
    </dgm:pt>
    <dgm:pt modelId="{E81CB42D-DE98-4595-8901-E5FCE4A04820}" type="pres">
      <dgm:prSet presAssocID="{9BBFAF14-72C9-4BA1-883D-D87B820AFB5B}" presName="Name0" presStyleCnt="0">
        <dgm:presLayoutVars>
          <dgm:dir/>
          <dgm:animLvl val="lvl"/>
          <dgm:resizeHandles val="exact"/>
        </dgm:presLayoutVars>
      </dgm:prSet>
      <dgm:spPr/>
    </dgm:pt>
    <dgm:pt modelId="{0CAF1ADC-2F2E-4C3A-ACF7-F10B1EB41F29}" type="pres">
      <dgm:prSet presAssocID="{D23A27A8-F7FD-4F28-BFF4-A0199E3230CC}" presName="boxAndChildren" presStyleCnt="0"/>
      <dgm:spPr/>
    </dgm:pt>
    <dgm:pt modelId="{BA911EA2-523A-4E29-9715-CB8319340BBB}" type="pres">
      <dgm:prSet presAssocID="{D23A27A8-F7FD-4F28-BFF4-A0199E3230CC}" presName="parentTextBox" presStyleLbl="node1" presStyleIdx="0" presStyleCnt="1"/>
      <dgm:spPr/>
    </dgm:pt>
    <dgm:pt modelId="{A2C3986E-2B60-47AE-AB6E-6B83A863CF3E}" type="pres">
      <dgm:prSet presAssocID="{D23A27A8-F7FD-4F28-BFF4-A0199E3230CC}" presName="entireBox" presStyleLbl="node1" presStyleIdx="0" presStyleCnt="1"/>
      <dgm:spPr/>
    </dgm:pt>
    <dgm:pt modelId="{E444BA84-D722-44F6-AF27-21BB41EB7121}" type="pres">
      <dgm:prSet presAssocID="{D23A27A8-F7FD-4F28-BFF4-A0199E3230CC}" presName="descendantBox" presStyleCnt="0"/>
      <dgm:spPr/>
    </dgm:pt>
    <dgm:pt modelId="{6CEC2EE7-88BB-42E9-8E98-1AC781746A9E}" type="pres">
      <dgm:prSet presAssocID="{D50D21E3-00AF-452F-A1FD-5763A2522E1E}" presName="childTextBox" presStyleLbl="fgAccFollowNode1" presStyleIdx="0" presStyleCnt="2">
        <dgm:presLayoutVars>
          <dgm:bulletEnabled val="1"/>
        </dgm:presLayoutVars>
      </dgm:prSet>
      <dgm:spPr/>
    </dgm:pt>
    <dgm:pt modelId="{64F43E48-A523-4C7D-9681-949597618404}" type="pres">
      <dgm:prSet presAssocID="{1AE151B6-68E3-463C-88AC-4DCF8CED6E16}" presName="childTextBox" presStyleLbl="fgAccFollowNode1" presStyleIdx="1" presStyleCnt="2">
        <dgm:presLayoutVars>
          <dgm:bulletEnabled val="1"/>
        </dgm:presLayoutVars>
      </dgm:prSet>
      <dgm:spPr/>
    </dgm:pt>
  </dgm:ptLst>
  <dgm:cxnLst>
    <dgm:cxn modelId="{C044A928-6721-4A99-93AE-5826A9BDF31E}" srcId="{9BBFAF14-72C9-4BA1-883D-D87B820AFB5B}" destId="{D23A27A8-F7FD-4F28-BFF4-A0199E3230CC}" srcOrd="0" destOrd="0" parTransId="{6C046351-FF57-4121-AD18-3FB755C25D8D}" sibTransId="{24134850-26E7-4E6A-8AD7-430C675361EC}"/>
    <dgm:cxn modelId="{A163C851-1E02-4C5D-85A1-DA75F09B56BF}" type="presOf" srcId="{D23A27A8-F7FD-4F28-BFF4-A0199E3230CC}" destId="{A2C3986E-2B60-47AE-AB6E-6B83A863CF3E}" srcOrd="1" destOrd="0" presId="urn:microsoft.com/office/officeart/2005/8/layout/process4"/>
    <dgm:cxn modelId="{60D57F85-4BDA-488D-AB1C-C98E55FA3583}" srcId="{D23A27A8-F7FD-4F28-BFF4-A0199E3230CC}" destId="{1AE151B6-68E3-463C-88AC-4DCF8CED6E16}" srcOrd="1" destOrd="0" parTransId="{C68AC952-4CA3-427C-A2C7-93B022FA4E6D}" sibTransId="{27BBD13D-78A2-49F4-9C90-07EAB54EB090}"/>
    <dgm:cxn modelId="{7640C592-D960-40BF-8E39-405332FD8188}" srcId="{D23A27A8-F7FD-4F28-BFF4-A0199E3230CC}" destId="{D50D21E3-00AF-452F-A1FD-5763A2522E1E}" srcOrd="0" destOrd="0" parTransId="{C64EB42C-AAA7-47A3-B63C-A6DBCB4FE22E}" sibTransId="{769AD705-FF15-48BE-A8B7-51853448359D}"/>
    <dgm:cxn modelId="{2C84B5AD-B14E-47A6-8BF6-469C1742F9A0}" type="presOf" srcId="{1AE151B6-68E3-463C-88AC-4DCF8CED6E16}" destId="{64F43E48-A523-4C7D-9681-949597618404}" srcOrd="0" destOrd="0" presId="urn:microsoft.com/office/officeart/2005/8/layout/process4"/>
    <dgm:cxn modelId="{55BD21D7-692A-4140-B6A2-4A57D089A016}" type="presOf" srcId="{D50D21E3-00AF-452F-A1FD-5763A2522E1E}" destId="{6CEC2EE7-88BB-42E9-8E98-1AC781746A9E}" srcOrd="0" destOrd="0" presId="urn:microsoft.com/office/officeart/2005/8/layout/process4"/>
    <dgm:cxn modelId="{ABCDB6D9-2636-45F2-A799-F7E6CA1B0C87}" type="presOf" srcId="{D23A27A8-F7FD-4F28-BFF4-A0199E3230CC}" destId="{BA911EA2-523A-4E29-9715-CB8319340BBB}" srcOrd="0" destOrd="0" presId="urn:microsoft.com/office/officeart/2005/8/layout/process4"/>
    <dgm:cxn modelId="{CD5C86EF-CA29-46FF-B06B-3E6E1C6DDBC5}" type="presOf" srcId="{9BBFAF14-72C9-4BA1-883D-D87B820AFB5B}" destId="{E81CB42D-DE98-4595-8901-E5FCE4A04820}" srcOrd="0" destOrd="0" presId="urn:microsoft.com/office/officeart/2005/8/layout/process4"/>
    <dgm:cxn modelId="{EF454A97-4D8B-414A-AEC0-395001DF21EB}" type="presParOf" srcId="{E81CB42D-DE98-4595-8901-E5FCE4A04820}" destId="{0CAF1ADC-2F2E-4C3A-ACF7-F10B1EB41F29}" srcOrd="0" destOrd="0" presId="urn:microsoft.com/office/officeart/2005/8/layout/process4"/>
    <dgm:cxn modelId="{4C84C42F-EB85-4944-9502-F9CD817025FC}" type="presParOf" srcId="{0CAF1ADC-2F2E-4C3A-ACF7-F10B1EB41F29}" destId="{BA911EA2-523A-4E29-9715-CB8319340BBB}" srcOrd="0" destOrd="0" presId="urn:microsoft.com/office/officeart/2005/8/layout/process4"/>
    <dgm:cxn modelId="{6BCF8F5B-2203-4C19-B38D-C92F30EB7359}" type="presParOf" srcId="{0CAF1ADC-2F2E-4C3A-ACF7-F10B1EB41F29}" destId="{A2C3986E-2B60-47AE-AB6E-6B83A863CF3E}" srcOrd="1" destOrd="0" presId="urn:microsoft.com/office/officeart/2005/8/layout/process4"/>
    <dgm:cxn modelId="{1BF99F70-AED9-417E-87DA-E306E74DBE6E}" type="presParOf" srcId="{0CAF1ADC-2F2E-4C3A-ACF7-F10B1EB41F29}" destId="{E444BA84-D722-44F6-AF27-21BB41EB7121}" srcOrd="2" destOrd="0" presId="urn:microsoft.com/office/officeart/2005/8/layout/process4"/>
    <dgm:cxn modelId="{07F1BF8D-DC1C-4789-A3D7-5C41736C8209}" type="presParOf" srcId="{E444BA84-D722-44F6-AF27-21BB41EB7121}" destId="{6CEC2EE7-88BB-42E9-8E98-1AC781746A9E}" srcOrd="0" destOrd="0" presId="urn:microsoft.com/office/officeart/2005/8/layout/process4"/>
    <dgm:cxn modelId="{CEB01067-8916-4F59-92DC-D13659B41EFD}" type="presParOf" srcId="{E444BA84-D722-44F6-AF27-21BB41EB7121}" destId="{64F43E48-A523-4C7D-9681-949597618404}"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BF6E90D-5820-4BA8-91EB-1F4A939EFBC7}"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038FE8C6-8651-4842-A607-A7B79B208309}">
      <dgm:prSet/>
      <dgm:spPr/>
      <dgm:t>
        <a:bodyPr/>
        <a:lstStyle/>
        <a:p>
          <a:r>
            <a:rPr lang="es-ES" b="1"/>
            <a:t>8. Programas de precapacitación e inserción laboral de mujeres en situación de especial vulnerabilidad en el ámbito de Castilla y León. </a:t>
          </a:r>
          <a:endParaRPr lang="en-US"/>
        </a:p>
      </dgm:t>
    </dgm:pt>
    <dgm:pt modelId="{E6535881-B60E-44B3-8766-85742961EEC7}" type="parTrans" cxnId="{0BB6BAFA-6A1C-4376-B42C-980A162A572E}">
      <dgm:prSet/>
      <dgm:spPr/>
      <dgm:t>
        <a:bodyPr/>
        <a:lstStyle/>
        <a:p>
          <a:endParaRPr lang="en-US"/>
        </a:p>
      </dgm:t>
    </dgm:pt>
    <dgm:pt modelId="{74AC68DF-4FA7-4A8C-8AF4-17E10D2C915D}" type="sibTrans" cxnId="{0BB6BAFA-6A1C-4376-B42C-980A162A572E}">
      <dgm:prSet/>
      <dgm:spPr/>
      <dgm:t>
        <a:bodyPr/>
        <a:lstStyle/>
        <a:p>
          <a:endParaRPr lang="en-US"/>
        </a:p>
      </dgm:t>
    </dgm:pt>
    <dgm:pt modelId="{59905EE9-2724-43EA-B4BF-F49F3C5AC225}">
      <dgm:prSet/>
      <dgm:spPr/>
      <dgm:t>
        <a:bodyPr/>
        <a:lstStyle/>
        <a:p>
          <a:r>
            <a:rPr lang="es-ES"/>
            <a:t>La </a:t>
          </a:r>
          <a:r>
            <a:rPr lang="es-ES" u="sng"/>
            <a:t>Gerencia de Servicios Sociales </a:t>
          </a:r>
          <a:r>
            <a:rPr lang="es-ES"/>
            <a:t>ha puesto en marcha programas de atención a mujeres con necesidades especiales por razón de género y de promoción de la igualdad de oportunidades entre mujeres y hombres y prevención de la violencia de género, realizados por las entidades sin ánimo de lucro que trabajan en el sector de la igualdad de oportunidades y que se encuentran dentro de la Red de Atención a las mujeres víctimas de violencia de género en Castilla y León.</a:t>
          </a:r>
          <a:endParaRPr lang="en-US"/>
        </a:p>
      </dgm:t>
    </dgm:pt>
    <dgm:pt modelId="{EE345673-5F8D-43C8-8CB2-2A883BB05652}" type="parTrans" cxnId="{06733406-8594-4C43-AEC9-13D38C3F5D67}">
      <dgm:prSet/>
      <dgm:spPr/>
      <dgm:t>
        <a:bodyPr/>
        <a:lstStyle/>
        <a:p>
          <a:endParaRPr lang="en-US"/>
        </a:p>
      </dgm:t>
    </dgm:pt>
    <dgm:pt modelId="{88965D11-31EE-488D-9042-9A2C254A1B8E}" type="sibTrans" cxnId="{06733406-8594-4C43-AEC9-13D38C3F5D67}">
      <dgm:prSet/>
      <dgm:spPr/>
      <dgm:t>
        <a:bodyPr/>
        <a:lstStyle/>
        <a:p>
          <a:endParaRPr lang="en-US"/>
        </a:p>
      </dgm:t>
    </dgm:pt>
    <dgm:pt modelId="{547B36EA-75A8-4E90-8F0D-A1FEFBAFFF4B}">
      <dgm:prSet/>
      <dgm:spPr/>
      <dgm:t>
        <a:bodyPr/>
        <a:lstStyle/>
        <a:p>
          <a:r>
            <a:rPr lang="es-ES"/>
            <a:t>Para ello se convocaban subvenciones en régimen de concurrencia competitiva, con el objeto de </a:t>
          </a:r>
          <a:r>
            <a:rPr lang="es-ES" u="sng"/>
            <a:t>financiar proyectos dentro del programa de pre capacitación e inserción laboral de mujeres en situación de especial vulnerabilidad.</a:t>
          </a:r>
          <a:endParaRPr lang="en-US"/>
        </a:p>
      </dgm:t>
    </dgm:pt>
    <dgm:pt modelId="{309DBA9C-B1DC-4E04-B622-8C1908885130}" type="parTrans" cxnId="{2A6F3A51-43A5-4736-82C0-A019E35629FD}">
      <dgm:prSet/>
      <dgm:spPr/>
      <dgm:t>
        <a:bodyPr/>
        <a:lstStyle/>
        <a:p>
          <a:endParaRPr lang="en-US"/>
        </a:p>
      </dgm:t>
    </dgm:pt>
    <dgm:pt modelId="{28D8CA3D-06C7-4090-B30F-BC1F75D6AE6B}" type="sibTrans" cxnId="{2A6F3A51-43A5-4736-82C0-A019E35629FD}">
      <dgm:prSet/>
      <dgm:spPr/>
      <dgm:t>
        <a:bodyPr/>
        <a:lstStyle/>
        <a:p>
          <a:endParaRPr lang="en-US"/>
        </a:p>
      </dgm:t>
    </dgm:pt>
    <dgm:pt modelId="{2D38E561-FC79-4374-9DB8-98060535E105}" type="pres">
      <dgm:prSet presAssocID="{8BF6E90D-5820-4BA8-91EB-1F4A939EFBC7}" presName="Name0" presStyleCnt="0">
        <dgm:presLayoutVars>
          <dgm:dir/>
          <dgm:animLvl val="lvl"/>
          <dgm:resizeHandles val="exact"/>
        </dgm:presLayoutVars>
      </dgm:prSet>
      <dgm:spPr/>
    </dgm:pt>
    <dgm:pt modelId="{C6481012-738D-4044-9564-08511A2338A3}" type="pres">
      <dgm:prSet presAssocID="{038FE8C6-8651-4842-A607-A7B79B208309}" presName="boxAndChildren" presStyleCnt="0"/>
      <dgm:spPr/>
    </dgm:pt>
    <dgm:pt modelId="{D21D140A-9E10-4B8A-BA6D-7900D79B5BEC}" type="pres">
      <dgm:prSet presAssocID="{038FE8C6-8651-4842-A607-A7B79B208309}" presName="parentTextBox" presStyleLbl="node1" presStyleIdx="0" presStyleCnt="1"/>
      <dgm:spPr/>
    </dgm:pt>
    <dgm:pt modelId="{3531D636-05BA-4AB1-9E09-2E7E5F24F7E0}" type="pres">
      <dgm:prSet presAssocID="{038FE8C6-8651-4842-A607-A7B79B208309}" presName="entireBox" presStyleLbl="node1" presStyleIdx="0" presStyleCnt="1"/>
      <dgm:spPr/>
    </dgm:pt>
    <dgm:pt modelId="{827E5AFE-DD7E-4F9F-9231-92ED69A4FCA5}" type="pres">
      <dgm:prSet presAssocID="{038FE8C6-8651-4842-A607-A7B79B208309}" presName="descendantBox" presStyleCnt="0"/>
      <dgm:spPr/>
    </dgm:pt>
    <dgm:pt modelId="{5AA21C3C-EF0C-43B4-9B81-5CC69C1EF05A}" type="pres">
      <dgm:prSet presAssocID="{59905EE9-2724-43EA-B4BF-F49F3C5AC225}" presName="childTextBox" presStyleLbl="fgAccFollowNode1" presStyleIdx="0" presStyleCnt="2">
        <dgm:presLayoutVars>
          <dgm:bulletEnabled val="1"/>
        </dgm:presLayoutVars>
      </dgm:prSet>
      <dgm:spPr/>
    </dgm:pt>
    <dgm:pt modelId="{F9945BDF-621E-4AB8-8238-4CAE10050562}" type="pres">
      <dgm:prSet presAssocID="{547B36EA-75A8-4E90-8F0D-A1FEFBAFFF4B}" presName="childTextBox" presStyleLbl="fgAccFollowNode1" presStyleIdx="1" presStyleCnt="2">
        <dgm:presLayoutVars>
          <dgm:bulletEnabled val="1"/>
        </dgm:presLayoutVars>
      </dgm:prSet>
      <dgm:spPr/>
    </dgm:pt>
  </dgm:ptLst>
  <dgm:cxnLst>
    <dgm:cxn modelId="{06733406-8594-4C43-AEC9-13D38C3F5D67}" srcId="{038FE8C6-8651-4842-A607-A7B79B208309}" destId="{59905EE9-2724-43EA-B4BF-F49F3C5AC225}" srcOrd="0" destOrd="0" parTransId="{EE345673-5F8D-43C8-8CB2-2A883BB05652}" sibTransId="{88965D11-31EE-488D-9042-9A2C254A1B8E}"/>
    <dgm:cxn modelId="{4FD9F726-E95F-4DF7-95E7-995775FFD426}" type="presOf" srcId="{8BF6E90D-5820-4BA8-91EB-1F4A939EFBC7}" destId="{2D38E561-FC79-4374-9DB8-98060535E105}" srcOrd="0" destOrd="0" presId="urn:microsoft.com/office/officeart/2005/8/layout/process4"/>
    <dgm:cxn modelId="{EE68F843-E3D5-4841-9AE1-12908379378A}" type="presOf" srcId="{038FE8C6-8651-4842-A607-A7B79B208309}" destId="{3531D636-05BA-4AB1-9E09-2E7E5F24F7E0}" srcOrd="1" destOrd="0" presId="urn:microsoft.com/office/officeart/2005/8/layout/process4"/>
    <dgm:cxn modelId="{2A6F3A51-43A5-4736-82C0-A019E35629FD}" srcId="{038FE8C6-8651-4842-A607-A7B79B208309}" destId="{547B36EA-75A8-4E90-8F0D-A1FEFBAFFF4B}" srcOrd="1" destOrd="0" parTransId="{309DBA9C-B1DC-4E04-B622-8C1908885130}" sibTransId="{28D8CA3D-06C7-4090-B30F-BC1F75D6AE6B}"/>
    <dgm:cxn modelId="{A1E0D6BB-7048-4B22-9A53-70449B013522}" type="presOf" srcId="{038FE8C6-8651-4842-A607-A7B79B208309}" destId="{D21D140A-9E10-4B8A-BA6D-7900D79B5BEC}" srcOrd="0" destOrd="0" presId="urn:microsoft.com/office/officeart/2005/8/layout/process4"/>
    <dgm:cxn modelId="{5DCF47C5-ED60-4B4A-BC92-A5F30B3F8EBE}" type="presOf" srcId="{59905EE9-2724-43EA-B4BF-F49F3C5AC225}" destId="{5AA21C3C-EF0C-43B4-9B81-5CC69C1EF05A}" srcOrd="0" destOrd="0" presId="urn:microsoft.com/office/officeart/2005/8/layout/process4"/>
    <dgm:cxn modelId="{09B325E3-A5F0-4957-8156-5CF3BA43EF42}" type="presOf" srcId="{547B36EA-75A8-4E90-8F0D-A1FEFBAFFF4B}" destId="{F9945BDF-621E-4AB8-8238-4CAE10050562}" srcOrd="0" destOrd="0" presId="urn:microsoft.com/office/officeart/2005/8/layout/process4"/>
    <dgm:cxn modelId="{0BB6BAFA-6A1C-4376-B42C-980A162A572E}" srcId="{8BF6E90D-5820-4BA8-91EB-1F4A939EFBC7}" destId="{038FE8C6-8651-4842-A607-A7B79B208309}" srcOrd="0" destOrd="0" parTransId="{E6535881-B60E-44B3-8766-85742961EEC7}" sibTransId="{74AC68DF-4FA7-4A8C-8AF4-17E10D2C915D}"/>
    <dgm:cxn modelId="{C06A03A5-590E-4F30-8BA3-A660F47577AD}" type="presParOf" srcId="{2D38E561-FC79-4374-9DB8-98060535E105}" destId="{C6481012-738D-4044-9564-08511A2338A3}" srcOrd="0" destOrd="0" presId="urn:microsoft.com/office/officeart/2005/8/layout/process4"/>
    <dgm:cxn modelId="{DB0A42AF-D996-4A39-98A0-AC84550574B0}" type="presParOf" srcId="{C6481012-738D-4044-9564-08511A2338A3}" destId="{D21D140A-9E10-4B8A-BA6D-7900D79B5BEC}" srcOrd="0" destOrd="0" presId="urn:microsoft.com/office/officeart/2005/8/layout/process4"/>
    <dgm:cxn modelId="{39414173-04EC-4157-AF20-CAAED5A9EF52}" type="presParOf" srcId="{C6481012-738D-4044-9564-08511A2338A3}" destId="{3531D636-05BA-4AB1-9E09-2E7E5F24F7E0}" srcOrd="1" destOrd="0" presId="urn:microsoft.com/office/officeart/2005/8/layout/process4"/>
    <dgm:cxn modelId="{B27B12F3-5B65-4324-9ABE-C243BC6830B1}" type="presParOf" srcId="{C6481012-738D-4044-9564-08511A2338A3}" destId="{827E5AFE-DD7E-4F9F-9231-92ED69A4FCA5}" srcOrd="2" destOrd="0" presId="urn:microsoft.com/office/officeart/2005/8/layout/process4"/>
    <dgm:cxn modelId="{AF52C395-88C6-46FD-BC38-711655E668BC}" type="presParOf" srcId="{827E5AFE-DD7E-4F9F-9231-92ED69A4FCA5}" destId="{5AA21C3C-EF0C-43B4-9B81-5CC69C1EF05A}" srcOrd="0" destOrd="0" presId="urn:microsoft.com/office/officeart/2005/8/layout/process4"/>
    <dgm:cxn modelId="{7873EFC4-25FE-46C2-885B-0FBABB8732DF}" type="presParOf" srcId="{827E5AFE-DD7E-4F9F-9231-92ED69A4FCA5}" destId="{F9945BDF-621E-4AB8-8238-4CAE10050562}"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B6B6691-7422-465A-942A-3BD38EADE70A}"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A846F3B5-BC5B-40C0-99AE-F03BF3E8081D}">
      <dgm:prSet/>
      <dgm:spPr/>
      <dgm:t>
        <a:bodyPr/>
        <a:lstStyle/>
        <a:p>
          <a:r>
            <a:rPr lang="es-ES" b="1"/>
            <a:t>9. Inserción laboral de víctimas de violencia de género</a:t>
          </a:r>
          <a:r>
            <a:rPr lang="es-ES"/>
            <a:t>. </a:t>
          </a:r>
          <a:endParaRPr lang="en-US"/>
        </a:p>
      </dgm:t>
    </dgm:pt>
    <dgm:pt modelId="{1EA864F4-BF77-45A4-85AA-EE309637B548}" type="parTrans" cxnId="{3BFD8ECD-199C-44C3-98A4-89F79F2AFFAC}">
      <dgm:prSet/>
      <dgm:spPr/>
      <dgm:t>
        <a:bodyPr/>
        <a:lstStyle/>
        <a:p>
          <a:endParaRPr lang="en-US"/>
        </a:p>
      </dgm:t>
    </dgm:pt>
    <dgm:pt modelId="{D43EE0E1-32F1-400C-B983-E08B440567CB}" type="sibTrans" cxnId="{3BFD8ECD-199C-44C3-98A4-89F79F2AFFAC}">
      <dgm:prSet/>
      <dgm:spPr/>
      <dgm:t>
        <a:bodyPr/>
        <a:lstStyle/>
        <a:p>
          <a:endParaRPr lang="en-US"/>
        </a:p>
      </dgm:t>
    </dgm:pt>
    <dgm:pt modelId="{6B9B0726-E0EB-4C3A-8195-0D68E0FAE24F}">
      <dgm:prSet/>
      <dgm:spPr/>
      <dgm:t>
        <a:bodyPr/>
        <a:lstStyle/>
        <a:p>
          <a:r>
            <a:rPr lang="es-ES"/>
            <a:t>La Gerencia de Servicios Sociales convoca subvenciones, concedidas de forma directa a través de convocatoria, destinadas a fomentar la inserción laboral de mujeres víctimas de violencia de género, a través de la financiación de su contratación por empresas privadas y entidades privadas sin ánimo de lucro que desarrollen su actividad en Castilla y León.</a:t>
          </a:r>
          <a:endParaRPr lang="en-US"/>
        </a:p>
      </dgm:t>
    </dgm:pt>
    <dgm:pt modelId="{F5F11C77-2B13-458C-A6FC-63FEB0947098}" type="parTrans" cxnId="{806934F0-B97D-44D9-97FA-CDD561A74FAC}">
      <dgm:prSet/>
      <dgm:spPr/>
      <dgm:t>
        <a:bodyPr/>
        <a:lstStyle/>
        <a:p>
          <a:endParaRPr lang="en-US"/>
        </a:p>
      </dgm:t>
    </dgm:pt>
    <dgm:pt modelId="{7914F24E-6EE9-4921-8415-71E6F718152E}" type="sibTrans" cxnId="{806934F0-B97D-44D9-97FA-CDD561A74FAC}">
      <dgm:prSet/>
      <dgm:spPr/>
      <dgm:t>
        <a:bodyPr/>
        <a:lstStyle/>
        <a:p>
          <a:endParaRPr lang="en-US"/>
        </a:p>
      </dgm:t>
    </dgm:pt>
    <dgm:pt modelId="{FD2AE8C0-929C-4055-9018-2642EC424C0F}">
      <dgm:prSet/>
      <dgm:spPr/>
      <dgm:t>
        <a:bodyPr/>
        <a:lstStyle/>
        <a:p>
          <a:r>
            <a:rPr lang="es-ES"/>
            <a:t>La finalidad de las subvenciones es </a:t>
          </a:r>
          <a:r>
            <a:rPr lang="es-ES" u="sng"/>
            <a:t>contribuir a que las mujeres víctimas de violencia de género alcancen una mayor autonomía a través de su independencia económica con el objetivo fundamental de lograr su plena integración social</a:t>
          </a:r>
          <a:r>
            <a:rPr lang="es-ES"/>
            <a:t>.</a:t>
          </a:r>
          <a:endParaRPr lang="en-US"/>
        </a:p>
      </dgm:t>
    </dgm:pt>
    <dgm:pt modelId="{DB6B6F4E-BBFB-4258-A870-59D54DB22989}" type="parTrans" cxnId="{EEA871B9-2DD5-4E4B-ACF9-DA9781DE9A3A}">
      <dgm:prSet/>
      <dgm:spPr/>
      <dgm:t>
        <a:bodyPr/>
        <a:lstStyle/>
        <a:p>
          <a:endParaRPr lang="en-US"/>
        </a:p>
      </dgm:t>
    </dgm:pt>
    <dgm:pt modelId="{1A3A693B-D600-4C17-BD81-A6DF72EFCEAA}" type="sibTrans" cxnId="{EEA871B9-2DD5-4E4B-ACF9-DA9781DE9A3A}">
      <dgm:prSet/>
      <dgm:spPr/>
      <dgm:t>
        <a:bodyPr/>
        <a:lstStyle/>
        <a:p>
          <a:endParaRPr lang="en-US"/>
        </a:p>
      </dgm:t>
    </dgm:pt>
    <dgm:pt modelId="{FF4D52B6-2224-4E98-AADD-1A4D98682944}" type="pres">
      <dgm:prSet presAssocID="{8B6B6691-7422-465A-942A-3BD38EADE70A}" presName="Name0" presStyleCnt="0">
        <dgm:presLayoutVars>
          <dgm:dir/>
          <dgm:animLvl val="lvl"/>
          <dgm:resizeHandles val="exact"/>
        </dgm:presLayoutVars>
      </dgm:prSet>
      <dgm:spPr/>
    </dgm:pt>
    <dgm:pt modelId="{5B4EB840-6A9B-40AA-9ACC-FEC8CC976B9F}" type="pres">
      <dgm:prSet presAssocID="{FD2AE8C0-929C-4055-9018-2642EC424C0F}" presName="boxAndChildren" presStyleCnt="0"/>
      <dgm:spPr/>
    </dgm:pt>
    <dgm:pt modelId="{64C154B7-390F-45BB-A486-0AD0EA95A241}" type="pres">
      <dgm:prSet presAssocID="{FD2AE8C0-929C-4055-9018-2642EC424C0F}" presName="parentTextBox" presStyleLbl="node1" presStyleIdx="0" presStyleCnt="3"/>
      <dgm:spPr/>
    </dgm:pt>
    <dgm:pt modelId="{5222BE58-4395-451D-9B3E-21D98C23C6F6}" type="pres">
      <dgm:prSet presAssocID="{7914F24E-6EE9-4921-8415-71E6F718152E}" presName="sp" presStyleCnt="0"/>
      <dgm:spPr/>
    </dgm:pt>
    <dgm:pt modelId="{2218E425-019E-478A-8742-EFCA49D7C4F3}" type="pres">
      <dgm:prSet presAssocID="{6B9B0726-E0EB-4C3A-8195-0D68E0FAE24F}" presName="arrowAndChildren" presStyleCnt="0"/>
      <dgm:spPr/>
    </dgm:pt>
    <dgm:pt modelId="{9033EDDD-CF3B-412B-9488-DAB4ADFACED4}" type="pres">
      <dgm:prSet presAssocID="{6B9B0726-E0EB-4C3A-8195-0D68E0FAE24F}" presName="parentTextArrow" presStyleLbl="node1" presStyleIdx="1" presStyleCnt="3"/>
      <dgm:spPr/>
    </dgm:pt>
    <dgm:pt modelId="{7BA7F981-1CAC-4C6B-8C76-CEE3A8FDEA7B}" type="pres">
      <dgm:prSet presAssocID="{D43EE0E1-32F1-400C-B983-E08B440567CB}" presName="sp" presStyleCnt="0"/>
      <dgm:spPr/>
    </dgm:pt>
    <dgm:pt modelId="{0460C7C3-91D8-41AA-8F42-E6F26B64E0E6}" type="pres">
      <dgm:prSet presAssocID="{A846F3B5-BC5B-40C0-99AE-F03BF3E8081D}" presName="arrowAndChildren" presStyleCnt="0"/>
      <dgm:spPr/>
    </dgm:pt>
    <dgm:pt modelId="{E803C278-C389-497C-9D20-0E525F2F9CBF}" type="pres">
      <dgm:prSet presAssocID="{A846F3B5-BC5B-40C0-99AE-F03BF3E8081D}" presName="parentTextArrow" presStyleLbl="node1" presStyleIdx="2" presStyleCnt="3"/>
      <dgm:spPr/>
    </dgm:pt>
  </dgm:ptLst>
  <dgm:cxnLst>
    <dgm:cxn modelId="{E46F0507-D281-419B-8B43-1189D04CAE1A}" type="presOf" srcId="{FD2AE8C0-929C-4055-9018-2642EC424C0F}" destId="{64C154B7-390F-45BB-A486-0AD0EA95A241}" srcOrd="0" destOrd="0" presId="urn:microsoft.com/office/officeart/2005/8/layout/process4"/>
    <dgm:cxn modelId="{EEA871B9-2DD5-4E4B-ACF9-DA9781DE9A3A}" srcId="{8B6B6691-7422-465A-942A-3BD38EADE70A}" destId="{FD2AE8C0-929C-4055-9018-2642EC424C0F}" srcOrd="2" destOrd="0" parTransId="{DB6B6F4E-BBFB-4258-A870-59D54DB22989}" sibTransId="{1A3A693B-D600-4C17-BD81-A6DF72EFCEAA}"/>
    <dgm:cxn modelId="{3BFD8ECD-199C-44C3-98A4-89F79F2AFFAC}" srcId="{8B6B6691-7422-465A-942A-3BD38EADE70A}" destId="{A846F3B5-BC5B-40C0-99AE-F03BF3E8081D}" srcOrd="0" destOrd="0" parTransId="{1EA864F4-BF77-45A4-85AA-EE309637B548}" sibTransId="{D43EE0E1-32F1-400C-B983-E08B440567CB}"/>
    <dgm:cxn modelId="{347649D9-6B81-443A-8C4E-3472C13A6D66}" type="presOf" srcId="{A846F3B5-BC5B-40C0-99AE-F03BF3E8081D}" destId="{E803C278-C389-497C-9D20-0E525F2F9CBF}" srcOrd="0" destOrd="0" presId="urn:microsoft.com/office/officeart/2005/8/layout/process4"/>
    <dgm:cxn modelId="{AEBA43E6-DA49-43BD-A015-0FA4D3EA6E08}" type="presOf" srcId="{6B9B0726-E0EB-4C3A-8195-0D68E0FAE24F}" destId="{9033EDDD-CF3B-412B-9488-DAB4ADFACED4}" srcOrd="0" destOrd="0" presId="urn:microsoft.com/office/officeart/2005/8/layout/process4"/>
    <dgm:cxn modelId="{806934F0-B97D-44D9-97FA-CDD561A74FAC}" srcId="{8B6B6691-7422-465A-942A-3BD38EADE70A}" destId="{6B9B0726-E0EB-4C3A-8195-0D68E0FAE24F}" srcOrd="1" destOrd="0" parTransId="{F5F11C77-2B13-458C-A6FC-63FEB0947098}" sibTransId="{7914F24E-6EE9-4921-8415-71E6F718152E}"/>
    <dgm:cxn modelId="{52A779FC-A9E2-4287-B9E3-5692B5D20C91}" type="presOf" srcId="{8B6B6691-7422-465A-942A-3BD38EADE70A}" destId="{FF4D52B6-2224-4E98-AADD-1A4D98682944}" srcOrd="0" destOrd="0" presId="urn:microsoft.com/office/officeart/2005/8/layout/process4"/>
    <dgm:cxn modelId="{4657E6BA-8DDA-4075-822E-62DF5D268A88}" type="presParOf" srcId="{FF4D52B6-2224-4E98-AADD-1A4D98682944}" destId="{5B4EB840-6A9B-40AA-9ACC-FEC8CC976B9F}" srcOrd="0" destOrd="0" presId="urn:microsoft.com/office/officeart/2005/8/layout/process4"/>
    <dgm:cxn modelId="{0242CD6E-427B-4EA2-B936-E4931564465F}" type="presParOf" srcId="{5B4EB840-6A9B-40AA-9ACC-FEC8CC976B9F}" destId="{64C154B7-390F-45BB-A486-0AD0EA95A241}" srcOrd="0" destOrd="0" presId="urn:microsoft.com/office/officeart/2005/8/layout/process4"/>
    <dgm:cxn modelId="{2FCCE946-F774-43BE-B303-2C50962A2700}" type="presParOf" srcId="{FF4D52B6-2224-4E98-AADD-1A4D98682944}" destId="{5222BE58-4395-451D-9B3E-21D98C23C6F6}" srcOrd="1" destOrd="0" presId="urn:microsoft.com/office/officeart/2005/8/layout/process4"/>
    <dgm:cxn modelId="{261CE9CC-BEDE-4505-A4AB-A518455BCF73}" type="presParOf" srcId="{FF4D52B6-2224-4E98-AADD-1A4D98682944}" destId="{2218E425-019E-478A-8742-EFCA49D7C4F3}" srcOrd="2" destOrd="0" presId="urn:microsoft.com/office/officeart/2005/8/layout/process4"/>
    <dgm:cxn modelId="{4C4C2A83-238A-489D-9BD1-1615846CEAE9}" type="presParOf" srcId="{2218E425-019E-478A-8742-EFCA49D7C4F3}" destId="{9033EDDD-CF3B-412B-9488-DAB4ADFACED4}" srcOrd="0" destOrd="0" presId="urn:microsoft.com/office/officeart/2005/8/layout/process4"/>
    <dgm:cxn modelId="{1DFB6EE9-8C2A-4057-884B-9195CA64BDA2}" type="presParOf" srcId="{FF4D52B6-2224-4E98-AADD-1A4D98682944}" destId="{7BA7F981-1CAC-4C6B-8C76-CEE3A8FDEA7B}" srcOrd="3" destOrd="0" presId="urn:microsoft.com/office/officeart/2005/8/layout/process4"/>
    <dgm:cxn modelId="{264A04DC-1D83-49B4-B93F-92AF9EABD2AF}" type="presParOf" srcId="{FF4D52B6-2224-4E98-AADD-1A4D98682944}" destId="{0460C7C3-91D8-41AA-8F42-E6F26B64E0E6}" srcOrd="4" destOrd="0" presId="urn:microsoft.com/office/officeart/2005/8/layout/process4"/>
    <dgm:cxn modelId="{012C3A0E-F32D-404D-9E94-3B6F123FD8D7}" type="presParOf" srcId="{0460C7C3-91D8-41AA-8F42-E6F26B64E0E6}" destId="{E803C278-C389-497C-9D20-0E525F2F9CB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3F753AD-3449-4755-871C-633B51615E9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F8E910-0F9F-4D72-89BF-7F706A6831BF}">
      <dgm:prSet/>
      <dgm:spPr/>
      <dgm:t>
        <a:bodyPr/>
        <a:lstStyle/>
        <a:p>
          <a:pPr algn="ctr">
            <a:lnSpc>
              <a:spcPct val="100000"/>
            </a:lnSpc>
          </a:pPr>
          <a:r>
            <a:rPr lang="es-ES" dirty="0"/>
            <a:t>El programa Erasmus + </a:t>
          </a:r>
          <a:r>
            <a:rPr lang="es-ES" u="sng" dirty="0"/>
            <a:t>pretende ayudar a generaciones de europeos a convertirse en ciudadanos activos</a:t>
          </a:r>
          <a:r>
            <a:rPr lang="es-ES" dirty="0"/>
            <a:t>, con las habilidades, los conocimientos y la experiencia para abordar los retos a los que se enfrenta nuestra sociedad, tanto ahora como en los próximos años.</a:t>
          </a:r>
          <a:endParaRPr lang="en-US" dirty="0"/>
        </a:p>
      </dgm:t>
    </dgm:pt>
    <dgm:pt modelId="{05A230FE-F60C-417F-BC7C-2E790A22C46D}" type="parTrans" cxnId="{B8F3C9F1-1723-479A-85B8-FB94450E0E78}">
      <dgm:prSet/>
      <dgm:spPr/>
      <dgm:t>
        <a:bodyPr/>
        <a:lstStyle/>
        <a:p>
          <a:endParaRPr lang="en-US"/>
        </a:p>
      </dgm:t>
    </dgm:pt>
    <dgm:pt modelId="{3C68D78A-2594-48A9-9C31-FB0B2AFBF7D3}" type="sibTrans" cxnId="{B8F3C9F1-1723-479A-85B8-FB94450E0E78}">
      <dgm:prSet/>
      <dgm:spPr/>
      <dgm:t>
        <a:bodyPr/>
        <a:lstStyle/>
        <a:p>
          <a:endParaRPr lang="en-US"/>
        </a:p>
      </dgm:t>
    </dgm:pt>
    <dgm:pt modelId="{C33904C9-C41F-43A0-8AF7-EB25855B49E0}">
      <dgm:prSet/>
      <dgm:spPr/>
      <dgm:t>
        <a:bodyPr/>
        <a:lstStyle/>
        <a:p>
          <a:pPr algn="ctr">
            <a:lnSpc>
              <a:spcPct val="100000"/>
            </a:lnSpc>
          </a:pPr>
          <a:r>
            <a:rPr lang="es-ES" dirty="0"/>
            <a:t>Erasmus + </a:t>
          </a:r>
          <a:r>
            <a:rPr lang="es-ES" u="sng" dirty="0"/>
            <a:t>ofrece</a:t>
          </a:r>
          <a:r>
            <a:rPr lang="es-ES" dirty="0"/>
            <a:t> oportunidades a más de 4 millones de personas a través del aprendizaje formal y no formal, </a:t>
          </a:r>
          <a:r>
            <a:rPr lang="es-ES" u="sng" dirty="0"/>
            <a:t>la movilidad transnacional, el intercambio de buenas prácticas, el voluntariado y la solidaridad,</a:t>
          </a:r>
          <a:r>
            <a:rPr lang="es-ES" dirty="0"/>
            <a:t> al tiempo que reconoce el potencial del deporte para promover la cooperación, tanto dentro como fuera de las fronteras.</a:t>
          </a:r>
          <a:endParaRPr lang="en-US" dirty="0"/>
        </a:p>
      </dgm:t>
    </dgm:pt>
    <dgm:pt modelId="{4F76AAB9-A1D0-4DFF-9F3D-C0D4C8D7BD99}" type="parTrans" cxnId="{EF00845F-E29D-42E3-B557-AB87A2FE77CE}">
      <dgm:prSet/>
      <dgm:spPr/>
      <dgm:t>
        <a:bodyPr/>
        <a:lstStyle/>
        <a:p>
          <a:endParaRPr lang="en-US"/>
        </a:p>
      </dgm:t>
    </dgm:pt>
    <dgm:pt modelId="{5E88600A-92DC-4654-BAC7-CE1F9366ED20}" type="sibTrans" cxnId="{EF00845F-E29D-42E3-B557-AB87A2FE77CE}">
      <dgm:prSet/>
      <dgm:spPr/>
      <dgm:t>
        <a:bodyPr/>
        <a:lstStyle/>
        <a:p>
          <a:endParaRPr lang="en-US"/>
        </a:p>
      </dgm:t>
    </dgm:pt>
    <dgm:pt modelId="{B81B732E-231C-4650-A0D5-B38025B1D18D}" type="pres">
      <dgm:prSet presAssocID="{B3F753AD-3449-4755-871C-633B51615E94}" presName="root" presStyleCnt="0">
        <dgm:presLayoutVars>
          <dgm:dir/>
          <dgm:resizeHandles val="exact"/>
        </dgm:presLayoutVars>
      </dgm:prSet>
      <dgm:spPr/>
    </dgm:pt>
    <dgm:pt modelId="{D16B42EF-6271-4826-BD6F-E2260C4A5CAF}" type="pres">
      <dgm:prSet presAssocID="{5DF8E910-0F9F-4D72-89BF-7F706A6831BF}" presName="compNode" presStyleCnt="0"/>
      <dgm:spPr/>
    </dgm:pt>
    <dgm:pt modelId="{F1FFBF63-5AC3-4DB2-9A42-72D93E9AEDD2}" type="pres">
      <dgm:prSet presAssocID="{5DF8E910-0F9F-4D72-89BF-7F706A6831BF}" presName="bgRect" presStyleLbl="bgShp" presStyleIdx="0" presStyleCnt="2" custLinFactNeighborX="54" custLinFactNeighborY="-3904"/>
      <dgm:spPr/>
    </dgm:pt>
    <dgm:pt modelId="{CEFD7646-D9FC-4D9C-9892-55E9CBE0FF6D}" type="pres">
      <dgm:prSet presAssocID="{5DF8E910-0F9F-4D72-89BF-7F706A6831B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077F6B78-8CC8-4BD2-AAC1-F8060D1B0DA7}" type="pres">
      <dgm:prSet presAssocID="{5DF8E910-0F9F-4D72-89BF-7F706A6831BF}" presName="spaceRect" presStyleCnt="0"/>
      <dgm:spPr/>
    </dgm:pt>
    <dgm:pt modelId="{E9BCCB12-3E21-4872-B0A8-1E54F9BDE1BC}" type="pres">
      <dgm:prSet presAssocID="{5DF8E910-0F9F-4D72-89BF-7F706A6831BF}" presName="parTx" presStyleLbl="revTx" presStyleIdx="0" presStyleCnt="2">
        <dgm:presLayoutVars>
          <dgm:chMax val="0"/>
          <dgm:chPref val="0"/>
        </dgm:presLayoutVars>
      </dgm:prSet>
      <dgm:spPr/>
    </dgm:pt>
    <dgm:pt modelId="{FBF55BE1-DC4D-4F9B-9B3C-83223D64365D}" type="pres">
      <dgm:prSet presAssocID="{3C68D78A-2594-48A9-9C31-FB0B2AFBF7D3}" presName="sibTrans" presStyleCnt="0"/>
      <dgm:spPr/>
    </dgm:pt>
    <dgm:pt modelId="{772C6C57-57D9-4378-BB31-7BA6C301EA1A}" type="pres">
      <dgm:prSet presAssocID="{C33904C9-C41F-43A0-8AF7-EB25855B49E0}" presName="compNode" presStyleCnt="0"/>
      <dgm:spPr/>
    </dgm:pt>
    <dgm:pt modelId="{7485ABFA-8F1D-439A-9168-D3342DCFECF8}" type="pres">
      <dgm:prSet presAssocID="{C33904C9-C41F-43A0-8AF7-EB25855B49E0}" presName="bgRect" presStyleLbl="bgShp" presStyleIdx="1" presStyleCnt="2"/>
      <dgm:spPr/>
    </dgm:pt>
    <dgm:pt modelId="{3B63BC99-351D-4C73-82FA-E77025F8B73A}" type="pres">
      <dgm:prSet presAssocID="{C33904C9-C41F-43A0-8AF7-EB25855B49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ula de clases"/>
        </a:ext>
      </dgm:extLst>
    </dgm:pt>
    <dgm:pt modelId="{A8476770-E46F-4289-913A-585267448C5B}" type="pres">
      <dgm:prSet presAssocID="{C33904C9-C41F-43A0-8AF7-EB25855B49E0}" presName="spaceRect" presStyleCnt="0"/>
      <dgm:spPr/>
    </dgm:pt>
    <dgm:pt modelId="{61D68096-9C59-4FC0-9B34-628C48257DCA}" type="pres">
      <dgm:prSet presAssocID="{C33904C9-C41F-43A0-8AF7-EB25855B49E0}" presName="parTx" presStyleLbl="revTx" presStyleIdx="1" presStyleCnt="2">
        <dgm:presLayoutVars>
          <dgm:chMax val="0"/>
          <dgm:chPref val="0"/>
        </dgm:presLayoutVars>
      </dgm:prSet>
      <dgm:spPr/>
    </dgm:pt>
  </dgm:ptLst>
  <dgm:cxnLst>
    <dgm:cxn modelId="{8935F85C-08B5-4B33-A165-D89FAD5398D3}" type="presOf" srcId="{5DF8E910-0F9F-4D72-89BF-7F706A6831BF}" destId="{E9BCCB12-3E21-4872-B0A8-1E54F9BDE1BC}" srcOrd="0" destOrd="0" presId="urn:microsoft.com/office/officeart/2018/2/layout/IconVerticalSolidList"/>
    <dgm:cxn modelId="{EF00845F-E29D-42E3-B557-AB87A2FE77CE}" srcId="{B3F753AD-3449-4755-871C-633B51615E94}" destId="{C33904C9-C41F-43A0-8AF7-EB25855B49E0}" srcOrd="1" destOrd="0" parTransId="{4F76AAB9-A1D0-4DFF-9F3D-C0D4C8D7BD99}" sibTransId="{5E88600A-92DC-4654-BAC7-CE1F9366ED20}"/>
    <dgm:cxn modelId="{17B57072-F9ED-419E-9BC1-9B5D2F9014E1}" type="presOf" srcId="{C33904C9-C41F-43A0-8AF7-EB25855B49E0}" destId="{61D68096-9C59-4FC0-9B34-628C48257DCA}" srcOrd="0" destOrd="0" presId="urn:microsoft.com/office/officeart/2018/2/layout/IconVerticalSolidList"/>
    <dgm:cxn modelId="{5187FF8E-1D97-451F-B3D6-2BCC427397BC}" type="presOf" srcId="{B3F753AD-3449-4755-871C-633B51615E94}" destId="{B81B732E-231C-4650-A0D5-B38025B1D18D}" srcOrd="0" destOrd="0" presId="urn:microsoft.com/office/officeart/2018/2/layout/IconVerticalSolidList"/>
    <dgm:cxn modelId="{B8F3C9F1-1723-479A-85B8-FB94450E0E78}" srcId="{B3F753AD-3449-4755-871C-633B51615E94}" destId="{5DF8E910-0F9F-4D72-89BF-7F706A6831BF}" srcOrd="0" destOrd="0" parTransId="{05A230FE-F60C-417F-BC7C-2E790A22C46D}" sibTransId="{3C68D78A-2594-48A9-9C31-FB0B2AFBF7D3}"/>
    <dgm:cxn modelId="{321C168B-7ABE-45AD-BF59-B7E5C22C4C17}" type="presParOf" srcId="{B81B732E-231C-4650-A0D5-B38025B1D18D}" destId="{D16B42EF-6271-4826-BD6F-E2260C4A5CAF}" srcOrd="0" destOrd="0" presId="urn:microsoft.com/office/officeart/2018/2/layout/IconVerticalSolidList"/>
    <dgm:cxn modelId="{86A000F5-7643-496F-BBFA-4BB7760A90A4}" type="presParOf" srcId="{D16B42EF-6271-4826-BD6F-E2260C4A5CAF}" destId="{F1FFBF63-5AC3-4DB2-9A42-72D93E9AEDD2}" srcOrd="0" destOrd="0" presId="urn:microsoft.com/office/officeart/2018/2/layout/IconVerticalSolidList"/>
    <dgm:cxn modelId="{5CAEF2AD-F20F-46BD-B74B-D7823E8D8765}" type="presParOf" srcId="{D16B42EF-6271-4826-BD6F-E2260C4A5CAF}" destId="{CEFD7646-D9FC-4D9C-9892-55E9CBE0FF6D}" srcOrd="1" destOrd="0" presId="urn:microsoft.com/office/officeart/2018/2/layout/IconVerticalSolidList"/>
    <dgm:cxn modelId="{39D50C18-5516-4275-8731-ED0286667A1B}" type="presParOf" srcId="{D16B42EF-6271-4826-BD6F-E2260C4A5CAF}" destId="{077F6B78-8CC8-4BD2-AAC1-F8060D1B0DA7}" srcOrd="2" destOrd="0" presId="urn:microsoft.com/office/officeart/2018/2/layout/IconVerticalSolidList"/>
    <dgm:cxn modelId="{8607B596-1405-4BBC-892B-9A51B9EBCD73}" type="presParOf" srcId="{D16B42EF-6271-4826-BD6F-E2260C4A5CAF}" destId="{E9BCCB12-3E21-4872-B0A8-1E54F9BDE1BC}" srcOrd="3" destOrd="0" presId="urn:microsoft.com/office/officeart/2018/2/layout/IconVerticalSolidList"/>
    <dgm:cxn modelId="{9730BDE0-B0AA-47B0-9918-A95C58E451F7}" type="presParOf" srcId="{B81B732E-231C-4650-A0D5-B38025B1D18D}" destId="{FBF55BE1-DC4D-4F9B-9B3C-83223D64365D}" srcOrd="1" destOrd="0" presId="urn:microsoft.com/office/officeart/2018/2/layout/IconVerticalSolidList"/>
    <dgm:cxn modelId="{6692510A-9C72-47F9-960F-83D92D9546CE}" type="presParOf" srcId="{B81B732E-231C-4650-A0D5-B38025B1D18D}" destId="{772C6C57-57D9-4378-BB31-7BA6C301EA1A}" srcOrd="2" destOrd="0" presId="urn:microsoft.com/office/officeart/2018/2/layout/IconVerticalSolidList"/>
    <dgm:cxn modelId="{939A2F58-648C-4D4E-ADDC-487E1A9CADA0}" type="presParOf" srcId="{772C6C57-57D9-4378-BB31-7BA6C301EA1A}" destId="{7485ABFA-8F1D-439A-9168-D3342DCFECF8}" srcOrd="0" destOrd="0" presId="urn:microsoft.com/office/officeart/2018/2/layout/IconVerticalSolidList"/>
    <dgm:cxn modelId="{22872E52-749C-4C68-AC46-40857F78266B}" type="presParOf" srcId="{772C6C57-57D9-4378-BB31-7BA6C301EA1A}" destId="{3B63BC99-351D-4C73-82FA-E77025F8B73A}" srcOrd="1" destOrd="0" presId="urn:microsoft.com/office/officeart/2018/2/layout/IconVerticalSolidList"/>
    <dgm:cxn modelId="{3FFD4C6E-9F75-42B3-BF29-4612F102E36D}" type="presParOf" srcId="{772C6C57-57D9-4378-BB31-7BA6C301EA1A}" destId="{A8476770-E46F-4289-913A-585267448C5B}" srcOrd="2" destOrd="0" presId="urn:microsoft.com/office/officeart/2018/2/layout/IconVerticalSolidList"/>
    <dgm:cxn modelId="{B94B16A0-F3A9-4936-AF93-02D33C68E4B1}" type="presParOf" srcId="{772C6C57-57D9-4378-BB31-7BA6C301EA1A}" destId="{61D68096-9C59-4FC0-9B34-628C48257D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8F1CE485-BB77-4F05-87B6-D1268C4490DB}" type="doc">
      <dgm:prSet loTypeId="urn:microsoft.com/office/officeart/2005/8/layout/hierarchy1" loCatId="hierarchy" qsTypeId="urn:microsoft.com/office/officeart/2005/8/quickstyle/simple4" qsCatId="simple" csTypeId="urn:microsoft.com/office/officeart/2005/8/colors/accent2_2" csCatId="accent2"/>
      <dgm:spPr/>
      <dgm:t>
        <a:bodyPr/>
        <a:lstStyle/>
        <a:p>
          <a:endParaRPr lang="en-US"/>
        </a:p>
      </dgm:t>
    </dgm:pt>
    <dgm:pt modelId="{32F6EFE1-8322-4515-A080-0A3641B901C5}">
      <dgm:prSet/>
      <dgm:spPr/>
      <dgm:t>
        <a:bodyPr/>
        <a:lstStyle/>
        <a:p>
          <a:r>
            <a:rPr lang="es-ES"/>
            <a:t>Erasmus+ ofrece oportunidades de movilidad y cooperación en:</a:t>
          </a:r>
          <a:endParaRPr lang="en-US"/>
        </a:p>
      </dgm:t>
    </dgm:pt>
    <dgm:pt modelId="{3080E7B9-192C-45B8-93DD-690FF047FEEF}" type="parTrans" cxnId="{151487AE-EE84-4113-A9B6-D7145F745031}">
      <dgm:prSet/>
      <dgm:spPr/>
      <dgm:t>
        <a:bodyPr/>
        <a:lstStyle/>
        <a:p>
          <a:endParaRPr lang="en-US"/>
        </a:p>
      </dgm:t>
    </dgm:pt>
    <dgm:pt modelId="{F1F7F4DA-CAB1-413E-9582-8B4593C29205}" type="sibTrans" cxnId="{151487AE-EE84-4113-A9B6-D7145F745031}">
      <dgm:prSet/>
      <dgm:spPr/>
      <dgm:t>
        <a:bodyPr/>
        <a:lstStyle/>
        <a:p>
          <a:endParaRPr lang="en-US"/>
        </a:p>
      </dgm:t>
    </dgm:pt>
    <dgm:pt modelId="{A57409EE-B20D-4175-B293-9B60673F7A4A}">
      <dgm:prSet/>
      <dgm:spPr/>
      <dgm:t>
        <a:bodyPr/>
        <a:lstStyle/>
        <a:p>
          <a:r>
            <a:rPr lang="es-ES" dirty="0"/>
            <a:t>Educación superior</a:t>
          </a:r>
          <a:endParaRPr lang="en-US" dirty="0"/>
        </a:p>
      </dgm:t>
    </dgm:pt>
    <dgm:pt modelId="{FA267758-D4AD-4479-8893-BB815CB07669}" type="parTrans" cxnId="{C75E6E37-1370-4902-AEE1-21C02629BA92}">
      <dgm:prSet/>
      <dgm:spPr/>
      <dgm:t>
        <a:bodyPr/>
        <a:lstStyle/>
        <a:p>
          <a:endParaRPr lang="en-US"/>
        </a:p>
      </dgm:t>
    </dgm:pt>
    <dgm:pt modelId="{C3AB164E-B3CC-4AAA-9AF1-D55118C5DF83}" type="sibTrans" cxnId="{C75E6E37-1370-4902-AEE1-21C02629BA92}">
      <dgm:prSet/>
      <dgm:spPr/>
      <dgm:t>
        <a:bodyPr/>
        <a:lstStyle/>
        <a:p>
          <a:endParaRPr lang="en-US"/>
        </a:p>
      </dgm:t>
    </dgm:pt>
    <dgm:pt modelId="{7DA80CB6-EB8B-485F-9B5E-935DC6B5E7B4}">
      <dgm:prSet/>
      <dgm:spPr/>
      <dgm:t>
        <a:bodyPr/>
        <a:lstStyle/>
        <a:p>
          <a:r>
            <a:rPr lang="es-ES"/>
            <a:t>Educación y formación profesionales</a:t>
          </a:r>
          <a:endParaRPr lang="en-US"/>
        </a:p>
      </dgm:t>
    </dgm:pt>
    <dgm:pt modelId="{992534FF-F2A6-42D3-B4FE-B378D58EE5D1}" type="parTrans" cxnId="{9A0D54F4-EA96-4F85-9AAA-590B4D1EDEFD}">
      <dgm:prSet/>
      <dgm:spPr/>
      <dgm:t>
        <a:bodyPr/>
        <a:lstStyle/>
        <a:p>
          <a:endParaRPr lang="en-US"/>
        </a:p>
      </dgm:t>
    </dgm:pt>
    <dgm:pt modelId="{F1590A27-1A9B-4999-BB6C-EA8152D4BC95}" type="sibTrans" cxnId="{9A0D54F4-EA96-4F85-9AAA-590B4D1EDEFD}">
      <dgm:prSet/>
      <dgm:spPr/>
      <dgm:t>
        <a:bodyPr/>
        <a:lstStyle/>
        <a:p>
          <a:endParaRPr lang="en-US"/>
        </a:p>
      </dgm:t>
    </dgm:pt>
    <dgm:pt modelId="{0FFD71DC-5747-4F08-AB30-35A137FCDE86}">
      <dgm:prSet/>
      <dgm:spPr/>
      <dgm:t>
        <a:bodyPr/>
        <a:lstStyle/>
        <a:p>
          <a:r>
            <a:rPr lang="es-ES"/>
            <a:t>Educación escolar (incluida la atención y educación de la primera infancia)</a:t>
          </a:r>
          <a:endParaRPr lang="en-US"/>
        </a:p>
      </dgm:t>
    </dgm:pt>
    <dgm:pt modelId="{5A7C6A92-124C-474F-8EE9-04FC9552305F}" type="parTrans" cxnId="{D4E0BA98-FEA6-4D98-8575-877F058D036C}">
      <dgm:prSet/>
      <dgm:spPr/>
      <dgm:t>
        <a:bodyPr/>
        <a:lstStyle/>
        <a:p>
          <a:endParaRPr lang="en-US"/>
        </a:p>
      </dgm:t>
    </dgm:pt>
    <dgm:pt modelId="{E136B3A7-9570-4627-ABF9-24C04C0AAAB3}" type="sibTrans" cxnId="{D4E0BA98-FEA6-4D98-8575-877F058D036C}">
      <dgm:prSet/>
      <dgm:spPr/>
      <dgm:t>
        <a:bodyPr/>
        <a:lstStyle/>
        <a:p>
          <a:endParaRPr lang="en-US"/>
        </a:p>
      </dgm:t>
    </dgm:pt>
    <dgm:pt modelId="{A19D5FA4-1ADB-4859-B997-FD473B6F6491}">
      <dgm:prSet/>
      <dgm:spPr/>
      <dgm:t>
        <a:bodyPr/>
        <a:lstStyle/>
        <a:p>
          <a:r>
            <a:rPr lang="es-ES"/>
            <a:t>Educación de personas adultas</a:t>
          </a:r>
          <a:endParaRPr lang="en-US"/>
        </a:p>
      </dgm:t>
    </dgm:pt>
    <dgm:pt modelId="{D5E5B48E-4252-4FD6-920C-7566A5B66775}" type="parTrans" cxnId="{7E081D43-700F-4445-8CD5-97799312804A}">
      <dgm:prSet/>
      <dgm:spPr/>
      <dgm:t>
        <a:bodyPr/>
        <a:lstStyle/>
        <a:p>
          <a:endParaRPr lang="en-US"/>
        </a:p>
      </dgm:t>
    </dgm:pt>
    <dgm:pt modelId="{D50D5975-7A9B-468F-AB02-50FB7D750389}" type="sibTrans" cxnId="{7E081D43-700F-4445-8CD5-97799312804A}">
      <dgm:prSet/>
      <dgm:spPr/>
      <dgm:t>
        <a:bodyPr/>
        <a:lstStyle/>
        <a:p>
          <a:endParaRPr lang="en-US"/>
        </a:p>
      </dgm:t>
    </dgm:pt>
    <dgm:pt modelId="{3D55ED00-35F4-43D7-BE5A-1836F5D58F17}">
      <dgm:prSet/>
      <dgm:spPr/>
      <dgm:t>
        <a:bodyPr/>
        <a:lstStyle/>
        <a:p>
          <a:r>
            <a:rPr lang="es-ES"/>
            <a:t>Juventud</a:t>
          </a:r>
          <a:endParaRPr lang="en-US"/>
        </a:p>
      </dgm:t>
    </dgm:pt>
    <dgm:pt modelId="{35A3A113-2DB3-4032-B551-E6CBE24B6856}" type="parTrans" cxnId="{1E2A9BE7-A0DF-4237-BC1C-7D024D31CE8A}">
      <dgm:prSet/>
      <dgm:spPr/>
      <dgm:t>
        <a:bodyPr/>
        <a:lstStyle/>
        <a:p>
          <a:endParaRPr lang="en-US"/>
        </a:p>
      </dgm:t>
    </dgm:pt>
    <dgm:pt modelId="{D777602F-ED3F-4A3E-BE43-3BAE98B886E7}" type="sibTrans" cxnId="{1E2A9BE7-A0DF-4237-BC1C-7D024D31CE8A}">
      <dgm:prSet/>
      <dgm:spPr/>
      <dgm:t>
        <a:bodyPr/>
        <a:lstStyle/>
        <a:p>
          <a:endParaRPr lang="en-US"/>
        </a:p>
      </dgm:t>
    </dgm:pt>
    <dgm:pt modelId="{636C61CA-87B2-46C0-A080-ABDCFDD21E18}">
      <dgm:prSet/>
      <dgm:spPr/>
      <dgm:t>
        <a:bodyPr/>
        <a:lstStyle/>
        <a:p>
          <a:r>
            <a:rPr lang="es-ES"/>
            <a:t>Deporte</a:t>
          </a:r>
          <a:endParaRPr lang="en-US"/>
        </a:p>
      </dgm:t>
    </dgm:pt>
    <dgm:pt modelId="{47B60746-3E85-4009-BBFE-C1B044DA5CEC}" type="parTrans" cxnId="{418BF6A1-0285-4FF0-81AB-B99DFD4F35B3}">
      <dgm:prSet/>
      <dgm:spPr/>
      <dgm:t>
        <a:bodyPr/>
        <a:lstStyle/>
        <a:p>
          <a:endParaRPr lang="en-US"/>
        </a:p>
      </dgm:t>
    </dgm:pt>
    <dgm:pt modelId="{19387B20-A92B-480E-9E5E-0E7345391482}" type="sibTrans" cxnId="{418BF6A1-0285-4FF0-81AB-B99DFD4F35B3}">
      <dgm:prSet/>
      <dgm:spPr/>
      <dgm:t>
        <a:bodyPr/>
        <a:lstStyle/>
        <a:p>
          <a:endParaRPr lang="en-US"/>
        </a:p>
      </dgm:t>
    </dgm:pt>
    <dgm:pt modelId="{5CBCE409-4943-449D-A203-CD9B4B29DF60}" type="pres">
      <dgm:prSet presAssocID="{8F1CE485-BB77-4F05-87B6-D1268C4490DB}" presName="hierChild1" presStyleCnt="0">
        <dgm:presLayoutVars>
          <dgm:chPref val="1"/>
          <dgm:dir/>
          <dgm:animOne val="branch"/>
          <dgm:animLvl val="lvl"/>
          <dgm:resizeHandles/>
        </dgm:presLayoutVars>
      </dgm:prSet>
      <dgm:spPr/>
    </dgm:pt>
    <dgm:pt modelId="{61A759AC-3B78-42CB-B466-3A7DBD7960DE}" type="pres">
      <dgm:prSet presAssocID="{32F6EFE1-8322-4515-A080-0A3641B901C5}" presName="hierRoot1" presStyleCnt="0"/>
      <dgm:spPr/>
    </dgm:pt>
    <dgm:pt modelId="{C55EF272-3645-44C1-B0B3-28494D15D7D4}" type="pres">
      <dgm:prSet presAssocID="{32F6EFE1-8322-4515-A080-0A3641B901C5}" presName="composite" presStyleCnt="0"/>
      <dgm:spPr/>
    </dgm:pt>
    <dgm:pt modelId="{CED1014A-1157-4913-9B1B-856A34FB854F}" type="pres">
      <dgm:prSet presAssocID="{32F6EFE1-8322-4515-A080-0A3641B901C5}" presName="background" presStyleLbl="node0" presStyleIdx="0" presStyleCnt="1"/>
      <dgm:spPr/>
    </dgm:pt>
    <dgm:pt modelId="{33F812F3-74CE-4584-8279-0E3F444CC647}" type="pres">
      <dgm:prSet presAssocID="{32F6EFE1-8322-4515-A080-0A3641B901C5}" presName="text" presStyleLbl="fgAcc0" presStyleIdx="0" presStyleCnt="1">
        <dgm:presLayoutVars>
          <dgm:chPref val="3"/>
        </dgm:presLayoutVars>
      </dgm:prSet>
      <dgm:spPr/>
    </dgm:pt>
    <dgm:pt modelId="{BF70C17B-B709-4F9B-B3CE-4BBCFBB78161}" type="pres">
      <dgm:prSet presAssocID="{32F6EFE1-8322-4515-A080-0A3641B901C5}" presName="hierChild2" presStyleCnt="0"/>
      <dgm:spPr/>
    </dgm:pt>
    <dgm:pt modelId="{B2F83FD9-0723-4F65-BD7A-23C359414BA6}" type="pres">
      <dgm:prSet presAssocID="{FA267758-D4AD-4479-8893-BB815CB07669}" presName="Name10" presStyleLbl="parChTrans1D2" presStyleIdx="0" presStyleCnt="6"/>
      <dgm:spPr/>
    </dgm:pt>
    <dgm:pt modelId="{E4E0ABC1-7D15-448C-91AC-238EA1513E8C}" type="pres">
      <dgm:prSet presAssocID="{A57409EE-B20D-4175-B293-9B60673F7A4A}" presName="hierRoot2" presStyleCnt="0"/>
      <dgm:spPr/>
    </dgm:pt>
    <dgm:pt modelId="{1F446B9D-C61F-46CF-9030-F812E5982755}" type="pres">
      <dgm:prSet presAssocID="{A57409EE-B20D-4175-B293-9B60673F7A4A}" presName="composite2" presStyleCnt="0"/>
      <dgm:spPr/>
    </dgm:pt>
    <dgm:pt modelId="{056C1C46-F3FC-4C09-A216-96C921DAFF02}" type="pres">
      <dgm:prSet presAssocID="{A57409EE-B20D-4175-B293-9B60673F7A4A}" presName="background2" presStyleLbl="node2" presStyleIdx="0" presStyleCnt="6"/>
      <dgm:spPr/>
    </dgm:pt>
    <dgm:pt modelId="{8F6FB2E8-D643-4D64-8151-6ACF9DB5F3A5}" type="pres">
      <dgm:prSet presAssocID="{A57409EE-B20D-4175-B293-9B60673F7A4A}" presName="text2" presStyleLbl="fgAcc2" presStyleIdx="0" presStyleCnt="6">
        <dgm:presLayoutVars>
          <dgm:chPref val="3"/>
        </dgm:presLayoutVars>
      </dgm:prSet>
      <dgm:spPr/>
    </dgm:pt>
    <dgm:pt modelId="{8A1E6C37-958C-4340-AE5D-7C60665D30E7}" type="pres">
      <dgm:prSet presAssocID="{A57409EE-B20D-4175-B293-9B60673F7A4A}" presName="hierChild3" presStyleCnt="0"/>
      <dgm:spPr/>
    </dgm:pt>
    <dgm:pt modelId="{FE7A86B9-5620-47E2-B0FF-D5A0279921CF}" type="pres">
      <dgm:prSet presAssocID="{992534FF-F2A6-42D3-B4FE-B378D58EE5D1}" presName="Name10" presStyleLbl="parChTrans1D2" presStyleIdx="1" presStyleCnt="6"/>
      <dgm:spPr/>
    </dgm:pt>
    <dgm:pt modelId="{6CB2F716-01B1-4713-B2B3-CA6579235E85}" type="pres">
      <dgm:prSet presAssocID="{7DA80CB6-EB8B-485F-9B5E-935DC6B5E7B4}" presName="hierRoot2" presStyleCnt="0"/>
      <dgm:spPr/>
    </dgm:pt>
    <dgm:pt modelId="{C42FE675-5D81-4E27-B3DD-39554397B2D8}" type="pres">
      <dgm:prSet presAssocID="{7DA80CB6-EB8B-485F-9B5E-935DC6B5E7B4}" presName="composite2" presStyleCnt="0"/>
      <dgm:spPr/>
    </dgm:pt>
    <dgm:pt modelId="{073049F3-A276-49CE-9E14-3C32F5967902}" type="pres">
      <dgm:prSet presAssocID="{7DA80CB6-EB8B-485F-9B5E-935DC6B5E7B4}" presName="background2" presStyleLbl="node2" presStyleIdx="1" presStyleCnt="6"/>
      <dgm:spPr/>
    </dgm:pt>
    <dgm:pt modelId="{042AF391-F458-4465-B48C-A634C283B970}" type="pres">
      <dgm:prSet presAssocID="{7DA80CB6-EB8B-485F-9B5E-935DC6B5E7B4}" presName="text2" presStyleLbl="fgAcc2" presStyleIdx="1" presStyleCnt="6">
        <dgm:presLayoutVars>
          <dgm:chPref val="3"/>
        </dgm:presLayoutVars>
      </dgm:prSet>
      <dgm:spPr/>
    </dgm:pt>
    <dgm:pt modelId="{9EF6882A-495D-4D53-841E-7AC3BFBC87E8}" type="pres">
      <dgm:prSet presAssocID="{7DA80CB6-EB8B-485F-9B5E-935DC6B5E7B4}" presName="hierChild3" presStyleCnt="0"/>
      <dgm:spPr/>
    </dgm:pt>
    <dgm:pt modelId="{9E918FDA-C530-4031-AA3E-8FD3CFD2DBC0}" type="pres">
      <dgm:prSet presAssocID="{5A7C6A92-124C-474F-8EE9-04FC9552305F}" presName="Name10" presStyleLbl="parChTrans1D2" presStyleIdx="2" presStyleCnt="6"/>
      <dgm:spPr/>
    </dgm:pt>
    <dgm:pt modelId="{54201F0F-44D6-4A64-ADFB-739134959658}" type="pres">
      <dgm:prSet presAssocID="{0FFD71DC-5747-4F08-AB30-35A137FCDE86}" presName="hierRoot2" presStyleCnt="0"/>
      <dgm:spPr/>
    </dgm:pt>
    <dgm:pt modelId="{D51E6BB0-52BC-4899-BB68-CE68FBBE8656}" type="pres">
      <dgm:prSet presAssocID="{0FFD71DC-5747-4F08-AB30-35A137FCDE86}" presName="composite2" presStyleCnt="0"/>
      <dgm:spPr/>
    </dgm:pt>
    <dgm:pt modelId="{4836CA47-7AF7-45B6-8238-6338E71A9B28}" type="pres">
      <dgm:prSet presAssocID="{0FFD71DC-5747-4F08-AB30-35A137FCDE86}" presName="background2" presStyleLbl="node2" presStyleIdx="2" presStyleCnt="6"/>
      <dgm:spPr/>
    </dgm:pt>
    <dgm:pt modelId="{1FB0123B-B4CB-456F-AEDC-A872BC670C92}" type="pres">
      <dgm:prSet presAssocID="{0FFD71DC-5747-4F08-AB30-35A137FCDE86}" presName="text2" presStyleLbl="fgAcc2" presStyleIdx="2" presStyleCnt="6">
        <dgm:presLayoutVars>
          <dgm:chPref val="3"/>
        </dgm:presLayoutVars>
      </dgm:prSet>
      <dgm:spPr/>
    </dgm:pt>
    <dgm:pt modelId="{423FD7F3-53E5-4B61-811D-4A70CF0578D7}" type="pres">
      <dgm:prSet presAssocID="{0FFD71DC-5747-4F08-AB30-35A137FCDE86}" presName="hierChild3" presStyleCnt="0"/>
      <dgm:spPr/>
    </dgm:pt>
    <dgm:pt modelId="{C391DDE3-DDEF-4170-B44B-4D044F145818}" type="pres">
      <dgm:prSet presAssocID="{D5E5B48E-4252-4FD6-920C-7566A5B66775}" presName="Name10" presStyleLbl="parChTrans1D2" presStyleIdx="3" presStyleCnt="6"/>
      <dgm:spPr/>
    </dgm:pt>
    <dgm:pt modelId="{429C1F56-1F6D-4B8D-B319-24C75A3B77EC}" type="pres">
      <dgm:prSet presAssocID="{A19D5FA4-1ADB-4859-B997-FD473B6F6491}" presName="hierRoot2" presStyleCnt="0"/>
      <dgm:spPr/>
    </dgm:pt>
    <dgm:pt modelId="{388AD576-6F40-4FAF-8008-D7AD722EF041}" type="pres">
      <dgm:prSet presAssocID="{A19D5FA4-1ADB-4859-B997-FD473B6F6491}" presName="composite2" presStyleCnt="0"/>
      <dgm:spPr/>
    </dgm:pt>
    <dgm:pt modelId="{716E41AB-F443-4B7F-8261-632DF7CC0A54}" type="pres">
      <dgm:prSet presAssocID="{A19D5FA4-1ADB-4859-B997-FD473B6F6491}" presName="background2" presStyleLbl="node2" presStyleIdx="3" presStyleCnt="6"/>
      <dgm:spPr/>
    </dgm:pt>
    <dgm:pt modelId="{59657E0F-E8DD-46F0-ADF1-65C090BFD3DB}" type="pres">
      <dgm:prSet presAssocID="{A19D5FA4-1ADB-4859-B997-FD473B6F6491}" presName="text2" presStyleLbl="fgAcc2" presStyleIdx="3" presStyleCnt="6">
        <dgm:presLayoutVars>
          <dgm:chPref val="3"/>
        </dgm:presLayoutVars>
      </dgm:prSet>
      <dgm:spPr/>
    </dgm:pt>
    <dgm:pt modelId="{3BC27E52-B43A-4DF1-946A-D48AE5DD99F3}" type="pres">
      <dgm:prSet presAssocID="{A19D5FA4-1ADB-4859-B997-FD473B6F6491}" presName="hierChild3" presStyleCnt="0"/>
      <dgm:spPr/>
    </dgm:pt>
    <dgm:pt modelId="{3E7BD354-D3AF-4ED2-8707-951140F68B19}" type="pres">
      <dgm:prSet presAssocID="{35A3A113-2DB3-4032-B551-E6CBE24B6856}" presName="Name10" presStyleLbl="parChTrans1D2" presStyleIdx="4" presStyleCnt="6"/>
      <dgm:spPr/>
    </dgm:pt>
    <dgm:pt modelId="{425029BD-AE2C-4AD5-A9B7-EA28E05B0322}" type="pres">
      <dgm:prSet presAssocID="{3D55ED00-35F4-43D7-BE5A-1836F5D58F17}" presName="hierRoot2" presStyleCnt="0"/>
      <dgm:spPr/>
    </dgm:pt>
    <dgm:pt modelId="{E14C52C4-E5A8-4798-B0FE-B1CF3B8A154F}" type="pres">
      <dgm:prSet presAssocID="{3D55ED00-35F4-43D7-BE5A-1836F5D58F17}" presName="composite2" presStyleCnt="0"/>
      <dgm:spPr/>
    </dgm:pt>
    <dgm:pt modelId="{F42E4F68-DE69-4057-BCCD-FD7C8B6A9EE7}" type="pres">
      <dgm:prSet presAssocID="{3D55ED00-35F4-43D7-BE5A-1836F5D58F17}" presName="background2" presStyleLbl="node2" presStyleIdx="4" presStyleCnt="6"/>
      <dgm:spPr/>
    </dgm:pt>
    <dgm:pt modelId="{1B110804-CD1C-4B56-8BEC-11AE2D5B386D}" type="pres">
      <dgm:prSet presAssocID="{3D55ED00-35F4-43D7-BE5A-1836F5D58F17}" presName="text2" presStyleLbl="fgAcc2" presStyleIdx="4" presStyleCnt="6">
        <dgm:presLayoutVars>
          <dgm:chPref val="3"/>
        </dgm:presLayoutVars>
      </dgm:prSet>
      <dgm:spPr/>
    </dgm:pt>
    <dgm:pt modelId="{BA6417D6-1023-4331-91EC-38F045940ABF}" type="pres">
      <dgm:prSet presAssocID="{3D55ED00-35F4-43D7-BE5A-1836F5D58F17}" presName="hierChild3" presStyleCnt="0"/>
      <dgm:spPr/>
    </dgm:pt>
    <dgm:pt modelId="{EC1E1E12-4C68-4C0D-BAC0-380B7921C3BF}" type="pres">
      <dgm:prSet presAssocID="{47B60746-3E85-4009-BBFE-C1B044DA5CEC}" presName="Name10" presStyleLbl="parChTrans1D2" presStyleIdx="5" presStyleCnt="6"/>
      <dgm:spPr/>
    </dgm:pt>
    <dgm:pt modelId="{6774DD60-41F5-427F-AF8A-2FD744F4C9CE}" type="pres">
      <dgm:prSet presAssocID="{636C61CA-87B2-46C0-A080-ABDCFDD21E18}" presName="hierRoot2" presStyleCnt="0"/>
      <dgm:spPr/>
    </dgm:pt>
    <dgm:pt modelId="{1AB21E18-268B-44F8-AD79-154D9B909256}" type="pres">
      <dgm:prSet presAssocID="{636C61CA-87B2-46C0-A080-ABDCFDD21E18}" presName="composite2" presStyleCnt="0"/>
      <dgm:spPr/>
    </dgm:pt>
    <dgm:pt modelId="{2CEA40D3-1901-4703-BC9C-9A53FE33A923}" type="pres">
      <dgm:prSet presAssocID="{636C61CA-87B2-46C0-A080-ABDCFDD21E18}" presName="background2" presStyleLbl="node2" presStyleIdx="5" presStyleCnt="6"/>
      <dgm:spPr/>
    </dgm:pt>
    <dgm:pt modelId="{5FFE1162-5424-4486-B1F3-CFF79C9E5264}" type="pres">
      <dgm:prSet presAssocID="{636C61CA-87B2-46C0-A080-ABDCFDD21E18}" presName="text2" presStyleLbl="fgAcc2" presStyleIdx="5" presStyleCnt="6">
        <dgm:presLayoutVars>
          <dgm:chPref val="3"/>
        </dgm:presLayoutVars>
      </dgm:prSet>
      <dgm:spPr/>
    </dgm:pt>
    <dgm:pt modelId="{7328FF86-7D0E-40AB-AF18-7F0F8242BAA2}" type="pres">
      <dgm:prSet presAssocID="{636C61CA-87B2-46C0-A080-ABDCFDD21E18}" presName="hierChild3" presStyleCnt="0"/>
      <dgm:spPr/>
    </dgm:pt>
  </dgm:ptLst>
  <dgm:cxnLst>
    <dgm:cxn modelId="{5D536324-6E4E-4A35-B040-F28969C1B0CA}" type="presOf" srcId="{636C61CA-87B2-46C0-A080-ABDCFDD21E18}" destId="{5FFE1162-5424-4486-B1F3-CFF79C9E5264}" srcOrd="0" destOrd="0" presId="urn:microsoft.com/office/officeart/2005/8/layout/hierarchy1"/>
    <dgm:cxn modelId="{C75E6E37-1370-4902-AEE1-21C02629BA92}" srcId="{32F6EFE1-8322-4515-A080-0A3641B901C5}" destId="{A57409EE-B20D-4175-B293-9B60673F7A4A}" srcOrd="0" destOrd="0" parTransId="{FA267758-D4AD-4479-8893-BB815CB07669}" sibTransId="{C3AB164E-B3CC-4AAA-9AF1-D55118C5DF83}"/>
    <dgm:cxn modelId="{7E081D43-700F-4445-8CD5-97799312804A}" srcId="{32F6EFE1-8322-4515-A080-0A3641B901C5}" destId="{A19D5FA4-1ADB-4859-B997-FD473B6F6491}" srcOrd="3" destOrd="0" parTransId="{D5E5B48E-4252-4FD6-920C-7566A5B66775}" sibTransId="{D50D5975-7A9B-468F-AB02-50FB7D750389}"/>
    <dgm:cxn modelId="{0444ED66-601B-4597-8C81-14ED8468445B}" type="presOf" srcId="{0FFD71DC-5747-4F08-AB30-35A137FCDE86}" destId="{1FB0123B-B4CB-456F-AEDC-A872BC670C92}" srcOrd="0" destOrd="0" presId="urn:microsoft.com/office/officeart/2005/8/layout/hierarchy1"/>
    <dgm:cxn modelId="{2AA5EB6B-138C-4C70-8EF8-B79971415D96}" type="presOf" srcId="{A57409EE-B20D-4175-B293-9B60673F7A4A}" destId="{8F6FB2E8-D643-4D64-8151-6ACF9DB5F3A5}" srcOrd="0" destOrd="0" presId="urn:microsoft.com/office/officeart/2005/8/layout/hierarchy1"/>
    <dgm:cxn modelId="{58D21352-AEE5-477B-9FCC-7B3FE74378C5}" type="presOf" srcId="{D5E5B48E-4252-4FD6-920C-7566A5B66775}" destId="{C391DDE3-DDEF-4170-B44B-4D044F145818}" srcOrd="0" destOrd="0" presId="urn:microsoft.com/office/officeart/2005/8/layout/hierarchy1"/>
    <dgm:cxn modelId="{60B22485-C535-41AB-A975-4FFE1FD005EB}" type="presOf" srcId="{3D55ED00-35F4-43D7-BE5A-1836F5D58F17}" destId="{1B110804-CD1C-4B56-8BEC-11AE2D5B386D}" srcOrd="0" destOrd="0" presId="urn:microsoft.com/office/officeart/2005/8/layout/hierarchy1"/>
    <dgm:cxn modelId="{7355EF8B-7FBA-43F8-B4E6-83099EB48D1C}" type="presOf" srcId="{992534FF-F2A6-42D3-B4FE-B378D58EE5D1}" destId="{FE7A86B9-5620-47E2-B0FF-D5A0279921CF}" srcOrd="0" destOrd="0" presId="urn:microsoft.com/office/officeart/2005/8/layout/hierarchy1"/>
    <dgm:cxn modelId="{D4E0BA98-FEA6-4D98-8575-877F058D036C}" srcId="{32F6EFE1-8322-4515-A080-0A3641B901C5}" destId="{0FFD71DC-5747-4F08-AB30-35A137FCDE86}" srcOrd="2" destOrd="0" parTransId="{5A7C6A92-124C-474F-8EE9-04FC9552305F}" sibTransId="{E136B3A7-9570-4627-ABF9-24C04C0AAAB3}"/>
    <dgm:cxn modelId="{D5A2009A-826C-41DA-8A7E-CC6D5DF32D79}" type="presOf" srcId="{8F1CE485-BB77-4F05-87B6-D1268C4490DB}" destId="{5CBCE409-4943-449D-A203-CD9B4B29DF60}" srcOrd="0" destOrd="0" presId="urn:microsoft.com/office/officeart/2005/8/layout/hierarchy1"/>
    <dgm:cxn modelId="{418BF6A1-0285-4FF0-81AB-B99DFD4F35B3}" srcId="{32F6EFE1-8322-4515-A080-0A3641B901C5}" destId="{636C61CA-87B2-46C0-A080-ABDCFDD21E18}" srcOrd="5" destOrd="0" parTransId="{47B60746-3E85-4009-BBFE-C1B044DA5CEC}" sibTransId="{19387B20-A92B-480E-9E5E-0E7345391482}"/>
    <dgm:cxn modelId="{4A3527A2-408D-4A6F-992F-08B9CAFB8CC5}" type="presOf" srcId="{5A7C6A92-124C-474F-8EE9-04FC9552305F}" destId="{9E918FDA-C530-4031-AA3E-8FD3CFD2DBC0}" srcOrd="0" destOrd="0" presId="urn:microsoft.com/office/officeart/2005/8/layout/hierarchy1"/>
    <dgm:cxn modelId="{0598D6A8-8AE1-4942-B99B-DAD46EA5C7BB}" type="presOf" srcId="{35A3A113-2DB3-4032-B551-E6CBE24B6856}" destId="{3E7BD354-D3AF-4ED2-8707-951140F68B19}" srcOrd="0" destOrd="0" presId="urn:microsoft.com/office/officeart/2005/8/layout/hierarchy1"/>
    <dgm:cxn modelId="{151487AE-EE84-4113-A9B6-D7145F745031}" srcId="{8F1CE485-BB77-4F05-87B6-D1268C4490DB}" destId="{32F6EFE1-8322-4515-A080-0A3641B901C5}" srcOrd="0" destOrd="0" parTransId="{3080E7B9-192C-45B8-93DD-690FF047FEEF}" sibTransId="{F1F7F4DA-CAB1-413E-9582-8B4593C29205}"/>
    <dgm:cxn modelId="{B7BEF4B0-43C9-447C-B404-268841AAF44E}" type="presOf" srcId="{FA267758-D4AD-4479-8893-BB815CB07669}" destId="{B2F83FD9-0723-4F65-BD7A-23C359414BA6}" srcOrd="0" destOrd="0" presId="urn:microsoft.com/office/officeart/2005/8/layout/hierarchy1"/>
    <dgm:cxn modelId="{A7AFDEC0-CFD4-494D-8188-B7811967A0D6}" type="presOf" srcId="{32F6EFE1-8322-4515-A080-0A3641B901C5}" destId="{33F812F3-74CE-4584-8279-0E3F444CC647}" srcOrd="0" destOrd="0" presId="urn:microsoft.com/office/officeart/2005/8/layout/hierarchy1"/>
    <dgm:cxn modelId="{7BB0CBE0-05D1-4702-B38C-65FD6E3C47DF}" type="presOf" srcId="{7DA80CB6-EB8B-485F-9B5E-935DC6B5E7B4}" destId="{042AF391-F458-4465-B48C-A634C283B970}" srcOrd="0" destOrd="0" presId="urn:microsoft.com/office/officeart/2005/8/layout/hierarchy1"/>
    <dgm:cxn modelId="{1E2A9BE7-A0DF-4237-BC1C-7D024D31CE8A}" srcId="{32F6EFE1-8322-4515-A080-0A3641B901C5}" destId="{3D55ED00-35F4-43D7-BE5A-1836F5D58F17}" srcOrd="4" destOrd="0" parTransId="{35A3A113-2DB3-4032-B551-E6CBE24B6856}" sibTransId="{D777602F-ED3F-4A3E-BE43-3BAE98B886E7}"/>
    <dgm:cxn modelId="{885C55E9-5524-4488-9A2B-F6D38AC79A15}" type="presOf" srcId="{47B60746-3E85-4009-BBFE-C1B044DA5CEC}" destId="{EC1E1E12-4C68-4C0D-BAC0-380B7921C3BF}" srcOrd="0" destOrd="0" presId="urn:microsoft.com/office/officeart/2005/8/layout/hierarchy1"/>
    <dgm:cxn modelId="{A7260AEB-43C9-4F8B-B9A6-5D63D3F8CF23}" type="presOf" srcId="{A19D5FA4-1ADB-4859-B997-FD473B6F6491}" destId="{59657E0F-E8DD-46F0-ADF1-65C090BFD3DB}" srcOrd="0" destOrd="0" presId="urn:microsoft.com/office/officeart/2005/8/layout/hierarchy1"/>
    <dgm:cxn modelId="{9A0D54F4-EA96-4F85-9AAA-590B4D1EDEFD}" srcId="{32F6EFE1-8322-4515-A080-0A3641B901C5}" destId="{7DA80CB6-EB8B-485F-9B5E-935DC6B5E7B4}" srcOrd="1" destOrd="0" parTransId="{992534FF-F2A6-42D3-B4FE-B378D58EE5D1}" sibTransId="{F1590A27-1A9B-4999-BB6C-EA8152D4BC95}"/>
    <dgm:cxn modelId="{95BC3991-D030-42D3-9CF6-B291D8DD46CE}" type="presParOf" srcId="{5CBCE409-4943-449D-A203-CD9B4B29DF60}" destId="{61A759AC-3B78-42CB-B466-3A7DBD7960DE}" srcOrd="0" destOrd="0" presId="urn:microsoft.com/office/officeart/2005/8/layout/hierarchy1"/>
    <dgm:cxn modelId="{28EE4C32-6210-4ECF-8D02-B47D532CE3D6}" type="presParOf" srcId="{61A759AC-3B78-42CB-B466-3A7DBD7960DE}" destId="{C55EF272-3645-44C1-B0B3-28494D15D7D4}" srcOrd="0" destOrd="0" presId="urn:microsoft.com/office/officeart/2005/8/layout/hierarchy1"/>
    <dgm:cxn modelId="{7C74A98B-2C16-477E-85E3-14F4DDFBF1F2}" type="presParOf" srcId="{C55EF272-3645-44C1-B0B3-28494D15D7D4}" destId="{CED1014A-1157-4913-9B1B-856A34FB854F}" srcOrd="0" destOrd="0" presId="urn:microsoft.com/office/officeart/2005/8/layout/hierarchy1"/>
    <dgm:cxn modelId="{5C060268-677C-4434-BE45-51A3D9D9F51F}" type="presParOf" srcId="{C55EF272-3645-44C1-B0B3-28494D15D7D4}" destId="{33F812F3-74CE-4584-8279-0E3F444CC647}" srcOrd="1" destOrd="0" presId="urn:microsoft.com/office/officeart/2005/8/layout/hierarchy1"/>
    <dgm:cxn modelId="{5E432301-703E-4805-91C9-B72A36F246C9}" type="presParOf" srcId="{61A759AC-3B78-42CB-B466-3A7DBD7960DE}" destId="{BF70C17B-B709-4F9B-B3CE-4BBCFBB78161}" srcOrd="1" destOrd="0" presId="urn:microsoft.com/office/officeart/2005/8/layout/hierarchy1"/>
    <dgm:cxn modelId="{8FCF3802-2BC7-4C07-832F-4C551F00CBAB}" type="presParOf" srcId="{BF70C17B-B709-4F9B-B3CE-4BBCFBB78161}" destId="{B2F83FD9-0723-4F65-BD7A-23C359414BA6}" srcOrd="0" destOrd="0" presId="urn:microsoft.com/office/officeart/2005/8/layout/hierarchy1"/>
    <dgm:cxn modelId="{6069EF93-08F4-4B38-B9A2-21C51C44B975}" type="presParOf" srcId="{BF70C17B-B709-4F9B-B3CE-4BBCFBB78161}" destId="{E4E0ABC1-7D15-448C-91AC-238EA1513E8C}" srcOrd="1" destOrd="0" presId="urn:microsoft.com/office/officeart/2005/8/layout/hierarchy1"/>
    <dgm:cxn modelId="{BA7D6A96-F829-478C-BAC8-A77EAF849F3E}" type="presParOf" srcId="{E4E0ABC1-7D15-448C-91AC-238EA1513E8C}" destId="{1F446B9D-C61F-46CF-9030-F812E5982755}" srcOrd="0" destOrd="0" presId="urn:microsoft.com/office/officeart/2005/8/layout/hierarchy1"/>
    <dgm:cxn modelId="{6CCD0BA1-9430-4862-8F5D-396C568DEAE3}" type="presParOf" srcId="{1F446B9D-C61F-46CF-9030-F812E5982755}" destId="{056C1C46-F3FC-4C09-A216-96C921DAFF02}" srcOrd="0" destOrd="0" presId="urn:microsoft.com/office/officeart/2005/8/layout/hierarchy1"/>
    <dgm:cxn modelId="{686344E0-29FB-4DA5-96AB-666D0A19C5F6}" type="presParOf" srcId="{1F446B9D-C61F-46CF-9030-F812E5982755}" destId="{8F6FB2E8-D643-4D64-8151-6ACF9DB5F3A5}" srcOrd="1" destOrd="0" presId="urn:microsoft.com/office/officeart/2005/8/layout/hierarchy1"/>
    <dgm:cxn modelId="{653B3744-6324-40D0-A32D-652B3B83AB32}" type="presParOf" srcId="{E4E0ABC1-7D15-448C-91AC-238EA1513E8C}" destId="{8A1E6C37-958C-4340-AE5D-7C60665D30E7}" srcOrd="1" destOrd="0" presId="urn:microsoft.com/office/officeart/2005/8/layout/hierarchy1"/>
    <dgm:cxn modelId="{79FED97C-ACB3-479F-9244-C30110F3D9D2}" type="presParOf" srcId="{BF70C17B-B709-4F9B-B3CE-4BBCFBB78161}" destId="{FE7A86B9-5620-47E2-B0FF-D5A0279921CF}" srcOrd="2" destOrd="0" presId="urn:microsoft.com/office/officeart/2005/8/layout/hierarchy1"/>
    <dgm:cxn modelId="{F1CCD62C-450A-44C6-82DC-D940E47552FA}" type="presParOf" srcId="{BF70C17B-B709-4F9B-B3CE-4BBCFBB78161}" destId="{6CB2F716-01B1-4713-B2B3-CA6579235E85}" srcOrd="3" destOrd="0" presId="urn:microsoft.com/office/officeart/2005/8/layout/hierarchy1"/>
    <dgm:cxn modelId="{050A028B-EB38-4E03-85B9-FE40F1AA007D}" type="presParOf" srcId="{6CB2F716-01B1-4713-B2B3-CA6579235E85}" destId="{C42FE675-5D81-4E27-B3DD-39554397B2D8}" srcOrd="0" destOrd="0" presId="urn:microsoft.com/office/officeart/2005/8/layout/hierarchy1"/>
    <dgm:cxn modelId="{6BB97734-35A7-4D9A-AE0B-313B7194355C}" type="presParOf" srcId="{C42FE675-5D81-4E27-B3DD-39554397B2D8}" destId="{073049F3-A276-49CE-9E14-3C32F5967902}" srcOrd="0" destOrd="0" presId="urn:microsoft.com/office/officeart/2005/8/layout/hierarchy1"/>
    <dgm:cxn modelId="{474AB437-C9B4-4D25-8A81-088573A34760}" type="presParOf" srcId="{C42FE675-5D81-4E27-B3DD-39554397B2D8}" destId="{042AF391-F458-4465-B48C-A634C283B970}" srcOrd="1" destOrd="0" presId="urn:microsoft.com/office/officeart/2005/8/layout/hierarchy1"/>
    <dgm:cxn modelId="{3CC293C8-D4A7-44F8-9AB5-0F5613DE8B18}" type="presParOf" srcId="{6CB2F716-01B1-4713-B2B3-CA6579235E85}" destId="{9EF6882A-495D-4D53-841E-7AC3BFBC87E8}" srcOrd="1" destOrd="0" presId="urn:microsoft.com/office/officeart/2005/8/layout/hierarchy1"/>
    <dgm:cxn modelId="{BE93003C-11DE-4959-BEC5-8A2F23EB8F00}" type="presParOf" srcId="{BF70C17B-B709-4F9B-B3CE-4BBCFBB78161}" destId="{9E918FDA-C530-4031-AA3E-8FD3CFD2DBC0}" srcOrd="4" destOrd="0" presId="urn:microsoft.com/office/officeart/2005/8/layout/hierarchy1"/>
    <dgm:cxn modelId="{E503B26C-3462-4902-998D-1A2EE5F5BA0B}" type="presParOf" srcId="{BF70C17B-B709-4F9B-B3CE-4BBCFBB78161}" destId="{54201F0F-44D6-4A64-ADFB-739134959658}" srcOrd="5" destOrd="0" presId="urn:microsoft.com/office/officeart/2005/8/layout/hierarchy1"/>
    <dgm:cxn modelId="{3860C351-765A-4D05-AB84-F0FCF6794271}" type="presParOf" srcId="{54201F0F-44D6-4A64-ADFB-739134959658}" destId="{D51E6BB0-52BC-4899-BB68-CE68FBBE8656}" srcOrd="0" destOrd="0" presId="urn:microsoft.com/office/officeart/2005/8/layout/hierarchy1"/>
    <dgm:cxn modelId="{DB246F85-84CD-420D-8F8A-37CD7B9A6878}" type="presParOf" srcId="{D51E6BB0-52BC-4899-BB68-CE68FBBE8656}" destId="{4836CA47-7AF7-45B6-8238-6338E71A9B28}" srcOrd="0" destOrd="0" presId="urn:microsoft.com/office/officeart/2005/8/layout/hierarchy1"/>
    <dgm:cxn modelId="{89E1F68A-5378-4B72-8498-4FE443A568B0}" type="presParOf" srcId="{D51E6BB0-52BC-4899-BB68-CE68FBBE8656}" destId="{1FB0123B-B4CB-456F-AEDC-A872BC670C92}" srcOrd="1" destOrd="0" presId="urn:microsoft.com/office/officeart/2005/8/layout/hierarchy1"/>
    <dgm:cxn modelId="{4FFCCFF0-A3C3-43F2-9AFD-9F4E2AED3974}" type="presParOf" srcId="{54201F0F-44D6-4A64-ADFB-739134959658}" destId="{423FD7F3-53E5-4B61-811D-4A70CF0578D7}" srcOrd="1" destOrd="0" presId="urn:microsoft.com/office/officeart/2005/8/layout/hierarchy1"/>
    <dgm:cxn modelId="{CCBBA6B7-0C89-4112-9422-CBACCBCE9627}" type="presParOf" srcId="{BF70C17B-B709-4F9B-B3CE-4BBCFBB78161}" destId="{C391DDE3-DDEF-4170-B44B-4D044F145818}" srcOrd="6" destOrd="0" presId="urn:microsoft.com/office/officeart/2005/8/layout/hierarchy1"/>
    <dgm:cxn modelId="{1C5E7C11-9B3F-4883-96C0-084CA6173F51}" type="presParOf" srcId="{BF70C17B-B709-4F9B-B3CE-4BBCFBB78161}" destId="{429C1F56-1F6D-4B8D-B319-24C75A3B77EC}" srcOrd="7" destOrd="0" presId="urn:microsoft.com/office/officeart/2005/8/layout/hierarchy1"/>
    <dgm:cxn modelId="{3B68D0D3-277B-48DE-BCBC-56C0138C3D82}" type="presParOf" srcId="{429C1F56-1F6D-4B8D-B319-24C75A3B77EC}" destId="{388AD576-6F40-4FAF-8008-D7AD722EF041}" srcOrd="0" destOrd="0" presId="urn:microsoft.com/office/officeart/2005/8/layout/hierarchy1"/>
    <dgm:cxn modelId="{12BEBA75-609A-460E-AA2F-C32DFD559703}" type="presParOf" srcId="{388AD576-6F40-4FAF-8008-D7AD722EF041}" destId="{716E41AB-F443-4B7F-8261-632DF7CC0A54}" srcOrd="0" destOrd="0" presId="urn:microsoft.com/office/officeart/2005/8/layout/hierarchy1"/>
    <dgm:cxn modelId="{E0D6A12A-F7A9-49E6-9420-8FD066818D03}" type="presParOf" srcId="{388AD576-6F40-4FAF-8008-D7AD722EF041}" destId="{59657E0F-E8DD-46F0-ADF1-65C090BFD3DB}" srcOrd="1" destOrd="0" presId="urn:microsoft.com/office/officeart/2005/8/layout/hierarchy1"/>
    <dgm:cxn modelId="{447B0AD2-9E90-4F6C-84BF-DE1F3C3AD6BD}" type="presParOf" srcId="{429C1F56-1F6D-4B8D-B319-24C75A3B77EC}" destId="{3BC27E52-B43A-4DF1-946A-D48AE5DD99F3}" srcOrd="1" destOrd="0" presId="urn:microsoft.com/office/officeart/2005/8/layout/hierarchy1"/>
    <dgm:cxn modelId="{5A57BF0D-68C9-4D44-96D9-6FD542DDC31D}" type="presParOf" srcId="{BF70C17B-B709-4F9B-B3CE-4BBCFBB78161}" destId="{3E7BD354-D3AF-4ED2-8707-951140F68B19}" srcOrd="8" destOrd="0" presId="urn:microsoft.com/office/officeart/2005/8/layout/hierarchy1"/>
    <dgm:cxn modelId="{529CC39F-2C4F-42E4-A8C3-717456271B67}" type="presParOf" srcId="{BF70C17B-B709-4F9B-B3CE-4BBCFBB78161}" destId="{425029BD-AE2C-4AD5-A9B7-EA28E05B0322}" srcOrd="9" destOrd="0" presId="urn:microsoft.com/office/officeart/2005/8/layout/hierarchy1"/>
    <dgm:cxn modelId="{658D1BA6-8ABE-4CCE-937D-0E0409E4DC45}" type="presParOf" srcId="{425029BD-AE2C-4AD5-A9B7-EA28E05B0322}" destId="{E14C52C4-E5A8-4798-B0FE-B1CF3B8A154F}" srcOrd="0" destOrd="0" presId="urn:microsoft.com/office/officeart/2005/8/layout/hierarchy1"/>
    <dgm:cxn modelId="{F9C6FEF4-35DA-4774-9B68-2E83B54994B8}" type="presParOf" srcId="{E14C52C4-E5A8-4798-B0FE-B1CF3B8A154F}" destId="{F42E4F68-DE69-4057-BCCD-FD7C8B6A9EE7}" srcOrd="0" destOrd="0" presId="urn:microsoft.com/office/officeart/2005/8/layout/hierarchy1"/>
    <dgm:cxn modelId="{C4D2DBB5-AA46-4874-9287-13162DE6DD71}" type="presParOf" srcId="{E14C52C4-E5A8-4798-B0FE-B1CF3B8A154F}" destId="{1B110804-CD1C-4B56-8BEC-11AE2D5B386D}" srcOrd="1" destOrd="0" presId="urn:microsoft.com/office/officeart/2005/8/layout/hierarchy1"/>
    <dgm:cxn modelId="{5BD57E57-B7D8-4732-A582-C019C83E1650}" type="presParOf" srcId="{425029BD-AE2C-4AD5-A9B7-EA28E05B0322}" destId="{BA6417D6-1023-4331-91EC-38F045940ABF}" srcOrd="1" destOrd="0" presId="urn:microsoft.com/office/officeart/2005/8/layout/hierarchy1"/>
    <dgm:cxn modelId="{46C01E8F-97CF-4DCA-B23E-D6E01C859817}" type="presParOf" srcId="{BF70C17B-B709-4F9B-B3CE-4BBCFBB78161}" destId="{EC1E1E12-4C68-4C0D-BAC0-380B7921C3BF}" srcOrd="10" destOrd="0" presId="urn:microsoft.com/office/officeart/2005/8/layout/hierarchy1"/>
    <dgm:cxn modelId="{87E9E187-FF14-4A07-A3AF-CAB501C93EF7}" type="presParOf" srcId="{BF70C17B-B709-4F9B-B3CE-4BBCFBB78161}" destId="{6774DD60-41F5-427F-AF8A-2FD744F4C9CE}" srcOrd="11" destOrd="0" presId="urn:microsoft.com/office/officeart/2005/8/layout/hierarchy1"/>
    <dgm:cxn modelId="{C81AF2C8-0939-446F-96DF-AEE678FF94B8}" type="presParOf" srcId="{6774DD60-41F5-427F-AF8A-2FD744F4C9CE}" destId="{1AB21E18-268B-44F8-AD79-154D9B909256}" srcOrd="0" destOrd="0" presId="urn:microsoft.com/office/officeart/2005/8/layout/hierarchy1"/>
    <dgm:cxn modelId="{F688F525-90E3-408E-94E7-50F4B6D43968}" type="presParOf" srcId="{1AB21E18-268B-44F8-AD79-154D9B909256}" destId="{2CEA40D3-1901-4703-BC9C-9A53FE33A923}" srcOrd="0" destOrd="0" presId="urn:microsoft.com/office/officeart/2005/8/layout/hierarchy1"/>
    <dgm:cxn modelId="{99195A1E-C335-4A3F-9D6C-F1CC3914A2C8}" type="presParOf" srcId="{1AB21E18-268B-44F8-AD79-154D9B909256}" destId="{5FFE1162-5424-4486-B1F3-CFF79C9E5264}" srcOrd="1" destOrd="0" presId="urn:microsoft.com/office/officeart/2005/8/layout/hierarchy1"/>
    <dgm:cxn modelId="{F784DD41-49B2-4B95-8145-798A8A4EBE5E}" type="presParOf" srcId="{6774DD60-41F5-427F-AF8A-2FD744F4C9CE}" destId="{7328FF86-7D0E-40AB-AF18-7F0F8242BAA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714F5A8-A893-4B74-98DF-A045A832EFBA}"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0CB0703E-CD25-46CB-8F27-E4B61E9025DE}">
      <dgm:prSet/>
      <dgm:spPr/>
      <dgm:t>
        <a:bodyPr/>
        <a:lstStyle/>
        <a:p>
          <a:r>
            <a:rPr lang="es-ES"/>
            <a:t>El Programa LIFE es el </a:t>
          </a:r>
          <a:r>
            <a:rPr lang="es-ES" b="1"/>
            <a:t>único instrumento financiero de la Unión Europea dedicado, de forma exclusiva</a:t>
          </a:r>
          <a:r>
            <a:rPr lang="es-ES"/>
            <a:t>, </a:t>
          </a:r>
          <a:r>
            <a:rPr lang="es-ES" b="1"/>
            <a:t>al medio ambiente</a:t>
          </a:r>
          <a:r>
            <a:rPr lang="es-ES"/>
            <a:t>. </a:t>
          </a:r>
          <a:endParaRPr lang="en-US"/>
        </a:p>
      </dgm:t>
    </dgm:pt>
    <dgm:pt modelId="{D5212E4F-441D-4B7E-9A69-1D10D5F3B791}" type="parTrans" cxnId="{147D6924-E832-47EA-B173-8054FDF156EA}">
      <dgm:prSet/>
      <dgm:spPr/>
      <dgm:t>
        <a:bodyPr/>
        <a:lstStyle/>
        <a:p>
          <a:endParaRPr lang="en-US"/>
        </a:p>
      </dgm:t>
    </dgm:pt>
    <dgm:pt modelId="{50C8108C-2404-4DBB-BAEF-1996EDD84587}" type="sibTrans" cxnId="{147D6924-E832-47EA-B173-8054FDF156EA}">
      <dgm:prSet/>
      <dgm:spPr/>
      <dgm:t>
        <a:bodyPr/>
        <a:lstStyle/>
        <a:p>
          <a:endParaRPr lang="en-US"/>
        </a:p>
      </dgm:t>
    </dgm:pt>
    <dgm:pt modelId="{C4CA9D0F-9A3E-4EE7-8D3F-6DC6DD75CF44}">
      <dgm:prSet/>
      <dgm:spPr/>
      <dgm:t>
        <a:bodyPr/>
        <a:lstStyle/>
        <a:p>
          <a:r>
            <a:rPr lang="es-ES"/>
            <a:t>El nuevo programa LIFE abarcará los siguientes ámbitos:</a:t>
          </a:r>
          <a:endParaRPr lang="en-US"/>
        </a:p>
      </dgm:t>
    </dgm:pt>
    <dgm:pt modelId="{8F583194-144D-43AD-A986-6328388FECCD}" type="parTrans" cxnId="{B281C5F1-0664-418F-A5F1-9044A9173C96}">
      <dgm:prSet/>
      <dgm:spPr/>
      <dgm:t>
        <a:bodyPr/>
        <a:lstStyle/>
        <a:p>
          <a:endParaRPr lang="en-US"/>
        </a:p>
      </dgm:t>
    </dgm:pt>
    <dgm:pt modelId="{93BACD59-40F5-42E7-A98D-0AC32CD07FD3}" type="sibTrans" cxnId="{B281C5F1-0664-418F-A5F1-9044A9173C96}">
      <dgm:prSet/>
      <dgm:spPr/>
      <dgm:t>
        <a:bodyPr/>
        <a:lstStyle/>
        <a:p>
          <a:endParaRPr lang="en-US"/>
        </a:p>
      </dgm:t>
    </dgm:pt>
    <dgm:pt modelId="{5A5EBD40-AF98-4A0D-951E-F7D34C5D738F}">
      <dgm:prSet/>
      <dgm:spPr/>
      <dgm:t>
        <a:bodyPr/>
        <a:lstStyle/>
        <a:p>
          <a:r>
            <a:rPr lang="es-ES"/>
            <a:t>Naturaleza y biodiversidad</a:t>
          </a:r>
          <a:endParaRPr lang="en-US"/>
        </a:p>
      </dgm:t>
    </dgm:pt>
    <dgm:pt modelId="{AF858A83-01B0-46A7-8FAD-E50934C5146C}" type="parTrans" cxnId="{8AACEBE3-0C07-4C70-A682-EB15F47AF521}">
      <dgm:prSet/>
      <dgm:spPr/>
      <dgm:t>
        <a:bodyPr/>
        <a:lstStyle/>
        <a:p>
          <a:endParaRPr lang="en-US"/>
        </a:p>
      </dgm:t>
    </dgm:pt>
    <dgm:pt modelId="{029FA5F7-68F7-4428-845A-FA63EC168B51}" type="sibTrans" cxnId="{8AACEBE3-0C07-4C70-A682-EB15F47AF521}">
      <dgm:prSet/>
      <dgm:spPr/>
      <dgm:t>
        <a:bodyPr/>
        <a:lstStyle/>
        <a:p>
          <a:endParaRPr lang="en-US"/>
        </a:p>
      </dgm:t>
    </dgm:pt>
    <dgm:pt modelId="{C76FF91E-6CB1-42D2-9894-40B8571A7441}">
      <dgm:prSet/>
      <dgm:spPr/>
      <dgm:t>
        <a:bodyPr/>
        <a:lstStyle/>
        <a:p>
          <a:r>
            <a:rPr lang="es-ES"/>
            <a:t>Economía circular y calidad de vida</a:t>
          </a:r>
          <a:endParaRPr lang="en-US"/>
        </a:p>
      </dgm:t>
    </dgm:pt>
    <dgm:pt modelId="{682FB1F7-6BBA-4FE2-ACC8-024A492CD773}" type="parTrans" cxnId="{72DEB6BD-9126-4D33-92DE-0C53219FBDCD}">
      <dgm:prSet/>
      <dgm:spPr/>
      <dgm:t>
        <a:bodyPr/>
        <a:lstStyle/>
        <a:p>
          <a:endParaRPr lang="en-US"/>
        </a:p>
      </dgm:t>
    </dgm:pt>
    <dgm:pt modelId="{B5B24AD3-BE0F-4C1F-B59B-1D2A078A655A}" type="sibTrans" cxnId="{72DEB6BD-9126-4D33-92DE-0C53219FBDCD}">
      <dgm:prSet/>
      <dgm:spPr/>
      <dgm:t>
        <a:bodyPr/>
        <a:lstStyle/>
        <a:p>
          <a:endParaRPr lang="en-US"/>
        </a:p>
      </dgm:t>
    </dgm:pt>
    <dgm:pt modelId="{3B9FE6C7-7AB5-4694-9C0E-0343922390C7}">
      <dgm:prSet/>
      <dgm:spPr/>
      <dgm:t>
        <a:bodyPr/>
        <a:lstStyle/>
        <a:p>
          <a:r>
            <a:rPr lang="es-ES"/>
            <a:t>Mitigación y adaptación al cambio climático</a:t>
          </a:r>
          <a:endParaRPr lang="en-US"/>
        </a:p>
      </dgm:t>
    </dgm:pt>
    <dgm:pt modelId="{9E532278-E2A5-43CF-98A8-EEA1C5BAD6BF}" type="parTrans" cxnId="{F3E2C8E6-EC66-4221-96DB-54798965D844}">
      <dgm:prSet/>
      <dgm:spPr/>
      <dgm:t>
        <a:bodyPr/>
        <a:lstStyle/>
        <a:p>
          <a:endParaRPr lang="en-US"/>
        </a:p>
      </dgm:t>
    </dgm:pt>
    <dgm:pt modelId="{C33310B0-B677-41E6-AF0C-7BA4151DACDD}" type="sibTrans" cxnId="{F3E2C8E6-EC66-4221-96DB-54798965D844}">
      <dgm:prSet/>
      <dgm:spPr/>
      <dgm:t>
        <a:bodyPr/>
        <a:lstStyle/>
        <a:p>
          <a:endParaRPr lang="en-US"/>
        </a:p>
      </dgm:t>
    </dgm:pt>
    <dgm:pt modelId="{B31828F6-01E5-4473-B5AF-73EF68EC4FC2}">
      <dgm:prSet/>
      <dgm:spPr/>
      <dgm:t>
        <a:bodyPr/>
        <a:lstStyle/>
        <a:p>
          <a:r>
            <a:rPr lang="es-ES"/>
            <a:t>Transición a la energía limpia </a:t>
          </a:r>
          <a:endParaRPr lang="en-US"/>
        </a:p>
      </dgm:t>
    </dgm:pt>
    <dgm:pt modelId="{7DB16C88-96B4-46FC-8CFF-37CB0691777C}" type="parTrans" cxnId="{CC97C949-8282-4BB9-B433-8F0A9D0455CE}">
      <dgm:prSet/>
      <dgm:spPr/>
      <dgm:t>
        <a:bodyPr/>
        <a:lstStyle/>
        <a:p>
          <a:endParaRPr lang="en-US"/>
        </a:p>
      </dgm:t>
    </dgm:pt>
    <dgm:pt modelId="{3F14A203-BB31-47C0-99EC-A865D97F3F86}" type="sibTrans" cxnId="{CC97C949-8282-4BB9-B433-8F0A9D0455CE}">
      <dgm:prSet/>
      <dgm:spPr/>
      <dgm:t>
        <a:bodyPr/>
        <a:lstStyle/>
        <a:p>
          <a:endParaRPr lang="en-US"/>
        </a:p>
      </dgm:t>
    </dgm:pt>
    <dgm:pt modelId="{DA62B10B-1697-4C06-A48A-2B4CAFFE540E}" type="pres">
      <dgm:prSet presAssocID="{8714F5A8-A893-4B74-98DF-A045A832EFBA}" presName="Name0" presStyleCnt="0">
        <dgm:presLayoutVars>
          <dgm:dir/>
          <dgm:resizeHandles val="exact"/>
        </dgm:presLayoutVars>
      </dgm:prSet>
      <dgm:spPr/>
    </dgm:pt>
    <dgm:pt modelId="{F7A950D1-EB90-4D93-83CD-28BECFC01209}" type="pres">
      <dgm:prSet presAssocID="{0CB0703E-CD25-46CB-8F27-E4B61E9025DE}" presName="node" presStyleLbl="node1" presStyleIdx="0" presStyleCnt="2">
        <dgm:presLayoutVars>
          <dgm:bulletEnabled val="1"/>
        </dgm:presLayoutVars>
      </dgm:prSet>
      <dgm:spPr/>
    </dgm:pt>
    <dgm:pt modelId="{46A7C954-6A9B-4A25-BF61-9670F3027BA1}" type="pres">
      <dgm:prSet presAssocID="{50C8108C-2404-4DBB-BAEF-1996EDD84587}" presName="sibTrans" presStyleLbl="sibTrans1D1" presStyleIdx="0" presStyleCnt="1"/>
      <dgm:spPr/>
    </dgm:pt>
    <dgm:pt modelId="{829F0284-6FD4-48DD-8299-A82A46208072}" type="pres">
      <dgm:prSet presAssocID="{50C8108C-2404-4DBB-BAEF-1996EDD84587}" presName="connectorText" presStyleLbl="sibTrans1D1" presStyleIdx="0" presStyleCnt="1"/>
      <dgm:spPr/>
    </dgm:pt>
    <dgm:pt modelId="{265988D7-A7DD-46FA-A673-C6E2719937A9}" type="pres">
      <dgm:prSet presAssocID="{C4CA9D0F-9A3E-4EE7-8D3F-6DC6DD75CF44}" presName="node" presStyleLbl="node1" presStyleIdx="1" presStyleCnt="2">
        <dgm:presLayoutVars>
          <dgm:bulletEnabled val="1"/>
        </dgm:presLayoutVars>
      </dgm:prSet>
      <dgm:spPr/>
    </dgm:pt>
  </dgm:ptLst>
  <dgm:cxnLst>
    <dgm:cxn modelId="{147D6924-E832-47EA-B173-8054FDF156EA}" srcId="{8714F5A8-A893-4B74-98DF-A045A832EFBA}" destId="{0CB0703E-CD25-46CB-8F27-E4B61E9025DE}" srcOrd="0" destOrd="0" parTransId="{D5212E4F-441D-4B7E-9A69-1D10D5F3B791}" sibTransId="{50C8108C-2404-4DBB-BAEF-1996EDD84587}"/>
    <dgm:cxn modelId="{4530BC30-74CA-46F4-9677-3BEF7A40CFA1}" type="presOf" srcId="{50C8108C-2404-4DBB-BAEF-1996EDD84587}" destId="{46A7C954-6A9B-4A25-BF61-9670F3027BA1}" srcOrd="0" destOrd="0" presId="urn:microsoft.com/office/officeart/2016/7/layout/RepeatingBendingProcessNew"/>
    <dgm:cxn modelId="{3A86CF38-9945-4F7E-92B3-30CE4A30DC7C}" type="presOf" srcId="{B31828F6-01E5-4473-B5AF-73EF68EC4FC2}" destId="{265988D7-A7DD-46FA-A673-C6E2719937A9}" srcOrd="0" destOrd="4" presId="urn:microsoft.com/office/officeart/2016/7/layout/RepeatingBendingProcessNew"/>
    <dgm:cxn modelId="{ACB0093E-9C2C-46C1-B9E7-7AC00ABE31F5}" type="presOf" srcId="{C76FF91E-6CB1-42D2-9894-40B8571A7441}" destId="{265988D7-A7DD-46FA-A673-C6E2719937A9}" srcOrd="0" destOrd="2" presId="urn:microsoft.com/office/officeart/2016/7/layout/RepeatingBendingProcessNew"/>
    <dgm:cxn modelId="{A90A6D60-0D6B-43B8-AED1-F76C89257EDE}" type="presOf" srcId="{3B9FE6C7-7AB5-4694-9C0E-0343922390C7}" destId="{265988D7-A7DD-46FA-A673-C6E2719937A9}" srcOrd="0" destOrd="3" presId="urn:microsoft.com/office/officeart/2016/7/layout/RepeatingBendingProcessNew"/>
    <dgm:cxn modelId="{CC97C949-8282-4BB9-B433-8F0A9D0455CE}" srcId="{C4CA9D0F-9A3E-4EE7-8D3F-6DC6DD75CF44}" destId="{B31828F6-01E5-4473-B5AF-73EF68EC4FC2}" srcOrd="3" destOrd="0" parTransId="{7DB16C88-96B4-46FC-8CFF-37CB0691777C}" sibTransId="{3F14A203-BB31-47C0-99EC-A865D97F3F86}"/>
    <dgm:cxn modelId="{BC92A374-9D50-484E-8BE7-6BB327899145}" type="presOf" srcId="{50C8108C-2404-4DBB-BAEF-1996EDD84587}" destId="{829F0284-6FD4-48DD-8299-A82A46208072}" srcOrd="1" destOrd="0" presId="urn:microsoft.com/office/officeart/2016/7/layout/RepeatingBendingProcessNew"/>
    <dgm:cxn modelId="{FF8DB48F-AB0E-498C-9F39-BD0DFF1EF398}" type="presOf" srcId="{C4CA9D0F-9A3E-4EE7-8D3F-6DC6DD75CF44}" destId="{265988D7-A7DD-46FA-A673-C6E2719937A9}" srcOrd="0" destOrd="0" presId="urn:microsoft.com/office/officeart/2016/7/layout/RepeatingBendingProcessNew"/>
    <dgm:cxn modelId="{6EEB01A7-9CFF-492A-9C75-21BAEBB73050}" type="presOf" srcId="{0CB0703E-CD25-46CB-8F27-E4B61E9025DE}" destId="{F7A950D1-EB90-4D93-83CD-28BECFC01209}" srcOrd="0" destOrd="0" presId="urn:microsoft.com/office/officeart/2016/7/layout/RepeatingBendingProcessNew"/>
    <dgm:cxn modelId="{72DEB6BD-9126-4D33-92DE-0C53219FBDCD}" srcId="{C4CA9D0F-9A3E-4EE7-8D3F-6DC6DD75CF44}" destId="{C76FF91E-6CB1-42D2-9894-40B8571A7441}" srcOrd="1" destOrd="0" parTransId="{682FB1F7-6BBA-4FE2-ACC8-024A492CD773}" sibTransId="{B5B24AD3-BE0F-4C1F-B59B-1D2A078A655A}"/>
    <dgm:cxn modelId="{072B6CC8-A32E-40AF-BE63-CF21EF136E59}" type="presOf" srcId="{5A5EBD40-AF98-4A0D-951E-F7D34C5D738F}" destId="{265988D7-A7DD-46FA-A673-C6E2719937A9}" srcOrd="0" destOrd="1" presId="urn:microsoft.com/office/officeart/2016/7/layout/RepeatingBendingProcessNew"/>
    <dgm:cxn modelId="{AAC56AC9-5646-4FEF-B8BF-BC08840E0979}" type="presOf" srcId="{8714F5A8-A893-4B74-98DF-A045A832EFBA}" destId="{DA62B10B-1697-4C06-A48A-2B4CAFFE540E}" srcOrd="0" destOrd="0" presId="urn:microsoft.com/office/officeart/2016/7/layout/RepeatingBendingProcessNew"/>
    <dgm:cxn modelId="{8AACEBE3-0C07-4C70-A682-EB15F47AF521}" srcId="{C4CA9D0F-9A3E-4EE7-8D3F-6DC6DD75CF44}" destId="{5A5EBD40-AF98-4A0D-951E-F7D34C5D738F}" srcOrd="0" destOrd="0" parTransId="{AF858A83-01B0-46A7-8FAD-E50934C5146C}" sibTransId="{029FA5F7-68F7-4428-845A-FA63EC168B51}"/>
    <dgm:cxn modelId="{F3E2C8E6-EC66-4221-96DB-54798965D844}" srcId="{C4CA9D0F-9A3E-4EE7-8D3F-6DC6DD75CF44}" destId="{3B9FE6C7-7AB5-4694-9C0E-0343922390C7}" srcOrd="2" destOrd="0" parTransId="{9E532278-E2A5-43CF-98A8-EEA1C5BAD6BF}" sibTransId="{C33310B0-B677-41E6-AF0C-7BA4151DACDD}"/>
    <dgm:cxn modelId="{B281C5F1-0664-418F-A5F1-9044A9173C96}" srcId="{8714F5A8-A893-4B74-98DF-A045A832EFBA}" destId="{C4CA9D0F-9A3E-4EE7-8D3F-6DC6DD75CF44}" srcOrd="1" destOrd="0" parTransId="{8F583194-144D-43AD-A986-6328388FECCD}" sibTransId="{93BACD59-40F5-42E7-A98D-0AC32CD07FD3}"/>
    <dgm:cxn modelId="{9DCA6A78-0BA7-4A91-A999-1D982F351F88}" type="presParOf" srcId="{DA62B10B-1697-4C06-A48A-2B4CAFFE540E}" destId="{F7A950D1-EB90-4D93-83CD-28BECFC01209}" srcOrd="0" destOrd="0" presId="urn:microsoft.com/office/officeart/2016/7/layout/RepeatingBendingProcessNew"/>
    <dgm:cxn modelId="{10046CB0-1DF7-467A-B7D7-7018B8103051}" type="presParOf" srcId="{DA62B10B-1697-4C06-A48A-2B4CAFFE540E}" destId="{46A7C954-6A9B-4A25-BF61-9670F3027BA1}" srcOrd="1" destOrd="0" presId="urn:microsoft.com/office/officeart/2016/7/layout/RepeatingBendingProcessNew"/>
    <dgm:cxn modelId="{5C766CF1-B372-413E-B339-9062BD48D199}" type="presParOf" srcId="{46A7C954-6A9B-4A25-BF61-9670F3027BA1}" destId="{829F0284-6FD4-48DD-8299-A82A46208072}" srcOrd="0" destOrd="0" presId="urn:microsoft.com/office/officeart/2016/7/layout/RepeatingBendingProcessNew"/>
    <dgm:cxn modelId="{41ADEDC5-877F-4E45-95E0-ADCBE58AF9E5}" type="presParOf" srcId="{DA62B10B-1697-4C06-A48A-2B4CAFFE540E}" destId="{265988D7-A7DD-46FA-A673-C6E2719937A9}"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B77571D-44B7-45B0-AFB6-6672A587F68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F6F58F0-7139-4709-8CB2-CC3A89969085}">
      <dgm:prSet/>
      <dgm:spPr/>
      <dgm:t>
        <a:bodyPr/>
        <a:lstStyle/>
        <a:p>
          <a:r>
            <a:rPr lang="es-ES"/>
            <a:t>El </a:t>
          </a:r>
          <a:r>
            <a:rPr lang="es-ES" b="1"/>
            <a:t>objetivo general</a:t>
          </a:r>
          <a:r>
            <a:rPr lang="es-ES"/>
            <a:t> del Programa LIFE </a:t>
          </a:r>
          <a:endParaRPr lang="en-US"/>
        </a:p>
      </dgm:t>
    </dgm:pt>
    <dgm:pt modelId="{2296638B-2C5B-4CB0-84BF-62C5CD56F508}" type="parTrans" cxnId="{AE03224A-606B-483C-A17C-FD0B2C0CFB89}">
      <dgm:prSet/>
      <dgm:spPr/>
      <dgm:t>
        <a:bodyPr/>
        <a:lstStyle/>
        <a:p>
          <a:endParaRPr lang="en-US"/>
        </a:p>
      </dgm:t>
    </dgm:pt>
    <dgm:pt modelId="{7F8EFE61-1791-4F5A-975A-E792F51CF237}" type="sibTrans" cxnId="{AE03224A-606B-483C-A17C-FD0B2C0CFB89}">
      <dgm:prSet/>
      <dgm:spPr/>
      <dgm:t>
        <a:bodyPr/>
        <a:lstStyle/>
        <a:p>
          <a:endParaRPr lang="en-US"/>
        </a:p>
      </dgm:t>
    </dgm:pt>
    <dgm:pt modelId="{1D7B9FE7-3F0F-47E7-9187-22CAC87E1D08}">
      <dgm:prSet/>
      <dgm:spPr/>
      <dgm:t>
        <a:bodyPr/>
        <a:lstStyle/>
        <a:p>
          <a:pPr algn="ctr"/>
          <a:r>
            <a:rPr lang="es-ES" dirty="0"/>
            <a:t>es </a:t>
          </a:r>
          <a:r>
            <a:rPr lang="es-ES" u="sng" dirty="0"/>
            <a:t>contribuir al cambio hacia una economía sostenible, circular, energéticamente eficiente, basada en energías renovables, climáticamente neutra y resiliente</a:t>
          </a:r>
          <a:r>
            <a:rPr lang="es-ES" dirty="0"/>
            <a:t> frente al cambio climático, para proteger, restaurar y mejorar la calidad del medio ambiente, incluidos el aire, el agua y el suelo, y para frenar e invertir la pérdida de biodiversidad y hacer frente a la degradación de los ecosistemas, también mediante el apoyo a la aplicación y gestión de la red Natura 2000, contribuyendo así al desarrollo sostenible. </a:t>
          </a:r>
          <a:endParaRPr lang="en-US" dirty="0"/>
        </a:p>
      </dgm:t>
    </dgm:pt>
    <dgm:pt modelId="{EAAF47D2-D8B4-4ABD-BC6C-06682B28AADD}" type="parTrans" cxnId="{82EC4261-A1A4-43DD-9A88-075C26F032D6}">
      <dgm:prSet/>
      <dgm:spPr/>
      <dgm:t>
        <a:bodyPr/>
        <a:lstStyle/>
        <a:p>
          <a:endParaRPr lang="en-US"/>
        </a:p>
      </dgm:t>
    </dgm:pt>
    <dgm:pt modelId="{B93BFF3F-B904-4471-A9D5-D0A9CC2175C4}" type="sibTrans" cxnId="{82EC4261-A1A4-43DD-9A88-075C26F032D6}">
      <dgm:prSet/>
      <dgm:spPr/>
      <dgm:t>
        <a:bodyPr/>
        <a:lstStyle/>
        <a:p>
          <a:endParaRPr lang="en-US"/>
        </a:p>
      </dgm:t>
    </dgm:pt>
    <dgm:pt modelId="{808DC7AE-3508-431A-A8F7-64DCCDB6D808}" type="pres">
      <dgm:prSet presAssocID="{1B77571D-44B7-45B0-AFB6-6672A587F681}" presName="root" presStyleCnt="0">
        <dgm:presLayoutVars>
          <dgm:dir/>
          <dgm:resizeHandles val="exact"/>
        </dgm:presLayoutVars>
      </dgm:prSet>
      <dgm:spPr/>
    </dgm:pt>
    <dgm:pt modelId="{2A894A8B-43BC-4FEE-8C54-E61D58364267}" type="pres">
      <dgm:prSet presAssocID="{1B77571D-44B7-45B0-AFB6-6672A587F681}" presName="container" presStyleCnt="0">
        <dgm:presLayoutVars>
          <dgm:dir/>
          <dgm:resizeHandles val="exact"/>
        </dgm:presLayoutVars>
      </dgm:prSet>
      <dgm:spPr/>
    </dgm:pt>
    <dgm:pt modelId="{1872A40E-3099-4394-8AD3-04C17BE0130D}" type="pres">
      <dgm:prSet presAssocID="{CF6F58F0-7139-4709-8CB2-CC3A89969085}" presName="compNode" presStyleCnt="0"/>
      <dgm:spPr/>
    </dgm:pt>
    <dgm:pt modelId="{D1AE976A-BBE5-4EF0-A1DE-1FEE5E2F5645}" type="pres">
      <dgm:prSet presAssocID="{CF6F58F0-7139-4709-8CB2-CC3A89969085}" presName="iconBgRect" presStyleLbl="bgShp" presStyleIdx="0" presStyleCnt="2"/>
      <dgm:spPr/>
    </dgm:pt>
    <dgm:pt modelId="{27FE2FA1-7EF9-4FB2-BA13-198751061A18}" type="pres">
      <dgm:prSet presAssocID="{CF6F58F0-7139-4709-8CB2-CC3A899690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FAAF57B2-03E6-4E70-A70F-6D9C9D7F1AE2}" type="pres">
      <dgm:prSet presAssocID="{CF6F58F0-7139-4709-8CB2-CC3A89969085}" presName="spaceRect" presStyleCnt="0"/>
      <dgm:spPr/>
    </dgm:pt>
    <dgm:pt modelId="{4E3DEFDD-7DC8-485E-B768-DDA9B3010A22}" type="pres">
      <dgm:prSet presAssocID="{CF6F58F0-7139-4709-8CB2-CC3A89969085}" presName="textRect" presStyleLbl="revTx" presStyleIdx="0" presStyleCnt="2">
        <dgm:presLayoutVars>
          <dgm:chMax val="1"/>
          <dgm:chPref val="1"/>
        </dgm:presLayoutVars>
      </dgm:prSet>
      <dgm:spPr/>
    </dgm:pt>
    <dgm:pt modelId="{7C41B917-D228-4133-BADC-42496029F4DD}" type="pres">
      <dgm:prSet presAssocID="{7F8EFE61-1791-4F5A-975A-E792F51CF237}" presName="sibTrans" presStyleLbl="sibTrans2D1" presStyleIdx="0" presStyleCnt="0"/>
      <dgm:spPr/>
    </dgm:pt>
    <dgm:pt modelId="{55B467B7-8878-4B8B-9A0C-50C58FC2FE99}" type="pres">
      <dgm:prSet presAssocID="{1D7B9FE7-3F0F-47E7-9187-22CAC87E1D08}" presName="compNode" presStyleCnt="0"/>
      <dgm:spPr/>
    </dgm:pt>
    <dgm:pt modelId="{EA569661-98F7-486F-A1DB-0A16F6466077}" type="pres">
      <dgm:prSet presAssocID="{1D7B9FE7-3F0F-47E7-9187-22CAC87E1D08}" presName="iconBgRect" presStyleLbl="bgShp" presStyleIdx="1" presStyleCnt="2"/>
      <dgm:spPr/>
    </dgm:pt>
    <dgm:pt modelId="{1D3B2FEB-ED92-4803-95BE-F1C085FB0F12}" type="pres">
      <dgm:prSet presAssocID="{1D7B9FE7-3F0F-47E7-9187-22CAC87E1D0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stenibilidad"/>
        </a:ext>
      </dgm:extLst>
    </dgm:pt>
    <dgm:pt modelId="{B931A9DA-1280-4B5E-967D-2DA9C8E75A7C}" type="pres">
      <dgm:prSet presAssocID="{1D7B9FE7-3F0F-47E7-9187-22CAC87E1D08}" presName="spaceRect" presStyleCnt="0"/>
      <dgm:spPr/>
    </dgm:pt>
    <dgm:pt modelId="{463CF6F8-EB96-4A12-B54D-987913E5ABE6}" type="pres">
      <dgm:prSet presAssocID="{1D7B9FE7-3F0F-47E7-9187-22CAC87E1D08}" presName="textRect" presStyleLbl="revTx" presStyleIdx="1" presStyleCnt="2">
        <dgm:presLayoutVars>
          <dgm:chMax val="1"/>
          <dgm:chPref val="1"/>
        </dgm:presLayoutVars>
      </dgm:prSet>
      <dgm:spPr/>
    </dgm:pt>
  </dgm:ptLst>
  <dgm:cxnLst>
    <dgm:cxn modelId="{2720E32E-6624-48EA-94BF-0949E7D075E6}" type="presOf" srcId="{1D7B9FE7-3F0F-47E7-9187-22CAC87E1D08}" destId="{463CF6F8-EB96-4A12-B54D-987913E5ABE6}" srcOrd="0" destOrd="0" presId="urn:microsoft.com/office/officeart/2018/2/layout/IconCircleList"/>
    <dgm:cxn modelId="{4DA20A40-8DC3-4B00-A224-10411724C7D1}" type="presOf" srcId="{7F8EFE61-1791-4F5A-975A-E792F51CF237}" destId="{7C41B917-D228-4133-BADC-42496029F4DD}" srcOrd="0" destOrd="0" presId="urn:microsoft.com/office/officeart/2018/2/layout/IconCircleList"/>
    <dgm:cxn modelId="{82EC4261-A1A4-43DD-9A88-075C26F032D6}" srcId="{1B77571D-44B7-45B0-AFB6-6672A587F681}" destId="{1D7B9FE7-3F0F-47E7-9187-22CAC87E1D08}" srcOrd="1" destOrd="0" parTransId="{EAAF47D2-D8B4-4ABD-BC6C-06682B28AADD}" sibTransId="{B93BFF3F-B904-4471-A9D5-D0A9CC2175C4}"/>
    <dgm:cxn modelId="{AE03224A-606B-483C-A17C-FD0B2C0CFB89}" srcId="{1B77571D-44B7-45B0-AFB6-6672A587F681}" destId="{CF6F58F0-7139-4709-8CB2-CC3A89969085}" srcOrd="0" destOrd="0" parTransId="{2296638B-2C5B-4CB0-84BF-62C5CD56F508}" sibTransId="{7F8EFE61-1791-4F5A-975A-E792F51CF237}"/>
    <dgm:cxn modelId="{D904759C-9E8B-44FC-82A4-28C8E7A9A7CC}" type="presOf" srcId="{1B77571D-44B7-45B0-AFB6-6672A587F681}" destId="{808DC7AE-3508-431A-A8F7-64DCCDB6D808}" srcOrd="0" destOrd="0" presId="urn:microsoft.com/office/officeart/2018/2/layout/IconCircleList"/>
    <dgm:cxn modelId="{FE44DAA1-67A3-4111-84FD-EB7734B0B107}" type="presOf" srcId="{CF6F58F0-7139-4709-8CB2-CC3A89969085}" destId="{4E3DEFDD-7DC8-485E-B768-DDA9B3010A22}" srcOrd="0" destOrd="0" presId="urn:microsoft.com/office/officeart/2018/2/layout/IconCircleList"/>
    <dgm:cxn modelId="{905EBE08-2180-415D-85B4-FE5BA2D503C2}" type="presParOf" srcId="{808DC7AE-3508-431A-A8F7-64DCCDB6D808}" destId="{2A894A8B-43BC-4FEE-8C54-E61D58364267}" srcOrd="0" destOrd="0" presId="urn:microsoft.com/office/officeart/2018/2/layout/IconCircleList"/>
    <dgm:cxn modelId="{5008522C-F3FB-4AA7-B1A4-2E8F0F5958C7}" type="presParOf" srcId="{2A894A8B-43BC-4FEE-8C54-E61D58364267}" destId="{1872A40E-3099-4394-8AD3-04C17BE0130D}" srcOrd="0" destOrd="0" presId="urn:microsoft.com/office/officeart/2018/2/layout/IconCircleList"/>
    <dgm:cxn modelId="{3613D481-6FF6-43D9-945B-F9536235AF0E}" type="presParOf" srcId="{1872A40E-3099-4394-8AD3-04C17BE0130D}" destId="{D1AE976A-BBE5-4EF0-A1DE-1FEE5E2F5645}" srcOrd="0" destOrd="0" presId="urn:microsoft.com/office/officeart/2018/2/layout/IconCircleList"/>
    <dgm:cxn modelId="{4D9F36FE-ED40-43B8-8A0E-EBDBA9F50805}" type="presParOf" srcId="{1872A40E-3099-4394-8AD3-04C17BE0130D}" destId="{27FE2FA1-7EF9-4FB2-BA13-198751061A18}" srcOrd="1" destOrd="0" presId="urn:microsoft.com/office/officeart/2018/2/layout/IconCircleList"/>
    <dgm:cxn modelId="{223F2D45-54A6-4E55-90F4-F0D021CB1F50}" type="presParOf" srcId="{1872A40E-3099-4394-8AD3-04C17BE0130D}" destId="{FAAF57B2-03E6-4E70-A70F-6D9C9D7F1AE2}" srcOrd="2" destOrd="0" presId="urn:microsoft.com/office/officeart/2018/2/layout/IconCircleList"/>
    <dgm:cxn modelId="{F9B5DB30-68D4-4723-ABFB-EBBBF37261EC}" type="presParOf" srcId="{1872A40E-3099-4394-8AD3-04C17BE0130D}" destId="{4E3DEFDD-7DC8-485E-B768-DDA9B3010A22}" srcOrd="3" destOrd="0" presId="urn:microsoft.com/office/officeart/2018/2/layout/IconCircleList"/>
    <dgm:cxn modelId="{AB437F92-82A6-48B1-8463-C2F425B5739E}" type="presParOf" srcId="{2A894A8B-43BC-4FEE-8C54-E61D58364267}" destId="{7C41B917-D228-4133-BADC-42496029F4DD}" srcOrd="1" destOrd="0" presId="urn:microsoft.com/office/officeart/2018/2/layout/IconCircleList"/>
    <dgm:cxn modelId="{1A1BF401-649D-4A6E-A1AC-C89148114732}" type="presParOf" srcId="{2A894A8B-43BC-4FEE-8C54-E61D58364267}" destId="{55B467B7-8878-4B8B-9A0C-50C58FC2FE99}" srcOrd="2" destOrd="0" presId="urn:microsoft.com/office/officeart/2018/2/layout/IconCircleList"/>
    <dgm:cxn modelId="{186612A4-B7B0-48D7-8F3C-804545A2854D}" type="presParOf" srcId="{55B467B7-8878-4B8B-9A0C-50C58FC2FE99}" destId="{EA569661-98F7-486F-A1DB-0A16F6466077}" srcOrd="0" destOrd="0" presId="urn:microsoft.com/office/officeart/2018/2/layout/IconCircleList"/>
    <dgm:cxn modelId="{FEB58752-3808-4728-B631-8B6AC7601FD0}" type="presParOf" srcId="{55B467B7-8878-4B8B-9A0C-50C58FC2FE99}" destId="{1D3B2FEB-ED92-4803-95BE-F1C085FB0F12}" srcOrd="1" destOrd="0" presId="urn:microsoft.com/office/officeart/2018/2/layout/IconCircleList"/>
    <dgm:cxn modelId="{B4997AC1-BE6E-4CB3-A61A-6E28554640C7}" type="presParOf" srcId="{55B467B7-8878-4B8B-9A0C-50C58FC2FE99}" destId="{B931A9DA-1280-4B5E-967D-2DA9C8E75A7C}" srcOrd="2" destOrd="0" presId="urn:microsoft.com/office/officeart/2018/2/layout/IconCircleList"/>
    <dgm:cxn modelId="{8220DF0D-E50C-4E76-B45B-679880947714}" type="presParOf" srcId="{55B467B7-8878-4B8B-9A0C-50C58FC2FE99}" destId="{463CF6F8-EB96-4A12-B54D-987913E5ABE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2376946-9F3D-4172-A374-B71AE9066E3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22DF8F-EE5F-4142-9809-35178F717E01}">
      <dgm:prSet/>
      <dgm:spPr/>
      <dgm:t>
        <a:bodyPr/>
        <a:lstStyle/>
        <a:p>
          <a:r>
            <a:rPr lang="es-ES"/>
            <a:t>Es el programa de la UE para la Competitividad de las Empresas y las PYME que </a:t>
          </a:r>
          <a:r>
            <a:rPr lang="es-ES" b="1"/>
            <a:t>ayuda a los emprendedores y las pequeñas y medianas empresas a empezar a operar, acceder a financiación e internacionalizarse, además de apoyar a las autoridades a mejorar el entorno empresarial y facilitar el crecimiento económico de la Unión Europea</a:t>
          </a:r>
          <a:r>
            <a:rPr lang="es-ES"/>
            <a:t>.</a:t>
          </a:r>
          <a:endParaRPr lang="en-US"/>
        </a:p>
      </dgm:t>
    </dgm:pt>
    <dgm:pt modelId="{8F20ACE8-66E1-4EE1-B7A8-99A63E8F9688}" type="parTrans" cxnId="{D1E626E4-D8F0-4153-A3E1-B05DDE8FC418}">
      <dgm:prSet/>
      <dgm:spPr/>
      <dgm:t>
        <a:bodyPr/>
        <a:lstStyle/>
        <a:p>
          <a:endParaRPr lang="en-US"/>
        </a:p>
      </dgm:t>
    </dgm:pt>
    <dgm:pt modelId="{7D020134-7D91-4E0A-96C1-3B9BCF98A2BB}" type="sibTrans" cxnId="{D1E626E4-D8F0-4153-A3E1-B05DDE8FC418}">
      <dgm:prSet/>
      <dgm:spPr/>
      <dgm:t>
        <a:bodyPr/>
        <a:lstStyle/>
        <a:p>
          <a:endParaRPr lang="en-US"/>
        </a:p>
      </dgm:t>
    </dgm:pt>
    <dgm:pt modelId="{87B00A91-B756-4777-8B85-7D2D441ED34B}">
      <dgm:prSet/>
      <dgm:spPr/>
      <dgm:t>
        <a:bodyPr/>
        <a:lstStyle/>
        <a:p>
          <a:r>
            <a:rPr lang="es-ES"/>
            <a:t>Está especialmente dedicado a empoderar y proteger a los consumidores y permitir que las numerosas pequeñas y medianas empresas («pymes») europeas saquen pleno provecho de un mercado único que funcione adecuadamente.</a:t>
          </a:r>
          <a:endParaRPr lang="en-US"/>
        </a:p>
      </dgm:t>
    </dgm:pt>
    <dgm:pt modelId="{34A46672-FAC0-4D8F-A290-DC0443738954}" type="parTrans" cxnId="{F1E2D5BC-4140-469E-B6FB-54BE451B1650}">
      <dgm:prSet/>
      <dgm:spPr/>
      <dgm:t>
        <a:bodyPr/>
        <a:lstStyle/>
        <a:p>
          <a:endParaRPr lang="en-US"/>
        </a:p>
      </dgm:t>
    </dgm:pt>
    <dgm:pt modelId="{08D28916-65F2-4926-BC80-71BA66DF16B9}" type="sibTrans" cxnId="{F1E2D5BC-4140-469E-B6FB-54BE451B1650}">
      <dgm:prSet/>
      <dgm:spPr/>
      <dgm:t>
        <a:bodyPr/>
        <a:lstStyle/>
        <a:p>
          <a:endParaRPr lang="en-US"/>
        </a:p>
      </dgm:t>
    </dgm:pt>
    <dgm:pt modelId="{A7EBA60F-1B2C-4ED3-8318-94E92C2A37BF}">
      <dgm:prSet/>
      <dgm:spPr/>
      <dgm:t>
        <a:bodyPr/>
        <a:lstStyle/>
        <a:p>
          <a:r>
            <a:rPr lang="es-ES"/>
            <a:t>El nuevo programa reforzará la gobernanza del mercado interior de la Unión, impulsará la competitividad de las empresas —en particular, de las pymes—, promoverá la salud humana, animal y vegetal y el bienestar de los animales, y establecerá el marco para la financiación de las estadísticas europeas. </a:t>
          </a:r>
          <a:endParaRPr lang="en-US"/>
        </a:p>
      </dgm:t>
    </dgm:pt>
    <dgm:pt modelId="{46C89C91-09F5-4568-AFA4-F69E15075A0D}" type="parTrans" cxnId="{A6F9E7C6-BC8A-497C-8168-5D205A1BAB6E}">
      <dgm:prSet/>
      <dgm:spPr/>
      <dgm:t>
        <a:bodyPr/>
        <a:lstStyle/>
        <a:p>
          <a:endParaRPr lang="en-US"/>
        </a:p>
      </dgm:t>
    </dgm:pt>
    <dgm:pt modelId="{7CC254D1-8B19-404C-B3CA-98188061D1D9}" type="sibTrans" cxnId="{A6F9E7C6-BC8A-497C-8168-5D205A1BAB6E}">
      <dgm:prSet/>
      <dgm:spPr/>
      <dgm:t>
        <a:bodyPr/>
        <a:lstStyle/>
        <a:p>
          <a:endParaRPr lang="en-US"/>
        </a:p>
      </dgm:t>
    </dgm:pt>
    <dgm:pt modelId="{FC8A798B-FB53-442D-B02B-1339AC1F9EA3}">
      <dgm:prSet/>
      <dgm:spPr/>
      <dgm:t>
        <a:bodyPr/>
        <a:lstStyle/>
        <a:p>
          <a:r>
            <a:rPr lang="es-ES"/>
            <a:t>A partir de 2021 el programa COSME se adaptará a otros programas sinérgicos de la Unión como InvestEU y el EIC de horizonte Europa a fin de encajar mejor en el ecosistema de apoyo de las pymes europeas innovadoras </a:t>
          </a:r>
          <a:endParaRPr lang="en-US"/>
        </a:p>
      </dgm:t>
    </dgm:pt>
    <dgm:pt modelId="{1F70B1A1-3819-4C4B-B78F-C1FE8B6D8F0C}" type="parTrans" cxnId="{8B5AD1F1-FA27-48FB-83CF-F2CA6FCC7CF1}">
      <dgm:prSet/>
      <dgm:spPr/>
      <dgm:t>
        <a:bodyPr/>
        <a:lstStyle/>
        <a:p>
          <a:endParaRPr lang="en-US"/>
        </a:p>
      </dgm:t>
    </dgm:pt>
    <dgm:pt modelId="{DDE552B8-2E0D-47E5-BA09-1ADB7A636235}" type="sibTrans" cxnId="{8B5AD1F1-FA27-48FB-83CF-F2CA6FCC7CF1}">
      <dgm:prSet/>
      <dgm:spPr/>
      <dgm:t>
        <a:bodyPr/>
        <a:lstStyle/>
        <a:p>
          <a:endParaRPr lang="en-US"/>
        </a:p>
      </dgm:t>
    </dgm:pt>
    <dgm:pt modelId="{6A379430-6331-4AFA-97C6-7042C1644ADB}" type="pres">
      <dgm:prSet presAssocID="{A2376946-9F3D-4172-A374-B71AE9066E35}" presName="root" presStyleCnt="0">
        <dgm:presLayoutVars>
          <dgm:dir/>
          <dgm:resizeHandles val="exact"/>
        </dgm:presLayoutVars>
      </dgm:prSet>
      <dgm:spPr/>
    </dgm:pt>
    <dgm:pt modelId="{193C8444-E8B6-4095-A246-61F4195F3FE5}" type="pres">
      <dgm:prSet presAssocID="{5022DF8F-EE5F-4142-9809-35178F717E01}" presName="compNode" presStyleCnt="0"/>
      <dgm:spPr/>
    </dgm:pt>
    <dgm:pt modelId="{31CCD593-A524-4A58-B3F3-E79DE4931C20}" type="pres">
      <dgm:prSet presAssocID="{5022DF8F-EE5F-4142-9809-35178F717E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DA2E84DB-AA23-4989-AADD-5989B39D182E}" type="pres">
      <dgm:prSet presAssocID="{5022DF8F-EE5F-4142-9809-35178F717E01}" presName="spaceRect" presStyleCnt="0"/>
      <dgm:spPr/>
    </dgm:pt>
    <dgm:pt modelId="{1F86A957-C4DD-4D19-973E-FDF20FEE8625}" type="pres">
      <dgm:prSet presAssocID="{5022DF8F-EE5F-4142-9809-35178F717E01}" presName="textRect" presStyleLbl="revTx" presStyleIdx="0" presStyleCnt="4">
        <dgm:presLayoutVars>
          <dgm:chMax val="1"/>
          <dgm:chPref val="1"/>
        </dgm:presLayoutVars>
      </dgm:prSet>
      <dgm:spPr/>
    </dgm:pt>
    <dgm:pt modelId="{7EE2F613-02DD-486D-ADE7-778578A6ABB1}" type="pres">
      <dgm:prSet presAssocID="{7D020134-7D91-4E0A-96C1-3B9BCF98A2BB}" presName="sibTrans" presStyleCnt="0"/>
      <dgm:spPr/>
    </dgm:pt>
    <dgm:pt modelId="{38E49650-2749-4986-9FF8-021C39F8935E}" type="pres">
      <dgm:prSet presAssocID="{87B00A91-B756-4777-8B85-7D2D441ED34B}" presName="compNode" presStyleCnt="0"/>
      <dgm:spPr/>
    </dgm:pt>
    <dgm:pt modelId="{ADE45346-FD30-469B-93C2-7FB276A13E38}" type="pres">
      <dgm:prSet presAssocID="{87B00A91-B756-4777-8B85-7D2D441ED3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pretón de manos"/>
        </a:ext>
      </dgm:extLst>
    </dgm:pt>
    <dgm:pt modelId="{3B916048-F5C3-4627-81AA-FBB88AC0C7AB}" type="pres">
      <dgm:prSet presAssocID="{87B00A91-B756-4777-8B85-7D2D441ED34B}" presName="spaceRect" presStyleCnt="0"/>
      <dgm:spPr/>
    </dgm:pt>
    <dgm:pt modelId="{46D116FD-2AAF-455F-8E02-362C34E6CDF0}" type="pres">
      <dgm:prSet presAssocID="{87B00A91-B756-4777-8B85-7D2D441ED34B}" presName="textRect" presStyleLbl="revTx" presStyleIdx="1" presStyleCnt="4">
        <dgm:presLayoutVars>
          <dgm:chMax val="1"/>
          <dgm:chPref val="1"/>
        </dgm:presLayoutVars>
      </dgm:prSet>
      <dgm:spPr/>
    </dgm:pt>
    <dgm:pt modelId="{E58E2321-7B88-4CB8-9134-37C81CB8B353}" type="pres">
      <dgm:prSet presAssocID="{08D28916-65F2-4926-BC80-71BA66DF16B9}" presName="sibTrans" presStyleCnt="0"/>
      <dgm:spPr/>
    </dgm:pt>
    <dgm:pt modelId="{72F7A0E2-E41F-4D78-A7C9-000DCD53A8C2}" type="pres">
      <dgm:prSet presAssocID="{A7EBA60F-1B2C-4ED3-8318-94E92C2A37BF}" presName="compNode" presStyleCnt="0"/>
      <dgm:spPr/>
    </dgm:pt>
    <dgm:pt modelId="{69F139BE-1B2F-4D7C-9B66-D7E674AAD8DA}" type="pres">
      <dgm:prSet presAssocID="{A7EBA60F-1B2C-4ED3-8318-94E92C2A37B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ca de verificación"/>
        </a:ext>
      </dgm:extLst>
    </dgm:pt>
    <dgm:pt modelId="{4D7C90C6-C5F7-4399-8A79-3616D710C011}" type="pres">
      <dgm:prSet presAssocID="{A7EBA60F-1B2C-4ED3-8318-94E92C2A37BF}" presName="spaceRect" presStyleCnt="0"/>
      <dgm:spPr/>
    </dgm:pt>
    <dgm:pt modelId="{9378C4BB-CC47-49C3-B2F1-CFF96EBA1BE4}" type="pres">
      <dgm:prSet presAssocID="{A7EBA60F-1B2C-4ED3-8318-94E92C2A37BF}" presName="textRect" presStyleLbl="revTx" presStyleIdx="2" presStyleCnt="4">
        <dgm:presLayoutVars>
          <dgm:chMax val="1"/>
          <dgm:chPref val="1"/>
        </dgm:presLayoutVars>
      </dgm:prSet>
      <dgm:spPr/>
    </dgm:pt>
    <dgm:pt modelId="{7CAE1D73-A48F-448D-BF61-61BB3B9B8036}" type="pres">
      <dgm:prSet presAssocID="{7CC254D1-8B19-404C-B3CA-98188061D1D9}" presName="sibTrans" presStyleCnt="0"/>
      <dgm:spPr/>
    </dgm:pt>
    <dgm:pt modelId="{2D28D557-007F-42E4-A16D-01A8CE40AF1D}" type="pres">
      <dgm:prSet presAssocID="{FC8A798B-FB53-442D-B02B-1339AC1F9EA3}" presName="compNode" presStyleCnt="0"/>
      <dgm:spPr/>
    </dgm:pt>
    <dgm:pt modelId="{2023CCF9-F3C5-43C1-BF4D-91D67F99B171}" type="pres">
      <dgm:prSet presAssocID="{FC8A798B-FB53-442D-B02B-1339AC1F9E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upo"/>
        </a:ext>
      </dgm:extLst>
    </dgm:pt>
    <dgm:pt modelId="{0EE673FC-99D7-446A-84D1-134A3ED56EE3}" type="pres">
      <dgm:prSet presAssocID="{FC8A798B-FB53-442D-B02B-1339AC1F9EA3}" presName="spaceRect" presStyleCnt="0"/>
      <dgm:spPr/>
    </dgm:pt>
    <dgm:pt modelId="{73A6DBC3-A2D5-4B20-AA2A-0F5638D13ABC}" type="pres">
      <dgm:prSet presAssocID="{FC8A798B-FB53-442D-B02B-1339AC1F9EA3}" presName="textRect" presStyleLbl="revTx" presStyleIdx="3" presStyleCnt="4">
        <dgm:presLayoutVars>
          <dgm:chMax val="1"/>
          <dgm:chPref val="1"/>
        </dgm:presLayoutVars>
      </dgm:prSet>
      <dgm:spPr/>
    </dgm:pt>
  </dgm:ptLst>
  <dgm:cxnLst>
    <dgm:cxn modelId="{0F663E20-07FF-4704-B823-21D47D76FE59}" type="presOf" srcId="{87B00A91-B756-4777-8B85-7D2D441ED34B}" destId="{46D116FD-2AAF-455F-8E02-362C34E6CDF0}" srcOrd="0" destOrd="0" presId="urn:microsoft.com/office/officeart/2018/2/layout/IconLabelList"/>
    <dgm:cxn modelId="{EA301263-D6EF-4FC0-B1B7-65C78360DBCE}" type="presOf" srcId="{A2376946-9F3D-4172-A374-B71AE9066E35}" destId="{6A379430-6331-4AFA-97C6-7042C1644ADB}" srcOrd="0" destOrd="0" presId="urn:microsoft.com/office/officeart/2018/2/layout/IconLabelList"/>
    <dgm:cxn modelId="{F1E2D5BC-4140-469E-B6FB-54BE451B1650}" srcId="{A2376946-9F3D-4172-A374-B71AE9066E35}" destId="{87B00A91-B756-4777-8B85-7D2D441ED34B}" srcOrd="1" destOrd="0" parTransId="{34A46672-FAC0-4D8F-A290-DC0443738954}" sibTransId="{08D28916-65F2-4926-BC80-71BA66DF16B9}"/>
    <dgm:cxn modelId="{A6F9E7C6-BC8A-497C-8168-5D205A1BAB6E}" srcId="{A2376946-9F3D-4172-A374-B71AE9066E35}" destId="{A7EBA60F-1B2C-4ED3-8318-94E92C2A37BF}" srcOrd="2" destOrd="0" parTransId="{46C89C91-09F5-4568-AFA4-F69E15075A0D}" sibTransId="{7CC254D1-8B19-404C-B3CA-98188061D1D9}"/>
    <dgm:cxn modelId="{608B60DD-5423-4E0C-AF2D-C43DB9F2144D}" type="presOf" srcId="{FC8A798B-FB53-442D-B02B-1339AC1F9EA3}" destId="{73A6DBC3-A2D5-4B20-AA2A-0F5638D13ABC}" srcOrd="0" destOrd="0" presId="urn:microsoft.com/office/officeart/2018/2/layout/IconLabelList"/>
    <dgm:cxn modelId="{D1E626E4-D8F0-4153-A3E1-B05DDE8FC418}" srcId="{A2376946-9F3D-4172-A374-B71AE9066E35}" destId="{5022DF8F-EE5F-4142-9809-35178F717E01}" srcOrd="0" destOrd="0" parTransId="{8F20ACE8-66E1-4EE1-B7A8-99A63E8F9688}" sibTransId="{7D020134-7D91-4E0A-96C1-3B9BCF98A2BB}"/>
    <dgm:cxn modelId="{8B5AD1F1-FA27-48FB-83CF-F2CA6FCC7CF1}" srcId="{A2376946-9F3D-4172-A374-B71AE9066E35}" destId="{FC8A798B-FB53-442D-B02B-1339AC1F9EA3}" srcOrd="3" destOrd="0" parTransId="{1F70B1A1-3819-4C4B-B78F-C1FE8B6D8F0C}" sibTransId="{DDE552B8-2E0D-47E5-BA09-1ADB7A636235}"/>
    <dgm:cxn modelId="{849837FD-C2D7-4460-A553-E6D4F1DB09FE}" type="presOf" srcId="{5022DF8F-EE5F-4142-9809-35178F717E01}" destId="{1F86A957-C4DD-4D19-973E-FDF20FEE8625}" srcOrd="0" destOrd="0" presId="urn:microsoft.com/office/officeart/2018/2/layout/IconLabelList"/>
    <dgm:cxn modelId="{31928BFD-C2B4-4FBA-8E7C-9A9BCFEAE6D6}" type="presOf" srcId="{A7EBA60F-1B2C-4ED3-8318-94E92C2A37BF}" destId="{9378C4BB-CC47-49C3-B2F1-CFF96EBA1BE4}" srcOrd="0" destOrd="0" presId="urn:microsoft.com/office/officeart/2018/2/layout/IconLabelList"/>
    <dgm:cxn modelId="{2A3C764B-912A-4AB9-AD81-90734E7ACCDA}" type="presParOf" srcId="{6A379430-6331-4AFA-97C6-7042C1644ADB}" destId="{193C8444-E8B6-4095-A246-61F4195F3FE5}" srcOrd="0" destOrd="0" presId="urn:microsoft.com/office/officeart/2018/2/layout/IconLabelList"/>
    <dgm:cxn modelId="{6CE9330A-CA01-4134-9071-D1B64D5B4EBC}" type="presParOf" srcId="{193C8444-E8B6-4095-A246-61F4195F3FE5}" destId="{31CCD593-A524-4A58-B3F3-E79DE4931C20}" srcOrd="0" destOrd="0" presId="urn:microsoft.com/office/officeart/2018/2/layout/IconLabelList"/>
    <dgm:cxn modelId="{97411F06-7291-47C8-9316-F9F8C514FE0C}" type="presParOf" srcId="{193C8444-E8B6-4095-A246-61F4195F3FE5}" destId="{DA2E84DB-AA23-4989-AADD-5989B39D182E}" srcOrd="1" destOrd="0" presId="urn:microsoft.com/office/officeart/2018/2/layout/IconLabelList"/>
    <dgm:cxn modelId="{A4AAC5C3-CC29-4290-9F11-68353AF55D18}" type="presParOf" srcId="{193C8444-E8B6-4095-A246-61F4195F3FE5}" destId="{1F86A957-C4DD-4D19-973E-FDF20FEE8625}" srcOrd="2" destOrd="0" presId="urn:microsoft.com/office/officeart/2018/2/layout/IconLabelList"/>
    <dgm:cxn modelId="{E6D8C2F4-93A7-456F-90E0-EAA1BD6C6D7A}" type="presParOf" srcId="{6A379430-6331-4AFA-97C6-7042C1644ADB}" destId="{7EE2F613-02DD-486D-ADE7-778578A6ABB1}" srcOrd="1" destOrd="0" presId="urn:microsoft.com/office/officeart/2018/2/layout/IconLabelList"/>
    <dgm:cxn modelId="{D1826E9B-BE1A-424B-87AE-3204C3D649A2}" type="presParOf" srcId="{6A379430-6331-4AFA-97C6-7042C1644ADB}" destId="{38E49650-2749-4986-9FF8-021C39F8935E}" srcOrd="2" destOrd="0" presId="urn:microsoft.com/office/officeart/2018/2/layout/IconLabelList"/>
    <dgm:cxn modelId="{4317F7FF-A6EA-4D6D-BE58-33ABA2A46A96}" type="presParOf" srcId="{38E49650-2749-4986-9FF8-021C39F8935E}" destId="{ADE45346-FD30-469B-93C2-7FB276A13E38}" srcOrd="0" destOrd="0" presId="urn:microsoft.com/office/officeart/2018/2/layout/IconLabelList"/>
    <dgm:cxn modelId="{D6DE5F1D-4201-450B-8669-4D8FBB502EF5}" type="presParOf" srcId="{38E49650-2749-4986-9FF8-021C39F8935E}" destId="{3B916048-F5C3-4627-81AA-FBB88AC0C7AB}" srcOrd="1" destOrd="0" presId="urn:microsoft.com/office/officeart/2018/2/layout/IconLabelList"/>
    <dgm:cxn modelId="{FFA5875A-29AA-474C-AE91-604BAB78D79F}" type="presParOf" srcId="{38E49650-2749-4986-9FF8-021C39F8935E}" destId="{46D116FD-2AAF-455F-8E02-362C34E6CDF0}" srcOrd="2" destOrd="0" presId="urn:microsoft.com/office/officeart/2018/2/layout/IconLabelList"/>
    <dgm:cxn modelId="{43772906-9916-42D0-A402-48FA156B2EA2}" type="presParOf" srcId="{6A379430-6331-4AFA-97C6-7042C1644ADB}" destId="{E58E2321-7B88-4CB8-9134-37C81CB8B353}" srcOrd="3" destOrd="0" presId="urn:microsoft.com/office/officeart/2018/2/layout/IconLabelList"/>
    <dgm:cxn modelId="{22A3F861-657A-4B32-89DB-13B1B0483C5E}" type="presParOf" srcId="{6A379430-6331-4AFA-97C6-7042C1644ADB}" destId="{72F7A0E2-E41F-4D78-A7C9-000DCD53A8C2}" srcOrd="4" destOrd="0" presId="urn:microsoft.com/office/officeart/2018/2/layout/IconLabelList"/>
    <dgm:cxn modelId="{49102561-58BB-423A-BB60-558D70686C2D}" type="presParOf" srcId="{72F7A0E2-E41F-4D78-A7C9-000DCD53A8C2}" destId="{69F139BE-1B2F-4D7C-9B66-D7E674AAD8DA}" srcOrd="0" destOrd="0" presId="urn:microsoft.com/office/officeart/2018/2/layout/IconLabelList"/>
    <dgm:cxn modelId="{1185B999-1C6B-4892-BBA5-56A3AD546200}" type="presParOf" srcId="{72F7A0E2-E41F-4D78-A7C9-000DCD53A8C2}" destId="{4D7C90C6-C5F7-4399-8A79-3616D710C011}" srcOrd="1" destOrd="0" presId="urn:microsoft.com/office/officeart/2018/2/layout/IconLabelList"/>
    <dgm:cxn modelId="{E9298789-4C56-4CB1-AA28-EC4EF08E394B}" type="presParOf" srcId="{72F7A0E2-E41F-4D78-A7C9-000DCD53A8C2}" destId="{9378C4BB-CC47-49C3-B2F1-CFF96EBA1BE4}" srcOrd="2" destOrd="0" presId="urn:microsoft.com/office/officeart/2018/2/layout/IconLabelList"/>
    <dgm:cxn modelId="{EEFEDCAE-A282-45E5-B972-40CE475C5620}" type="presParOf" srcId="{6A379430-6331-4AFA-97C6-7042C1644ADB}" destId="{7CAE1D73-A48F-448D-BF61-61BB3B9B8036}" srcOrd="5" destOrd="0" presId="urn:microsoft.com/office/officeart/2018/2/layout/IconLabelList"/>
    <dgm:cxn modelId="{11BA58DC-9233-4212-AB54-7F74CD3229A5}" type="presParOf" srcId="{6A379430-6331-4AFA-97C6-7042C1644ADB}" destId="{2D28D557-007F-42E4-A16D-01A8CE40AF1D}" srcOrd="6" destOrd="0" presId="urn:microsoft.com/office/officeart/2018/2/layout/IconLabelList"/>
    <dgm:cxn modelId="{24FDA52F-B27B-497B-83D8-7D80EB1095C0}" type="presParOf" srcId="{2D28D557-007F-42E4-A16D-01A8CE40AF1D}" destId="{2023CCF9-F3C5-43C1-BF4D-91D67F99B171}" srcOrd="0" destOrd="0" presId="urn:microsoft.com/office/officeart/2018/2/layout/IconLabelList"/>
    <dgm:cxn modelId="{021C8785-8473-4701-AE99-DB487EBFCD61}" type="presParOf" srcId="{2D28D557-007F-42E4-A16D-01A8CE40AF1D}" destId="{0EE673FC-99D7-446A-84D1-134A3ED56EE3}" srcOrd="1" destOrd="0" presId="urn:microsoft.com/office/officeart/2018/2/layout/IconLabelList"/>
    <dgm:cxn modelId="{7BABBC37-9658-4F24-A70B-73C3C2A83E2E}" type="presParOf" srcId="{2D28D557-007F-42E4-A16D-01A8CE40AF1D}" destId="{73A6DBC3-A2D5-4B20-AA2A-0F5638D13AB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E3C1CD0-A916-4F6A-A6B9-C011809A765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0AD20B9-57B4-444F-A695-81AC986F0FFF}">
      <dgm:prSet/>
      <dgm:spPr/>
      <dgm:t>
        <a:bodyPr/>
        <a:lstStyle/>
        <a:p>
          <a:r>
            <a:rPr lang="es-ES"/>
            <a:t>El programa InvestEU </a:t>
          </a:r>
          <a:r>
            <a:rPr lang="es-ES" u="sng"/>
            <a:t>reunirá bajo un mismo techo la multitud de instrumentos financieros de la UE disponibles actualmente para apoyar la inversión en la Unión</a:t>
          </a:r>
          <a:r>
            <a:rPr lang="es-ES"/>
            <a:t>, de manera que la financiación de la UE para proyectos de inversión en Europa sea más sencilla, eficiente y flexible</a:t>
          </a:r>
          <a:endParaRPr lang="en-US"/>
        </a:p>
      </dgm:t>
    </dgm:pt>
    <dgm:pt modelId="{3597D314-80F5-4334-BFEB-6F3F8FD4AB3C}" type="parTrans" cxnId="{57B160A9-4242-408E-86C2-3DFC0BA7863C}">
      <dgm:prSet/>
      <dgm:spPr/>
      <dgm:t>
        <a:bodyPr/>
        <a:lstStyle/>
        <a:p>
          <a:endParaRPr lang="en-US"/>
        </a:p>
      </dgm:t>
    </dgm:pt>
    <dgm:pt modelId="{B7E5C5CD-4CA5-4B33-8C89-019BEC7F9B7A}" type="sibTrans" cxnId="{57B160A9-4242-408E-86C2-3DFC0BA7863C}">
      <dgm:prSet/>
      <dgm:spPr/>
      <dgm:t>
        <a:bodyPr/>
        <a:lstStyle/>
        <a:p>
          <a:endParaRPr lang="en-US"/>
        </a:p>
      </dgm:t>
    </dgm:pt>
    <dgm:pt modelId="{E667EF8A-7C3E-4359-B31F-ED6E6A1B814C}">
      <dgm:prSet/>
      <dgm:spPr/>
      <dgm:t>
        <a:bodyPr/>
        <a:lstStyle/>
        <a:p>
          <a:r>
            <a:rPr lang="es-ES"/>
            <a:t>Impulsará la </a:t>
          </a:r>
          <a:r>
            <a:rPr lang="es-ES" u="sng"/>
            <a:t>creación de empleo</a:t>
          </a:r>
          <a:r>
            <a:rPr lang="es-ES"/>
            <a:t> y apoyará la inversión y la innovación en la UE en mayor medida.</a:t>
          </a:r>
          <a:endParaRPr lang="en-US"/>
        </a:p>
      </dgm:t>
    </dgm:pt>
    <dgm:pt modelId="{CFB6F97A-3C37-4289-9D29-10F04CCFA256}" type="parTrans" cxnId="{86EA256D-9B8B-4A21-AD76-0C4E2A65ADC0}">
      <dgm:prSet/>
      <dgm:spPr/>
      <dgm:t>
        <a:bodyPr/>
        <a:lstStyle/>
        <a:p>
          <a:endParaRPr lang="en-US"/>
        </a:p>
      </dgm:t>
    </dgm:pt>
    <dgm:pt modelId="{43C2690E-0C09-4287-91C2-2405BEA0ED26}" type="sibTrans" cxnId="{86EA256D-9B8B-4A21-AD76-0C4E2A65ADC0}">
      <dgm:prSet/>
      <dgm:spPr/>
      <dgm:t>
        <a:bodyPr/>
        <a:lstStyle/>
        <a:p>
          <a:endParaRPr lang="en-US"/>
        </a:p>
      </dgm:t>
    </dgm:pt>
    <dgm:pt modelId="{2AEA956D-EAC6-450E-BFD8-F6FFAA17F80A}">
      <dgm:prSet/>
      <dgm:spPr/>
      <dgm:t>
        <a:bodyPr/>
        <a:lstStyle/>
        <a:p>
          <a:r>
            <a:rPr lang="es-ES"/>
            <a:t>El programa InvestEU está formado por el </a:t>
          </a:r>
          <a:r>
            <a:rPr lang="es-ES" b="1"/>
            <a:t>Fondo InvestEU</a:t>
          </a:r>
          <a:r>
            <a:rPr lang="es-ES"/>
            <a:t>, el </a:t>
          </a:r>
          <a:r>
            <a:rPr lang="es-ES" b="1"/>
            <a:t>Centro de Asesoramiento InvestEU</a:t>
          </a:r>
          <a:r>
            <a:rPr lang="es-ES"/>
            <a:t> y el </a:t>
          </a:r>
          <a:r>
            <a:rPr lang="es-ES" b="1"/>
            <a:t>Portal InvestEU</a:t>
          </a:r>
          <a:r>
            <a:rPr lang="es-ES"/>
            <a:t>. </a:t>
          </a:r>
          <a:endParaRPr lang="en-US"/>
        </a:p>
      </dgm:t>
    </dgm:pt>
    <dgm:pt modelId="{262596A0-A6D0-4EAD-BAAD-339EBFE38578}" type="parTrans" cxnId="{5612A291-C576-4160-9678-02CEE122F55B}">
      <dgm:prSet/>
      <dgm:spPr/>
      <dgm:t>
        <a:bodyPr/>
        <a:lstStyle/>
        <a:p>
          <a:endParaRPr lang="en-US"/>
        </a:p>
      </dgm:t>
    </dgm:pt>
    <dgm:pt modelId="{7EFA830F-67B6-4857-924F-546FF0D0B4FF}" type="sibTrans" cxnId="{5612A291-C576-4160-9678-02CEE122F55B}">
      <dgm:prSet/>
      <dgm:spPr/>
      <dgm:t>
        <a:bodyPr/>
        <a:lstStyle/>
        <a:p>
          <a:endParaRPr lang="en-US"/>
        </a:p>
      </dgm:t>
    </dgm:pt>
    <dgm:pt modelId="{C19A70CC-258D-46C3-BA47-39715A43AE1F}" type="pres">
      <dgm:prSet presAssocID="{8E3C1CD0-A916-4F6A-A6B9-C011809A765E}" presName="root" presStyleCnt="0">
        <dgm:presLayoutVars>
          <dgm:dir/>
          <dgm:resizeHandles val="exact"/>
        </dgm:presLayoutVars>
      </dgm:prSet>
      <dgm:spPr/>
    </dgm:pt>
    <dgm:pt modelId="{91DEFB65-5C3C-4836-9D13-4BD50B3185BB}" type="pres">
      <dgm:prSet presAssocID="{20AD20B9-57B4-444F-A695-81AC986F0FFF}" presName="compNode" presStyleCnt="0"/>
      <dgm:spPr/>
    </dgm:pt>
    <dgm:pt modelId="{4D689231-A058-4CB9-A1F0-CB18311F9B5C}" type="pres">
      <dgm:prSet presAssocID="{20AD20B9-57B4-444F-A695-81AC986F0F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nero"/>
        </a:ext>
      </dgm:extLst>
    </dgm:pt>
    <dgm:pt modelId="{A096421F-82CF-4436-9D96-292E6D15BF6B}" type="pres">
      <dgm:prSet presAssocID="{20AD20B9-57B4-444F-A695-81AC986F0FFF}" presName="spaceRect" presStyleCnt="0"/>
      <dgm:spPr/>
    </dgm:pt>
    <dgm:pt modelId="{F67D8F47-344E-4D58-8CC3-B305333A82E1}" type="pres">
      <dgm:prSet presAssocID="{20AD20B9-57B4-444F-A695-81AC986F0FFF}" presName="textRect" presStyleLbl="revTx" presStyleIdx="0" presStyleCnt="3">
        <dgm:presLayoutVars>
          <dgm:chMax val="1"/>
          <dgm:chPref val="1"/>
        </dgm:presLayoutVars>
      </dgm:prSet>
      <dgm:spPr/>
    </dgm:pt>
    <dgm:pt modelId="{906CDB0F-69C3-4C10-BA8D-A4088014EE80}" type="pres">
      <dgm:prSet presAssocID="{B7E5C5CD-4CA5-4B33-8C89-019BEC7F9B7A}" presName="sibTrans" presStyleCnt="0"/>
      <dgm:spPr/>
    </dgm:pt>
    <dgm:pt modelId="{89CE2AF7-B077-4AAB-B99F-FCAE962104D0}" type="pres">
      <dgm:prSet presAssocID="{E667EF8A-7C3E-4359-B31F-ED6E6A1B814C}" presName="compNode" presStyleCnt="0"/>
      <dgm:spPr/>
    </dgm:pt>
    <dgm:pt modelId="{66244F87-1A18-4B65-A6D8-1D7B02F811C2}" type="pres">
      <dgm:prSet presAssocID="{E667EF8A-7C3E-4359-B31F-ED6E6A1B81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mbilla"/>
        </a:ext>
      </dgm:extLst>
    </dgm:pt>
    <dgm:pt modelId="{01E6926B-ED6A-4F92-906B-DBCBF356EDFF}" type="pres">
      <dgm:prSet presAssocID="{E667EF8A-7C3E-4359-B31F-ED6E6A1B814C}" presName="spaceRect" presStyleCnt="0"/>
      <dgm:spPr/>
    </dgm:pt>
    <dgm:pt modelId="{A8E05508-0355-4D94-A3FD-0F0745BC244B}" type="pres">
      <dgm:prSet presAssocID="{E667EF8A-7C3E-4359-B31F-ED6E6A1B814C}" presName="textRect" presStyleLbl="revTx" presStyleIdx="1" presStyleCnt="3">
        <dgm:presLayoutVars>
          <dgm:chMax val="1"/>
          <dgm:chPref val="1"/>
        </dgm:presLayoutVars>
      </dgm:prSet>
      <dgm:spPr/>
    </dgm:pt>
    <dgm:pt modelId="{D6789A0F-89D8-4E55-9791-95A4A2B5BA94}" type="pres">
      <dgm:prSet presAssocID="{43C2690E-0C09-4287-91C2-2405BEA0ED26}" presName="sibTrans" presStyleCnt="0"/>
      <dgm:spPr/>
    </dgm:pt>
    <dgm:pt modelId="{79C073E2-A75D-46E8-B78D-21147361DE8B}" type="pres">
      <dgm:prSet presAssocID="{2AEA956D-EAC6-450E-BFD8-F6FFAA17F80A}" presName="compNode" presStyleCnt="0"/>
      <dgm:spPr/>
    </dgm:pt>
    <dgm:pt modelId="{40692A69-DD65-4341-8452-1B22B03B885B}" type="pres">
      <dgm:prSet presAssocID="{2AEA956D-EAC6-450E-BFD8-F6FFAA17F80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pretón de manos"/>
        </a:ext>
      </dgm:extLst>
    </dgm:pt>
    <dgm:pt modelId="{0189F074-1182-43C7-A132-3FA21DA27AE7}" type="pres">
      <dgm:prSet presAssocID="{2AEA956D-EAC6-450E-BFD8-F6FFAA17F80A}" presName="spaceRect" presStyleCnt="0"/>
      <dgm:spPr/>
    </dgm:pt>
    <dgm:pt modelId="{37BF64BE-D4D3-4608-A9E8-BBE6843F8111}" type="pres">
      <dgm:prSet presAssocID="{2AEA956D-EAC6-450E-BFD8-F6FFAA17F80A}" presName="textRect" presStyleLbl="revTx" presStyleIdx="2" presStyleCnt="3">
        <dgm:presLayoutVars>
          <dgm:chMax val="1"/>
          <dgm:chPref val="1"/>
        </dgm:presLayoutVars>
      </dgm:prSet>
      <dgm:spPr/>
    </dgm:pt>
  </dgm:ptLst>
  <dgm:cxnLst>
    <dgm:cxn modelId="{AB573D4A-6F47-484B-A515-F0DCDDE1815E}" type="presOf" srcId="{2AEA956D-EAC6-450E-BFD8-F6FFAA17F80A}" destId="{37BF64BE-D4D3-4608-A9E8-BBE6843F8111}" srcOrd="0" destOrd="0" presId="urn:microsoft.com/office/officeart/2018/2/layout/IconLabelList"/>
    <dgm:cxn modelId="{86EA256D-9B8B-4A21-AD76-0C4E2A65ADC0}" srcId="{8E3C1CD0-A916-4F6A-A6B9-C011809A765E}" destId="{E667EF8A-7C3E-4359-B31F-ED6E6A1B814C}" srcOrd="1" destOrd="0" parTransId="{CFB6F97A-3C37-4289-9D29-10F04CCFA256}" sibTransId="{43C2690E-0C09-4287-91C2-2405BEA0ED26}"/>
    <dgm:cxn modelId="{A252C473-83D1-4CCA-A508-C314377DF81E}" type="presOf" srcId="{20AD20B9-57B4-444F-A695-81AC986F0FFF}" destId="{F67D8F47-344E-4D58-8CC3-B305333A82E1}" srcOrd="0" destOrd="0" presId="urn:microsoft.com/office/officeart/2018/2/layout/IconLabelList"/>
    <dgm:cxn modelId="{64CFE88C-A85E-4169-830D-047E6B5B4F4B}" type="presOf" srcId="{8E3C1CD0-A916-4F6A-A6B9-C011809A765E}" destId="{C19A70CC-258D-46C3-BA47-39715A43AE1F}" srcOrd="0" destOrd="0" presId="urn:microsoft.com/office/officeart/2018/2/layout/IconLabelList"/>
    <dgm:cxn modelId="{5612A291-C576-4160-9678-02CEE122F55B}" srcId="{8E3C1CD0-A916-4F6A-A6B9-C011809A765E}" destId="{2AEA956D-EAC6-450E-BFD8-F6FFAA17F80A}" srcOrd="2" destOrd="0" parTransId="{262596A0-A6D0-4EAD-BAAD-339EBFE38578}" sibTransId="{7EFA830F-67B6-4857-924F-546FF0D0B4FF}"/>
    <dgm:cxn modelId="{57B160A9-4242-408E-86C2-3DFC0BA7863C}" srcId="{8E3C1CD0-A916-4F6A-A6B9-C011809A765E}" destId="{20AD20B9-57B4-444F-A695-81AC986F0FFF}" srcOrd="0" destOrd="0" parTransId="{3597D314-80F5-4334-BFEB-6F3F8FD4AB3C}" sibTransId="{B7E5C5CD-4CA5-4B33-8C89-019BEC7F9B7A}"/>
    <dgm:cxn modelId="{5F2164E4-1585-4159-A9D4-1F7468914DA0}" type="presOf" srcId="{E667EF8A-7C3E-4359-B31F-ED6E6A1B814C}" destId="{A8E05508-0355-4D94-A3FD-0F0745BC244B}" srcOrd="0" destOrd="0" presId="urn:microsoft.com/office/officeart/2018/2/layout/IconLabelList"/>
    <dgm:cxn modelId="{3CA36AA7-9060-40FC-8193-AA25DC3848CB}" type="presParOf" srcId="{C19A70CC-258D-46C3-BA47-39715A43AE1F}" destId="{91DEFB65-5C3C-4836-9D13-4BD50B3185BB}" srcOrd="0" destOrd="0" presId="urn:microsoft.com/office/officeart/2018/2/layout/IconLabelList"/>
    <dgm:cxn modelId="{30ED1F64-3431-46AC-A919-25BA89B73597}" type="presParOf" srcId="{91DEFB65-5C3C-4836-9D13-4BD50B3185BB}" destId="{4D689231-A058-4CB9-A1F0-CB18311F9B5C}" srcOrd="0" destOrd="0" presId="urn:microsoft.com/office/officeart/2018/2/layout/IconLabelList"/>
    <dgm:cxn modelId="{3E55591C-A4F6-4C61-B461-D61EEAEBB4F4}" type="presParOf" srcId="{91DEFB65-5C3C-4836-9D13-4BD50B3185BB}" destId="{A096421F-82CF-4436-9D96-292E6D15BF6B}" srcOrd="1" destOrd="0" presId="urn:microsoft.com/office/officeart/2018/2/layout/IconLabelList"/>
    <dgm:cxn modelId="{44FADBAB-49AF-425E-A2A6-09D945D0E911}" type="presParOf" srcId="{91DEFB65-5C3C-4836-9D13-4BD50B3185BB}" destId="{F67D8F47-344E-4D58-8CC3-B305333A82E1}" srcOrd="2" destOrd="0" presId="urn:microsoft.com/office/officeart/2018/2/layout/IconLabelList"/>
    <dgm:cxn modelId="{50EE526C-CF39-4515-A11D-BC1D8ABBD481}" type="presParOf" srcId="{C19A70CC-258D-46C3-BA47-39715A43AE1F}" destId="{906CDB0F-69C3-4C10-BA8D-A4088014EE80}" srcOrd="1" destOrd="0" presId="urn:microsoft.com/office/officeart/2018/2/layout/IconLabelList"/>
    <dgm:cxn modelId="{A5F0D291-C868-46B5-8747-B7C3F09EC906}" type="presParOf" srcId="{C19A70CC-258D-46C3-BA47-39715A43AE1F}" destId="{89CE2AF7-B077-4AAB-B99F-FCAE962104D0}" srcOrd="2" destOrd="0" presId="urn:microsoft.com/office/officeart/2018/2/layout/IconLabelList"/>
    <dgm:cxn modelId="{C1355A11-610D-48FA-B2A4-86BAD27AFC3D}" type="presParOf" srcId="{89CE2AF7-B077-4AAB-B99F-FCAE962104D0}" destId="{66244F87-1A18-4B65-A6D8-1D7B02F811C2}" srcOrd="0" destOrd="0" presId="urn:microsoft.com/office/officeart/2018/2/layout/IconLabelList"/>
    <dgm:cxn modelId="{5D780EE2-D5D4-477C-BE47-DA5829C2CC1B}" type="presParOf" srcId="{89CE2AF7-B077-4AAB-B99F-FCAE962104D0}" destId="{01E6926B-ED6A-4F92-906B-DBCBF356EDFF}" srcOrd="1" destOrd="0" presId="urn:microsoft.com/office/officeart/2018/2/layout/IconLabelList"/>
    <dgm:cxn modelId="{5B142E99-A772-461F-86E1-E62228197B07}" type="presParOf" srcId="{89CE2AF7-B077-4AAB-B99F-FCAE962104D0}" destId="{A8E05508-0355-4D94-A3FD-0F0745BC244B}" srcOrd="2" destOrd="0" presId="urn:microsoft.com/office/officeart/2018/2/layout/IconLabelList"/>
    <dgm:cxn modelId="{59DEFB1F-0D99-4DC1-8C8A-0D003EA51774}" type="presParOf" srcId="{C19A70CC-258D-46C3-BA47-39715A43AE1F}" destId="{D6789A0F-89D8-4E55-9791-95A4A2B5BA94}" srcOrd="3" destOrd="0" presId="urn:microsoft.com/office/officeart/2018/2/layout/IconLabelList"/>
    <dgm:cxn modelId="{2F856861-748C-4AD7-B4AB-2060255DBA89}" type="presParOf" srcId="{C19A70CC-258D-46C3-BA47-39715A43AE1F}" destId="{79C073E2-A75D-46E8-B78D-21147361DE8B}" srcOrd="4" destOrd="0" presId="urn:microsoft.com/office/officeart/2018/2/layout/IconLabelList"/>
    <dgm:cxn modelId="{37D4258E-6580-47B3-AD88-6FCA5D16579C}" type="presParOf" srcId="{79C073E2-A75D-46E8-B78D-21147361DE8B}" destId="{40692A69-DD65-4341-8452-1B22B03B885B}" srcOrd="0" destOrd="0" presId="urn:microsoft.com/office/officeart/2018/2/layout/IconLabelList"/>
    <dgm:cxn modelId="{53B4E9B3-EF7C-426B-A315-514D736AF903}" type="presParOf" srcId="{79C073E2-A75D-46E8-B78D-21147361DE8B}" destId="{0189F074-1182-43C7-A132-3FA21DA27AE7}" srcOrd="1" destOrd="0" presId="urn:microsoft.com/office/officeart/2018/2/layout/IconLabelList"/>
    <dgm:cxn modelId="{E37C51DD-112D-4A03-A943-88AC75CCA66E}" type="presParOf" srcId="{79C073E2-A75D-46E8-B78D-21147361DE8B}" destId="{37BF64BE-D4D3-4608-A9E8-BBE6843F811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F0C414-484E-4223-9CB6-3B9C318D48D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D08147-CDBD-48E9-921C-9D1B0F288948}">
      <dgm:prSet/>
      <dgm:spPr/>
      <dgm:t>
        <a:bodyPr/>
        <a:lstStyle/>
        <a:p>
          <a:r>
            <a:rPr lang="es-ES"/>
            <a:t>El TUE destaca ahora los </a:t>
          </a:r>
          <a:r>
            <a:rPr lang="es-ES" u="sng"/>
            <a:t>objetivos sociales de la Unión</a:t>
          </a:r>
          <a:r>
            <a:rPr lang="es-ES"/>
            <a:t>, entre otros:</a:t>
          </a:r>
          <a:endParaRPr lang="en-US"/>
        </a:p>
      </dgm:t>
    </dgm:pt>
    <dgm:pt modelId="{98FAA5B8-DA27-447E-AEC6-49829F740EA2}" type="parTrans" cxnId="{7770EC4F-598F-4D68-90E5-B10AB65EA297}">
      <dgm:prSet/>
      <dgm:spPr/>
      <dgm:t>
        <a:bodyPr/>
        <a:lstStyle/>
        <a:p>
          <a:endParaRPr lang="en-US"/>
        </a:p>
      </dgm:t>
    </dgm:pt>
    <dgm:pt modelId="{13ABA047-0685-4F22-8D6D-AEDF0284FDC8}" type="sibTrans" cxnId="{7770EC4F-598F-4D68-90E5-B10AB65EA297}">
      <dgm:prSet/>
      <dgm:spPr/>
      <dgm:t>
        <a:bodyPr/>
        <a:lstStyle/>
        <a:p>
          <a:endParaRPr lang="en-US"/>
        </a:p>
      </dgm:t>
    </dgm:pt>
    <dgm:pt modelId="{F5E93B25-C4F7-424C-987B-4A0534F680FC}">
      <dgm:prSet/>
      <dgm:spPr/>
      <dgm:t>
        <a:bodyPr/>
        <a:lstStyle/>
        <a:p>
          <a:r>
            <a:rPr lang="es-ES"/>
            <a:t>El </a:t>
          </a:r>
          <a:r>
            <a:rPr lang="es-ES" u="sng"/>
            <a:t>pleno empleo y la solidaridad entre las generaciones </a:t>
          </a:r>
          <a:r>
            <a:rPr lang="es-ES"/>
            <a:t>(artículo 3); el artículo 6 reconoce que la Carta de los Derechos Fundamentales tiene el mismo valor jurídico que los Tratados. </a:t>
          </a:r>
          <a:endParaRPr lang="en-US"/>
        </a:p>
      </dgm:t>
    </dgm:pt>
    <dgm:pt modelId="{827FDC0D-35D3-4A8E-A943-E54D314E743D}" type="parTrans" cxnId="{8CE9AC28-EFCF-40CA-8CE4-BBEB165450E7}">
      <dgm:prSet/>
      <dgm:spPr/>
      <dgm:t>
        <a:bodyPr/>
        <a:lstStyle/>
        <a:p>
          <a:endParaRPr lang="en-US"/>
        </a:p>
      </dgm:t>
    </dgm:pt>
    <dgm:pt modelId="{B8DC380F-CA76-4217-81AD-921EECB9E9B1}" type="sibTrans" cxnId="{8CE9AC28-EFCF-40CA-8CE4-BBEB165450E7}">
      <dgm:prSet/>
      <dgm:spPr/>
      <dgm:t>
        <a:bodyPr/>
        <a:lstStyle/>
        <a:p>
          <a:endParaRPr lang="en-US"/>
        </a:p>
      </dgm:t>
    </dgm:pt>
    <dgm:pt modelId="{47A1264C-DC0E-462E-9CA4-A8616773398B}">
      <dgm:prSet/>
      <dgm:spPr/>
      <dgm:t>
        <a:bodyPr/>
        <a:lstStyle/>
        <a:p>
          <a:r>
            <a:rPr lang="es-ES"/>
            <a:t>La propia Carta reconoce los llamados </a:t>
          </a:r>
          <a:r>
            <a:rPr lang="es-ES" u="sng"/>
            <a:t>«derechos de solidaridad», </a:t>
          </a:r>
          <a:r>
            <a:rPr lang="es-ES"/>
            <a:t>tales como el derecho de los trabajadores a ser informados y consultados, así como el derecho a la negociación colectiva, a unas condiciones de trabajo justas y adecuadas, y a seguridad y asistencia de carácter social. </a:t>
          </a:r>
          <a:endParaRPr lang="en-US"/>
        </a:p>
      </dgm:t>
    </dgm:pt>
    <dgm:pt modelId="{131DD006-A4B4-4F2C-8420-691B5D985FCE}" type="parTrans" cxnId="{FF280071-F632-47BC-8966-9D786FA512B8}">
      <dgm:prSet/>
      <dgm:spPr/>
      <dgm:t>
        <a:bodyPr/>
        <a:lstStyle/>
        <a:p>
          <a:endParaRPr lang="en-US"/>
        </a:p>
      </dgm:t>
    </dgm:pt>
    <dgm:pt modelId="{55B35561-DE0A-4A18-A32F-732C76ED164F}" type="sibTrans" cxnId="{FF280071-F632-47BC-8966-9D786FA512B8}">
      <dgm:prSet/>
      <dgm:spPr/>
      <dgm:t>
        <a:bodyPr/>
        <a:lstStyle/>
        <a:p>
          <a:endParaRPr lang="en-US"/>
        </a:p>
      </dgm:t>
    </dgm:pt>
    <dgm:pt modelId="{972105EE-7C40-40C9-9A8D-4B9334766F96}">
      <dgm:prSet/>
      <dgm:spPr/>
      <dgm:t>
        <a:bodyPr/>
        <a:lstStyle/>
        <a:p>
          <a:r>
            <a:rPr lang="es-ES"/>
            <a:t>En el TFUE se introdujo </a:t>
          </a:r>
          <a:r>
            <a:rPr lang="es-ES" u="sng"/>
            <a:t>una cláusula horizontal social </a:t>
          </a:r>
          <a:r>
            <a:rPr lang="es-ES"/>
            <a:t>según la cual la Unión tiene la </a:t>
          </a:r>
          <a:r>
            <a:rPr lang="es-ES" u="sng"/>
            <a:t>obligación de cumplir los susodichos objetivos sociales </a:t>
          </a:r>
          <a:r>
            <a:rPr lang="es-ES"/>
            <a:t>a la hora de definir y ejecutar el resto de sus políticas y acciones (artículo 9).</a:t>
          </a:r>
          <a:endParaRPr lang="en-US"/>
        </a:p>
      </dgm:t>
    </dgm:pt>
    <dgm:pt modelId="{A24B9078-98CD-497F-86BD-7177AAA8A5F9}" type="parTrans" cxnId="{BD7A9933-8D94-4546-9B7F-1BE5147B27E7}">
      <dgm:prSet/>
      <dgm:spPr/>
      <dgm:t>
        <a:bodyPr/>
        <a:lstStyle/>
        <a:p>
          <a:endParaRPr lang="en-US"/>
        </a:p>
      </dgm:t>
    </dgm:pt>
    <dgm:pt modelId="{EB0B11A7-E3FB-4919-9AB2-3551741CBA4B}" type="sibTrans" cxnId="{BD7A9933-8D94-4546-9B7F-1BE5147B27E7}">
      <dgm:prSet/>
      <dgm:spPr/>
      <dgm:t>
        <a:bodyPr/>
        <a:lstStyle/>
        <a:p>
          <a:endParaRPr lang="en-US"/>
        </a:p>
      </dgm:t>
    </dgm:pt>
    <dgm:pt modelId="{DFD93360-DF96-4E98-A4DA-22C17AD5C0FC}" type="pres">
      <dgm:prSet presAssocID="{22F0C414-484E-4223-9CB6-3B9C318D48D4}" presName="root" presStyleCnt="0">
        <dgm:presLayoutVars>
          <dgm:dir/>
          <dgm:resizeHandles val="exact"/>
        </dgm:presLayoutVars>
      </dgm:prSet>
      <dgm:spPr/>
    </dgm:pt>
    <dgm:pt modelId="{FF9D5CDF-2EF3-4700-9FCC-C052F8F48D50}" type="pres">
      <dgm:prSet presAssocID="{ECD08147-CDBD-48E9-921C-9D1B0F288948}" presName="compNode" presStyleCnt="0"/>
      <dgm:spPr/>
    </dgm:pt>
    <dgm:pt modelId="{4522CADE-E114-4299-B832-DFF5F239B71B}" type="pres">
      <dgm:prSet presAssocID="{ECD08147-CDBD-48E9-921C-9D1B0F2889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161181F4-CA35-4415-8810-98242570A7F2}" type="pres">
      <dgm:prSet presAssocID="{ECD08147-CDBD-48E9-921C-9D1B0F288948}" presName="spaceRect" presStyleCnt="0"/>
      <dgm:spPr/>
    </dgm:pt>
    <dgm:pt modelId="{2C291548-7220-4E59-9FA0-F302303967CE}" type="pres">
      <dgm:prSet presAssocID="{ECD08147-CDBD-48E9-921C-9D1B0F288948}" presName="textRect" presStyleLbl="revTx" presStyleIdx="0" presStyleCnt="4">
        <dgm:presLayoutVars>
          <dgm:chMax val="1"/>
          <dgm:chPref val="1"/>
        </dgm:presLayoutVars>
      </dgm:prSet>
      <dgm:spPr/>
    </dgm:pt>
    <dgm:pt modelId="{62E4A371-F13D-435D-B339-D3A0D3519665}" type="pres">
      <dgm:prSet presAssocID="{13ABA047-0685-4F22-8D6D-AEDF0284FDC8}" presName="sibTrans" presStyleCnt="0"/>
      <dgm:spPr/>
    </dgm:pt>
    <dgm:pt modelId="{ABC262DD-B889-4FF6-B352-20D733ED4139}" type="pres">
      <dgm:prSet presAssocID="{F5E93B25-C4F7-424C-987B-4A0534F680FC}" presName="compNode" presStyleCnt="0"/>
      <dgm:spPr/>
    </dgm:pt>
    <dgm:pt modelId="{926390A2-69F1-46DE-AB7D-0048FAE93172}" type="pres">
      <dgm:prSet presAssocID="{F5E93B25-C4F7-424C-987B-4A0534F680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of People"/>
        </a:ext>
      </dgm:extLst>
    </dgm:pt>
    <dgm:pt modelId="{3F8F5AFB-669C-4929-BD9A-94D71DE87A4E}" type="pres">
      <dgm:prSet presAssocID="{F5E93B25-C4F7-424C-987B-4A0534F680FC}" presName="spaceRect" presStyleCnt="0"/>
      <dgm:spPr/>
    </dgm:pt>
    <dgm:pt modelId="{2CA58649-86F9-4842-AF4A-5117C368D41F}" type="pres">
      <dgm:prSet presAssocID="{F5E93B25-C4F7-424C-987B-4A0534F680FC}" presName="textRect" presStyleLbl="revTx" presStyleIdx="1" presStyleCnt="4">
        <dgm:presLayoutVars>
          <dgm:chMax val="1"/>
          <dgm:chPref val="1"/>
        </dgm:presLayoutVars>
      </dgm:prSet>
      <dgm:spPr/>
    </dgm:pt>
    <dgm:pt modelId="{2F31E18D-F3FA-4FF8-B660-E3EF78791422}" type="pres">
      <dgm:prSet presAssocID="{B8DC380F-CA76-4217-81AD-921EECB9E9B1}" presName="sibTrans" presStyleCnt="0"/>
      <dgm:spPr/>
    </dgm:pt>
    <dgm:pt modelId="{9E9B5E4B-D1EF-4487-949E-706D28E712D0}" type="pres">
      <dgm:prSet presAssocID="{47A1264C-DC0E-462E-9CA4-A8616773398B}" presName="compNode" presStyleCnt="0"/>
      <dgm:spPr/>
    </dgm:pt>
    <dgm:pt modelId="{DC004C1A-4960-4CF1-A873-4118FF547FE6}" type="pres">
      <dgm:prSet presAssocID="{47A1264C-DC0E-462E-9CA4-A861677339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ez"/>
        </a:ext>
      </dgm:extLst>
    </dgm:pt>
    <dgm:pt modelId="{C165173E-BC73-4166-B767-39CFC1FA37C5}" type="pres">
      <dgm:prSet presAssocID="{47A1264C-DC0E-462E-9CA4-A8616773398B}" presName="spaceRect" presStyleCnt="0"/>
      <dgm:spPr/>
    </dgm:pt>
    <dgm:pt modelId="{4FCB4428-62F7-4F2B-ACFC-7C9BA76B3D5E}" type="pres">
      <dgm:prSet presAssocID="{47A1264C-DC0E-462E-9CA4-A8616773398B}" presName="textRect" presStyleLbl="revTx" presStyleIdx="2" presStyleCnt="4">
        <dgm:presLayoutVars>
          <dgm:chMax val="1"/>
          <dgm:chPref val="1"/>
        </dgm:presLayoutVars>
      </dgm:prSet>
      <dgm:spPr/>
    </dgm:pt>
    <dgm:pt modelId="{F296D72A-BF53-4C38-B9F4-4428DA6D3058}" type="pres">
      <dgm:prSet presAssocID="{55B35561-DE0A-4A18-A32F-732C76ED164F}" presName="sibTrans" presStyleCnt="0"/>
      <dgm:spPr/>
    </dgm:pt>
    <dgm:pt modelId="{29C9B068-D38D-4560-87D8-566F331AABEE}" type="pres">
      <dgm:prSet presAssocID="{972105EE-7C40-40C9-9A8D-4B9334766F96}" presName="compNode" presStyleCnt="0"/>
      <dgm:spPr/>
    </dgm:pt>
    <dgm:pt modelId="{5D277299-7EE8-4C3C-B5A5-05274F5C86BC}" type="pres">
      <dgm:prSet presAssocID="{972105EE-7C40-40C9-9A8D-4B9334766F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ca de verificación"/>
        </a:ext>
      </dgm:extLst>
    </dgm:pt>
    <dgm:pt modelId="{1A44821D-3090-44E4-AC76-DDC0F02D9F66}" type="pres">
      <dgm:prSet presAssocID="{972105EE-7C40-40C9-9A8D-4B9334766F96}" presName="spaceRect" presStyleCnt="0"/>
      <dgm:spPr/>
    </dgm:pt>
    <dgm:pt modelId="{BE99F879-A52C-4B4B-BE3A-5CCB1B829D11}" type="pres">
      <dgm:prSet presAssocID="{972105EE-7C40-40C9-9A8D-4B9334766F96}" presName="textRect" presStyleLbl="revTx" presStyleIdx="3" presStyleCnt="4">
        <dgm:presLayoutVars>
          <dgm:chMax val="1"/>
          <dgm:chPref val="1"/>
        </dgm:presLayoutVars>
      </dgm:prSet>
      <dgm:spPr/>
    </dgm:pt>
  </dgm:ptLst>
  <dgm:cxnLst>
    <dgm:cxn modelId="{8CE9AC28-EFCF-40CA-8CE4-BBEB165450E7}" srcId="{22F0C414-484E-4223-9CB6-3B9C318D48D4}" destId="{F5E93B25-C4F7-424C-987B-4A0534F680FC}" srcOrd="1" destOrd="0" parTransId="{827FDC0D-35D3-4A8E-A943-E54D314E743D}" sibTransId="{B8DC380F-CA76-4217-81AD-921EECB9E9B1}"/>
    <dgm:cxn modelId="{BD7A9933-8D94-4546-9B7F-1BE5147B27E7}" srcId="{22F0C414-484E-4223-9CB6-3B9C318D48D4}" destId="{972105EE-7C40-40C9-9A8D-4B9334766F96}" srcOrd="3" destOrd="0" parTransId="{A24B9078-98CD-497F-86BD-7177AAA8A5F9}" sibTransId="{EB0B11A7-E3FB-4919-9AB2-3551741CBA4B}"/>
    <dgm:cxn modelId="{0AB4E042-D397-4827-A690-4E3960BE9DFE}" type="presOf" srcId="{22F0C414-484E-4223-9CB6-3B9C318D48D4}" destId="{DFD93360-DF96-4E98-A4DA-22C17AD5C0FC}" srcOrd="0" destOrd="0" presId="urn:microsoft.com/office/officeart/2018/2/layout/IconLabelList"/>
    <dgm:cxn modelId="{1475966D-DB21-4311-A1F6-6612564F3F75}" type="presOf" srcId="{F5E93B25-C4F7-424C-987B-4A0534F680FC}" destId="{2CA58649-86F9-4842-AF4A-5117C368D41F}" srcOrd="0" destOrd="0" presId="urn:microsoft.com/office/officeart/2018/2/layout/IconLabelList"/>
    <dgm:cxn modelId="{7770EC4F-598F-4D68-90E5-B10AB65EA297}" srcId="{22F0C414-484E-4223-9CB6-3B9C318D48D4}" destId="{ECD08147-CDBD-48E9-921C-9D1B0F288948}" srcOrd="0" destOrd="0" parTransId="{98FAA5B8-DA27-447E-AEC6-49829F740EA2}" sibTransId="{13ABA047-0685-4F22-8D6D-AEDF0284FDC8}"/>
    <dgm:cxn modelId="{FF280071-F632-47BC-8966-9D786FA512B8}" srcId="{22F0C414-484E-4223-9CB6-3B9C318D48D4}" destId="{47A1264C-DC0E-462E-9CA4-A8616773398B}" srcOrd="2" destOrd="0" parTransId="{131DD006-A4B4-4F2C-8420-691B5D985FCE}" sibTransId="{55B35561-DE0A-4A18-A32F-732C76ED164F}"/>
    <dgm:cxn modelId="{A9AC0AA8-A5A1-4CB2-8B40-E2C783033D02}" type="presOf" srcId="{972105EE-7C40-40C9-9A8D-4B9334766F96}" destId="{BE99F879-A52C-4B4B-BE3A-5CCB1B829D11}" srcOrd="0" destOrd="0" presId="urn:microsoft.com/office/officeart/2018/2/layout/IconLabelList"/>
    <dgm:cxn modelId="{89EEDED4-F4C0-4FDC-AA01-0B2664FABAA9}" type="presOf" srcId="{ECD08147-CDBD-48E9-921C-9D1B0F288948}" destId="{2C291548-7220-4E59-9FA0-F302303967CE}" srcOrd="0" destOrd="0" presId="urn:microsoft.com/office/officeart/2018/2/layout/IconLabelList"/>
    <dgm:cxn modelId="{3C9136FF-F537-467E-A829-1A3906FAEA40}" type="presOf" srcId="{47A1264C-DC0E-462E-9CA4-A8616773398B}" destId="{4FCB4428-62F7-4F2B-ACFC-7C9BA76B3D5E}" srcOrd="0" destOrd="0" presId="urn:microsoft.com/office/officeart/2018/2/layout/IconLabelList"/>
    <dgm:cxn modelId="{EE93AB94-C88B-4D41-8CAB-15DFC4C91C38}" type="presParOf" srcId="{DFD93360-DF96-4E98-A4DA-22C17AD5C0FC}" destId="{FF9D5CDF-2EF3-4700-9FCC-C052F8F48D50}" srcOrd="0" destOrd="0" presId="urn:microsoft.com/office/officeart/2018/2/layout/IconLabelList"/>
    <dgm:cxn modelId="{FA2E1A37-53C9-4BE6-8A84-BB83D0D30638}" type="presParOf" srcId="{FF9D5CDF-2EF3-4700-9FCC-C052F8F48D50}" destId="{4522CADE-E114-4299-B832-DFF5F239B71B}" srcOrd="0" destOrd="0" presId="urn:microsoft.com/office/officeart/2018/2/layout/IconLabelList"/>
    <dgm:cxn modelId="{3BEBCB01-80F4-453D-AC50-E0837A9EA1B6}" type="presParOf" srcId="{FF9D5CDF-2EF3-4700-9FCC-C052F8F48D50}" destId="{161181F4-CA35-4415-8810-98242570A7F2}" srcOrd="1" destOrd="0" presId="urn:microsoft.com/office/officeart/2018/2/layout/IconLabelList"/>
    <dgm:cxn modelId="{60479E84-1D98-42B0-BD80-6CAE81705440}" type="presParOf" srcId="{FF9D5CDF-2EF3-4700-9FCC-C052F8F48D50}" destId="{2C291548-7220-4E59-9FA0-F302303967CE}" srcOrd="2" destOrd="0" presId="urn:microsoft.com/office/officeart/2018/2/layout/IconLabelList"/>
    <dgm:cxn modelId="{78A6AE5F-A0ED-4E21-8372-BF3FD9003E09}" type="presParOf" srcId="{DFD93360-DF96-4E98-A4DA-22C17AD5C0FC}" destId="{62E4A371-F13D-435D-B339-D3A0D3519665}" srcOrd="1" destOrd="0" presId="urn:microsoft.com/office/officeart/2018/2/layout/IconLabelList"/>
    <dgm:cxn modelId="{9F7E74D7-0FD0-400F-B5BB-8BF8B18F0A2B}" type="presParOf" srcId="{DFD93360-DF96-4E98-A4DA-22C17AD5C0FC}" destId="{ABC262DD-B889-4FF6-B352-20D733ED4139}" srcOrd="2" destOrd="0" presId="urn:microsoft.com/office/officeart/2018/2/layout/IconLabelList"/>
    <dgm:cxn modelId="{AA2B6FD8-B4E1-40CD-B971-931B578C7E45}" type="presParOf" srcId="{ABC262DD-B889-4FF6-B352-20D733ED4139}" destId="{926390A2-69F1-46DE-AB7D-0048FAE93172}" srcOrd="0" destOrd="0" presId="urn:microsoft.com/office/officeart/2018/2/layout/IconLabelList"/>
    <dgm:cxn modelId="{2C49EEEC-C20F-472C-B506-D344FF228222}" type="presParOf" srcId="{ABC262DD-B889-4FF6-B352-20D733ED4139}" destId="{3F8F5AFB-669C-4929-BD9A-94D71DE87A4E}" srcOrd="1" destOrd="0" presId="urn:microsoft.com/office/officeart/2018/2/layout/IconLabelList"/>
    <dgm:cxn modelId="{EED12098-9311-49F6-93AA-2E6D7E17F826}" type="presParOf" srcId="{ABC262DD-B889-4FF6-B352-20D733ED4139}" destId="{2CA58649-86F9-4842-AF4A-5117C368D41F}" srcOrd="2" destOrd="0" presId="urn:microsoft.com/office/officeart/2018/2/layout/IconLabelList"/>
    <dgm:cxn modelId="{099C42B7-73A2-4A8B-B22A-470DA18AA635}" type="presParOf" srcId="{DFD93360-DF96-4E98-A4DA-22C17AD5C0FC}" destId="{2F31E18D-F3FA-4FF8-B660-E3EF78791422}" srcOrd="3" destOrd="0" presId="urn:microsoft.com/office/officeart/2018/2/layout/IconLabelList"/>
    <dgm:cxn modelId="{6BD28C3B-855C-419F-B25B-97F78F95394B}" type="presParOf" srcId="{DFD93360-DF96-4E98-A4DA-22C17AD5C0FC}" destId="{9E9B5E4B-D1EF-4487-949E-706D28E712D0}" srcOrd="4" destOrd="0" presId="urn:microsoft.com/office/officeart/2018/2/layout/IconLabelList"/>
    <dgm:cxn modelId="{7AA7B9BA-397C-4066-AC67-AABE97372D9A}" type="presParOf" srcId="{9E9B5E4B-D1EF-4487-949E-706D28E712D0}" destId="{DC004C1A-4960-4CF1-A873-4118FF547FE6}" srcOrd="0" destOrd="0" presId="urn:microsoft.com/office/officeart/2018/2/layout/IconLabelList"/>
    <dgm:cxn modelId="{2FF2D2B3-C1B3-4E81-BB51-57C49226A916}" type="presParOf" srcId="{9E9B5E4B-D1EF-4487-949E-706D28E712D0}" destId="{C165173E-BC73-4166-B767-39CFC1FA37C5}" srcOrd="1" destOrd="0" presId="urn:microsoft.com/office/officeart/2018/2/layout/IconLabelList"/>
    <dgm:cxn modelId="{1B3E78D6-3472-4D5C-BA96-FBC6030F9A3E}" type="presParOf" srcId="{9E9B5E4B-D1EF-4487-949E-706D28E712D0}" destId="{4FCB4428-62F7-4F2B-ACFC-7C9BA76B3D5E}" srcOrd="2" destOrd="0" presId="urn:microsoft.com/office/officeart/2018/2/layout/IconLabelList"/>
    <dgm:cxn modelId="{A9C44D7A-A1D7-4099-87C4-54C4103FA851}" type="presParOf" srcId="{DFD93360-DF96-4E98-A4DA-22C17AD5C0FC}" destId="{F296D72A-BF53-4C38-B9F4-4428DA6D3058}" srcOrd="5" destOrd="0" presId="urn:microsoft.com/office/officeart/2018/2/layout/IconLabelList"/>
    <dgm:cxn modelId="{701221B6-3DBA-416A-86AD-F0150091662D}" type="presParOf" srcId="{DFD93360-DF96-4E98-A4DA-22C17AD5C0FC}" destId="{29C9B068-D38D-4560-87D8-566F331AABEE}" srcOrd="6" destOrd="0" presId="urn:microsoft.com/office/officeart/2018/2/layout/IconLabelList"/>
    <dgm:cxn modelId="{50B8EE4B-D596-4570-8D22-DF1ED0829C6A}" type="presParOf" srcId="{29C9B068-D38D-4560-87D8-566F331AABEE}" destId="{5D277299-7EE8-4C3C-B5A5-05274F5C86BC}" srcOrd="0" destOrd="0" presId="urn:microsoft.com/office/officeart/2018/2/layout/IconLabelList"/>
    <dgm:cxn modelId="{980918FC-417B-4B0F-9F1F-F880FC08FB33}" type="presParOf" srcId="{29C9B068-D38D-4560-87D8-566F331AABEE}" destId="{1A44821D-3090-44E4-AC76-DDC0F02D9F66}" srcOrd="1" destOrd="0" presId="urn:microsoft.com/office/officeart/2018/2/layout/IconLabelList"/>
    <dgm:cxn modelId="{6687CCA5-C0D5-4E80-A5B6-CD16523A77C8}" type="presParOf" srcId="{29C9B068-D38D-4560-87D8-566F331AABEE}" destId="{BE99F879-A52C-4B4B-BE3A-5CCB1B829D1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177DE9E-1B5A-4B5B-80B9-0B758DEDC278}"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05F3BBA0-52E2-4A36-AB6A-0931490C1994}">
      <dgm:prSet/>
      <dgm:spPr/>
      <dgm:t>
        <a:bodyPr/>
        <a:lstStyle/>
        <a:p>
          <a:r>
            <a:rPr lang="es-ES"/>
            <a:t>El </a:t>
          </a:r>
          <a:r>
            <a:rPr lang="es-ES" b="1"/>
            <a:t>Fondo InvestEU</a:t>
          </a:r>
          <a:r>
            <a:rPr lang="es-ES"/>
            <a:t> </a:t>
          </a:r>
          <a:r>
            <a:rPr lang="es-ES" u="sng"/>
            <a:t>apoyará 4 ámbitos políticos:</a:t>
          </a:r>
          <a:r>
            <a:rPr lang="es-ES"/>
            <a:t> infraestructuras sostenibles; investigación, innovación y digitalización; pequeñas y medianas empresas; e inversión social y capacidades. InvestEU también será flexible: tendrá capacidad para reaccionar ante los cambios del mercado y las prioridades políticas que cambian con el tiempo.</a:t>
          </a:r>
          <a:endParaRPr lang="en-US"/>
        </a:p>
      </dgm:t>
    </dgm:pt>
    <dgm:pt modelId="{2951EEA3-6601-47D3-81BD-6376DBA66960}" type="parTrans" cxnId="{0CF5F451-14F0-4D3D-8D15-2D15287D308D}">
      <dgm:prSet/>
      <dgm:spPr/>
      <dgm:t>
        <a:bodyPr/>
        <a:lstStyle/>
        <a:p>
          <a:endParaRPr lang="en-US"/>
        </a:p>
      </dgm:t>
    </dgm:pt>
    <dgm:pt modelId="{BFE7A9D3-B5A2-454D-A07B-3AC215C4E435}" type="sibTrans" cxnId="{0CF5F451-14F0-4D3D-8D15-2D15287D308D}">
      <dgm:prSet/>
      <dgm:spPr/>
      <dgm:t>
        <a:bodyPr/>
        <a:lstStyle/>
        <a:p>
          <a:endParaRPr lang="en-US"/>
        </a:p>
      </dgm:t>
    </dgm:pt>
    <dgm:pt modelId="{CF21C119-587A-4733-9372-6389F1DC1D30}">
      <dgm:prSet/>
      <dgm:spPr/>
      <dgm:t>
        <a:bodyPr/>
        <a:lstStyle/>
        <a:p>
          <a:r>
            <a:rPr lang="es-ES"/>
            <a:t>El </a:t>
          </a:r>
          <a:r>
            <a:rPr lang="es-ES" b="1"/>
            <a:t>Centro de Asesoramiento InvestEU</a:t>
          </a:r>
          <a:r>
            <a:rPr lang="es-ES"/>
            <a:t> ofrecerá apoyo y asistencia técnica para ayudar en la preparación, el desarrollo, la estructuración y la ejecución de proyectos, incluida la creación de capacidades.</a:t>
          </a:r>
          <a:endParaRPr lang="en-US"/>
        </a:p>
      </dgm:t>
    </dgm:pt>
    <dgm:pt modelId="{436CDF33-35DF-446F-8AA8-9E579968B885}" type="parTrans" cxnId="{FD4D63BE-3C14-4F7D-8B34-DC9954355310}">
      <dgm:prSet/>
      <dgm:spPr/>
      <dgm:t>
        <a:bodyPr/>
        <a:lstStyle/>
        <a:p>
          <a:endParaRPr lang="en-US"/>
        </a:p>
      </dgm:t>
    </dgm:pt>
    <dgm:pt modelId="{F570EADB-C9A1-4CD7-83CD-312A4334A7B3}" type="sibTrans" cxnId="{FD4D63BE-3C14-4F7D-8B34-DC9954355310}">
      <dgm:prSet/>
      <dgm:spPr/>
      <dgm:t>
        <a:bodyPr/>
        <a:lstStyle/>
        <a:p>
          <a:endParaRPr lang="en-US"/>
        </a:p>
      </dgm:t>
    </dgm:pt>
    <dgm:pt modelId="{17285491-B181-483B-87E8-5F657AD68D17}">
      <dgm:prSet/>
      <dgm:spPr/>
      <dgm:t>
        <a:bodyPr/>
        <a:lstStyle/>
        <a:p>
          <a:r>
            <a:rPr lang="es-ES"/>
            <a:t>El </a:t>
          </a:r>
          <a:r>
            <a:rPr lang="es-ES" b="1"/>
            <a:t>Portal InvestEU</a:t>
          </a:r>
          <a:r>
            <a:rPr lang="es-ES"/>
            <a:t> reunirá a inversores y promotores de proyectos mediante una base de datos de fácil acceso y uso.</a:t>
          </a:r>
          <a:endParaRPr lang="en-US"/>
        </a:p>
      </dgm:t>
    </dgm:pt>
    <dgm:pt modelId="{4CD23B63-C448-4DA1-B709-CA3923D9D047}" type="parTrans" cxnId="{52138E92-8ADB-44E8-BCF4-7E46773E3B3D}">
      <dgm:prSet/>
      <dgm:spPr/>
      <dgm:t>
        <a:bodyPr/>
        <a:lstStyle/>
        <a:p>
          <a:endParaRPr lang="en-US"/>
        </a:p>
      </dgm:t>
    </dgm:pt>
    <dgm:pt modelId="{EBB42CDA-F8AF-43F3-91C9-584150F6869B}" type="sibTrans" cxnId="{52138E92-8ADB-44E8-BCF4-7E46773E3B3D}">
      <dgm:prSet/>
      <dgm:spPr/>
      <dgm:t>
        <a:bodyPr/>
        <a:lstStyle/>
        <a:p>
          <a:endParaRPr lang="en-US"/>
        </a:p>
      </dgm:t>
    </dgm:pt>
    <dgm:pt modelId="{AB5E4BCF-1A91-4038-B2E0-618513971D0E}" type="pres">
      <dgm:prSet presAssocID="{4177DE9E-1B5A-4B5B-80B9-0B758DEDC278}" presName="Name0" presStyleCnt="0">
        <dgm:presLayoutVars>
          <dgm:dir/>
          <dgm:animLvl val="lvl"/>
          <dgm:resizeHandles val="exact"/>
        </dgm:presLayoutVars>
      </dgm:prSet>
      <dgm:spPr/>
    </dgm:pt>
    <dgm:pt modelId="{64E7FF97-4502-4452-817D-0CA6623B2930}" type="pres">
      <dgm:prSet presAssocID="{17285491-B181-483B-87E8-5F657AD68D17}" presName="boxAndChildren" presStyleCnt="0"/>
      <dgm:spPr/>
    </dgm:pt>
    <dgm:pt modelId="{21D60146-8F9D-41F2-A5E7-C9F7E0180775}" type="pres">
      <dgm:prSet presAssocID="{17285491-B181-483B-87E8-5F657AD68D17}" presName="parentTextBox" presStyleLbl="node1" presStyleIdx="0" presStyleCnt="3"/>
      <dgm:spPr/>
    </dgm:pt>
    <dgm:pt modelId="{47B30CA6-5940-4204-8E46-E4193D674918}" type="pres">
      <dgm:prSet presAssocID="{F570EADB-C9A1-4CD7-83CD-312A4334A7B3}" presName="sp" presStyleCnt="0"/>
      <dgm:spPr/>
    </dgm:pt>
    <dgm:pt modelId="{CEAEDEEF-ACA8-481C-80A9-77487CFDB7E9}" type="pres">
      <dgm:prSet presAssocID="{CF21C119-587A-4733-9372-6389F1DC1D30}" presName="arrowAndChildren" presStyleCnt="0"/>
      <dgm:spPr/>
    </dgm:pt>
    <dgm:pt modelId="{BAE34CCF-26F5-46AC-89A1-F803C078A544}" type="pres">
      <dgm:prSet presAssocID="{CF21C119-587A-4733-9372-6389F1DC1D30}" presName="parentTextArrow" presStyleLbl="node1" presStyleIdx="1" presStyleCnt="3"/>
      <dgm:spPr/>
    </dgm:pt>
    <dgm:pt modelId="{823E53C9-BF93-4E7B-A12F-11CA0FD025EF}" type="pres">
      <dgm:prSet presAssocID="{BFE7A9D3-B5A2-454D-A07B-3AC215C4E435}" presName="sp" presStyleCnt="0"/>
      <dgm:spPr/>
    </dgm:pt>
    <dgm:pt modelId="{F1D33D5A-4DF5-4DF5-A126-E0A9DCC5BAFC}" type="pres">
      <dgm:prSet presAssocID="{05F3BBA0-52E2-4A36-AB6A-0931490C1994}" presName="arrowAndChildren" presStyleCnt="0"/>
      <dgm:spPr/>
    </dgm:pt>
    <dgm:pt modelId="{5ABB9301-1287-42F7-A243-DBD630547DD6}" type="pres">
      <dgm:prSet presAssocID="{05F3BBA0-52E2-4A36-AB6A-0931490C1994}" presName="parentTextArrow" presStyleLbl="node1" presStyleIdx="2" presStyleCnt="3"/>
      <dgm:spPr/>
    </dgm:pt>
  </dgm:ptLst>
  <dgm:cxnLst>
    <dgm:cxn modelId="{E036173D-956B-4D14-AD29-E9693CFCC22A}" type="presOf" srcId="{4177DE9E-1B5A-4B5B-80B9-0B758DEDC278}" destId="{AB5E4BCF-1A91-4038-B2E0-618513971D0E}" srcOrd="0" destOrd="0" presId="urn:microsoft.com/office/officeart/2005/8/layout/process4"/>
    <dgm:cxn modelId="{6C44FB43-1A7C-4640-BD80-74DF2D2D7D3F}" type="presOf" srcId="{17285491-B181-483B-87E8-5F657AD68D17}" destId="{21D60146-8F9D-41F2-A5E7-C9F7E0180775}" srcOrd="0" destOrd="0" presId="urn:microsoft.com/office/officeart/2005/8/layout/process4"/>
    <dgm:cxn modelId="{0CF5F451-14F0-4D3D-8D15-2D15287D308D}" srcId="{4177DE9E-1B5A-4B5B-80B9-0B758DEDC278}" destId="{05F3BBA0-52E2-4A36-AB6A-0931490C1994}" srcOrd="0" destOrd="0" parTransId="{2951EEA3-6601-47D3-81BD-6376DBA66960}" sibTransId="{BFE7A9D3-B5A2-454D-A07B-3AC215C4E435}"/>
    <dgm:cxn modelId="{52138E92-8ADB-44E8-BCF4-7E46773E3B3D}" srcId="{4177DE9E-1B5A-4B5B-80B9-0B758DEDC278}" destId="{17285491-B181-483B-87E8-5F657AD68D17}" srcOrd="2" destOrd="0" parTransId="{4CD23B63-C448-4DA1-B709-CA3923D9D047}" sibTransId="{EBB42CDA-F8AF-43F3-91C9-584150F6869B}"/>
    <dgm:cxn modelId="{849F30A9-44B7-465F-8F24-EB49917F0CC6}" type="presOf" srcId="{CF21C119-587A-4733-9372-6389F1DC1D30}" destId="{BAE34CCF-26F5-46AC-89A1-F803C078A544}" srcOrd="0" destOrd="0" presId="urn:microsoft.com/office/officeart/2005/8/layout/process4"/>
    <dgm:cxn modelId="{FD4D63BE-3C14-4F7D-8B34-DC9954355310}" srcId="{4177DE9E-1B5A-4B5B-80B9-0B758DEDC278}" destId="{CF21C119-587A-4733-9372-6389F1DC1D30}" srcOrd="1" destOrd="0" parTransId="{436CDF33-35DF-446F-8AA8-9E579968B885}" sibTransId="{F570EADB-C9A1-4CD7-83CD-312A4334A7B3}"/>
    <dgm:cxn modelId="{8F0EDED7-6486-4B1C-845D-0787085CD934}" type="presOf" srcId="{05F3BBA0-52E2-4A36-AB6A-0931490C1994}" destId="{5ABB9301-1287-42F7-A243-DBD630547DD6}" srcOrd="0" destOrd="0" presId="urn:microsoft.com/office/officeart/2005/8/layout/process4"/>
    <dgm:cxn modelId="{F45D73DA-DFF2-4C7E-B53D-A7E97DEB878A}" type="presParOf" srcId="{AB5E4BCF-1A91-4038-B2E0-618513971D0E}" destId="{64E7FF97-4502-4452-817D-0CA6623B2930}" srcOrd="0" destOrd="0" presId="urn:microsoft.com/office/officeart/2005/8/layout/process4"/>
    <dgm:cxn modelId="{8FF35703-6086-4A05-90DD-C6B733D143E2}" type="presParOf" srcId="{64E7FF97-4502-4452-817D-0CA6623B2930}" destId="{21D60146-8F9D-41F2-A5E7-C9F7E0180775}" srcOrd="0" destOrd="0" presId="urn:microsoft.com/office/officeart/2005/8/layout/process4"/>
    <dgm:cxn modelId="{9045DF4A-962D-4227-9934-7EDB06C7E8CB}" type="presParOf" srcId="{AB5E4BCF-1A91-4038-B2E0-618513971D0E}" destId="{47B30CA6-5940-4204-8E46-E4193D674918}" srcOrd="1" destOrd="0" presId="urn:microsoft.com/office/officeart/2005/8/layout/process4"/>
    <dgm:cxn modelId="{0E00548C-14F8-4C83-B0F0-87D491D0B65D}" type="presParOf" srcId="{AB5E4BCF-1A91-4038-B2E0-618513971D0E}" destId="{CEAEDEEF-ACA8-481C-80A9-77487CFDB7E9}" srcOrd="2" destOrd="0" presId="urn:microsoft.com/office/officeart/2005/8/layout/process4"/>
    <dgm:cxn modelId="{34FD1AA9-A013-4909-96DE-AA0C0EA4377F}" type="presParOf" srcId="{CEAEDEEF-ACA8-481C-80A9-77487CFDB7E9}" destId="{BAE34CCF-26F5-46AC-89A1-F803C078A544}" srcOrd="0" destOrd="0" presId="urn:microsoft.com/office/officeart/2005/8/layout/process4"/>
    <dgm:cxn modelId="{8774A253-B2E9-4A6C-9873-543E40F68BA3}" type="presParOf" srcId="{AB5E4BCF-1A91-4038-B2E0-618513971D0E}" destId="{823E53C9-BF93-4E7B-A12F-11CA0FD025EF}" srcOrd="3" destOrd="0" presId="urn:microsoft.com/office/officeart/2005/8/layout/process4"/>
    <dgm:cxn modelId="{DAACAA24-CAD1-44DB-A0E1-A05DC8CC1A19}" type="presParOf" srcId="{AB5E4BCF-1A91-4038-B2E0-618513971D0E}" destId="{F1D33D5A-4DF5-4DF5-A126-E0A9DCC5BAFC}" srcOrd="4" destOrd="0" presId="urn:microsoft.com/office/officeart/2005/8/layout/process4"/>
    <dgm:cxn modelId="{8CA16E58-63C6-4196-8906-C10AE3505762}" type="presParOf" srcId="{F1D33D5A-4DF5-4DF5-A126-E0A9DCC5BAFC}" destId="{5ABB9301-1287-42F7-A243-DBD630547DD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407119E-4528-4CB6-9AD2-67EA76004896}"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8FC4781F-BF2D-496F-95A3-375D5D0DFCDF}">
      <dgm:prSet/>
      <dgm:spPr/>
      <dgm:t>
        <a:bodyPr/>
        <a:lstStyle/>
        <a:p>
          <a:r>
            <a:rPr lang="es-ES"/>
            <a:t>Es el </a:t>
          </a:r>
          <a:r>
            <a:rPr lang="es-ES" b="1"/>
            <a:t>Marco de inversión en Investigación e Innovación de la UE </a:t>
          </a:r>
          <a:r>
            <a:rPr lang="es-ES"/>
            <a:t>para el septenio 2021-2027.</a:t>
          </a:r>
          <a:endParaRPr lang="en-US"/>
        </a:p>
      </dgm:t>
    </dgm:pt>
    <dgm:pt modelId="{F3C38860-9B9C-400C-B1E4-E6E8E45F8BB3}" type="parTrans" cxnId="{22D4EAF1-B152-41FD-A142-1E75A6002BE5}">
      <dgm:prSet/>
      <dgm:spPr/>
      <dgm:t>
        <a:bodyPr/>
        <a:lstStyle/>
        <a:p>
          <a:endParaRPr lang="en-US"/>
        </a:p>
      </dgm:t>
    </dgm:pt>
    <dgm:pt modelId="{40BB5504-B0A8-4BD8-924D-C5AD2360783E}" type="sibTrans" cxnId="{22D4EAF1-B152-41FD-A142-1E75A6002BE5}">
      <dgm:prSet/>
      <dgm:spPr/>
      <dgm:t>
        <a:bodyPr/>
        <a:lstStyle/>
        <a:p>
          <a:endParaRPr lang="en-US"/>
        </a:p>
      </dgm:t>
    </dgm:pt>
    <dgm:pt modelId="{ED80D460-704C-467F-98F9-A5C93A216195}">
      <dgm:prSet/>
      <dgm:spPr/>
      <dgm:t>
        <a:bodyPr/>
        <a:lstStyle/>
        <a:p>
          <a:r>
            <a:rPr lang="es-ES"/>
            <a:t>El programa facilita la colaboración y refuerza el impacto de la investigación y la innovación en el desarrollo, el apoyo y la aplicación de las políticas de la UE, a la vez que aborda los desafíos mundiales. Es compatible con la creación y mejor dispersión de excelentes conocimientos y tecnologías.</a:t>
          </a:r>
          <a:endParaRPr lang="en-US"/>
        </a:p>
      </dgm:t>
    </dgm:pt>
    <dgm:pt modelId="{E3CF8CFC-CD31-42EE-87C5-3CAF3B626FF9}" type="parTrans" cxnId="{E3B60202-F1F5-4F83-B17F-C4C5068E763F}">
      <dgm:prSet/>
      <dgm:spPr/>
      <dgm:t>
        <a:bodyPr/>
        <a:lstStyle/>
        <a:p>
          <a:endParaRPr lang="en-US"/>
        </a:p>
      </dgm:t>
    </dgm:pt>
    <dgm:pt modelId="{5DBAD24F-AD86-4351-B9AB-0287B7722D57}" type="sibTrans" cxnId="{E3B60202-F1F5-4F83-B17F-C4C5068E763F}">
      <dgm:prSet/>
      <dgm:spPr/>
      <dgm:t>
        <a:bodyPr/>
        <a:lstStyle/>
        <a:p>
          <a:endParaRPr lang="en-US"/>
        </a:p>
      </dgm:t>
    </dgm:pt>
    <dgm:pt modelId="{8B49AD4C-AB44-4906-981E-40DB10AA2721}" type="pres">
      <dgm:prSet presAssocID="{1407119E-4528-4CB6-9AD2-67EA76004896}" presName="Name0" presStyleCnt="0">
        <dgm:presLayoutVars>
          <dgm:dir/>
          <dgm:animLvl val="lvl"/>
          <dgm:resizeHandles val="exact"/>
        </dgm:presLayoutVars>
      </dgm:prSet>
      <dgm:spPr/>
    </dgm:pt>
    <dgm:pt modelId="{36558A58-6F5F-49E6-B691-92834837D43C}" type="pres">
      <dgm:prSet presAssocID="{ED80D460-704C-467F-98F9-A5C93A216195}" presName="boxAndChildren" presStyleCnt="0"/>
      <dgm:spPr/>
    </dgm:pt>
    <dgm:pt modelId="{CDC510DB-E18E-4341-B612-101C321C45C5}" type="pres">
      <dgm:prSet presAssocID="{ED80D460-704C-467F-98F9-A5C93A216195}" presName="parentTextBox" presStyleLbl="node1" presStyleIdx="0" presStyleCnt="2"/>
      <dgm:spPr/>
    </dgm:pt>
    <dgm:pt modelId="{6A067EEE-BDB9-421E-B3BD-CAFB6FA86AF9}" type="pres">
      <dgm:prSet presAssocID="{40BB5504-B0A8-4BD8-924D-C5AD2360783E}" presName="sp" presStyleCnt="0"/>
      <dgm:spPr/>
    </dgm:pt>
    <dgm:pt modelId="{A06C3759-3716-48FB-B409-57CAA422DD52}" type="pres">
      <dgm:prSet presAssocID="{8FC4781F-BF2D-496F-95A3-375D5D0DFCDF}" presName="arrowAndChildren" presStyleCnt="0"/>
      <dgm:spPr/>
    </dgm:pt>
    <dgm:pt modelId="{D97934AB-FF47-4511-AA2B-5D9B42D01ABB}" type="pres">
      <dgm:prSet presAssocID="{8FC4781F-BF2D-496F-95A3-375D5D0DFCDF}" presName="parentTextArrow" presStyleLbl="node1" presStyleIdx="1" presStyleCnt="2"/>
      <dgm:spPr/>
    </dgm:pt>
  </dgm:ptLst>
  <dgm:cxnLst>
    <dgm:cxn modelId="{E3B60202-F1F5-4F83-B17F-C4C5068E763F}" srcId="{1407119E-4528-4CB6-9AD2-67EA76004896}" destId="{ED80D460-704C-467F-98F9-A5C93A216195}" srcOrd="1" destOrd="0" parTransId="{E3CF8CFC-CD31-42EE-87C5-3CAF3B626FF9}" sibTransId="{5DBAD24F-AD86-4351-B9AB-0287B7722D57}"/>
    <dgm:cxn modelId="{FBB58F72-AF95-4783-9392-6099A7BC0353}" type="presOf" srcId="{1407119E-4528-4CB6-9AD2-67EA76004896}" destId="{8B49AD4C-AB44-4906-981E-40DB10AA2721}" srcOrd="0" destOrd="0" presId="urn:microsoft.com/office/officeart/2005/8/layout/process4"/>
    <dgm:cxn modelId="{614C4F87-7065-4795-B4B1-1ABD2F7485BA}" type="presOf" srcId="{ED80D460-704C-467F-98F9-A5C93A216195}" destId="{CDC510DB-E18E-4341-B612-101C321C45C5}" srcOrd="0" destOrd="0" presId="urn:microsoft.com/office/officeart/2005/8/layout/process4"/>
    <dgm:cxn modelId="{769041B9-6D2C-4AF4-B2B8-68C954E8CB20}" type="presOf" srcId="{8FC4781F-BF2D-496F-95A3-375D5D0DFCDF}" destId="{D97934AB-FF47-4511-AA2B-5D9B42D01ABB}" srcOrd="0" destOrd="0" presId="urn:microsoft.com/office/officeart/2005/8/layout/process4"/>
    <dgm:cxn modelId="{22D4EAF1-B152-41FD-A142-1E75A6002BE5}" srcId="{1407119E-4528-4CB6-9AD2-67EA76004896}" destId="{8FC4781F-BF2D-496F-95A3-375D5D0DFCDF}" srcOrd="0" destOrd="0" parTransId="{F3C38860-9B9C-400C-B1E4-E6E8E45F8BB3}" sibTransId="{40BB5504-B0A8-4BD8-924D-C5AD2360783E}"/>
    <dgm:cxn modelId="{48D8A324-97B0-4662-8F9A-658BCE1667D9}" type="presParOf" srcId="{8B49AD4C-AB44-4906-981E-40DB10AA2721}" destId="{36558A58-6F5F-49E6-B691-92834837D43C}" srcOrd="0" destOrd="0" presId="urn:microsoft.com/office/officeart/2005/8/layout/process4"/>
    <dgm:cxn modelId="{8DD9EBBD-3562-4FA6-9CC9-8CD290851E62}" type="presParOf" srcId="{36558A58-6F5F-49E6-B691-92834837D43C}" destId="{CDC510DB-E18E-4341-B612-101C321C45C5}" srcOrd="0" destOrd="0" presId="urn:microsoft.com/office/officeart/2005/8/layout/process4"/>
    <dgm:cxn modelId="{C93399D1-5F74-4D4A-92A9-F6448AC58B5F}" type="presParOf" srcId="{8B49AD4C-AB44-4906-981E-40DB10AA2721}" destId="{6A067EEE-BDB9-421E-B3BD-CAFB6FA86AF9}" srcOrd="1" destOrd="0" presId="urn:microsoft.com/office/officeart/2005/8/layout/process4"/>
    <dgm:cxn modelId="{737A272A-917D-401B-9F2C-6EBD87DC99B4}" type="presParOf" srcId="{8B49AD4C-AB44-4906-981E-40DB10AA2721}" destId="{A06C3759-3716-48FB-B409-57CAA422DD52}" srcOrd="2" destOrd="0" presId="urn:microsoft.com/office/officeart/2005/8/layout/process4"/>
    <dgm:cxn modelId="{70ED1625-58FB-4211-AB8A-501CE8A04FC8}" type="presParOf" srcId="{A06C3759-3716-48FB-B409-57CAA422DD52}" destId="{D97934AB-FF47-4511-AA2B-5D9B42D01AB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446A1A98-877D-45B6-B6EA-36F6AB374300}"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A957487F-9806-495F-BEE5-19FA6852DBF8}">
      <dgm:prSet/>
      <dgm:spPr/>
      <dgm:t>
        <a:bodyPr/>
        <a:lstStyle/>
        <a:p>
          <a:r>
            <a:rPr lang="es-ES"/>
            <a:t>Está compuesto de </a:t>
          </a:r>
          <a:r>
            <a:rPr lang="es-ES" u="sng"/>
            <a:t>3 pilares:</a:t>
          </a:r>
          <a:endParaRPr lang="en-US"/>
        </a:p>
      </dgm:t>
    </dgm:pt>
    <dgm:pt modelId="{5C8CC685-6DB3-44D3-BF97-B888F0098CC4}" type="parTrans" cxnId="{002E34C3-9847-4955-995E-E9029949233F}">
      <dgm:prSet/>
      <dgm:spPr/>
      <dgm:t>
        <a:bodyPr/>
        <a:lstStyle/>
        <a:p>
          <a:endParaRPr lang="en-US"/>
        </a:p>
      </dgm:t>
    </dgm:pt>
    <dgm:pt modelId="{D3B648A4-FA69-4555-969E-AC1EC879BC84}" type="sibTrans" cxnId="{002E34C3-9847-4955-995E-E9029949233F}">
      <dgm:prSet/>
      <dgm:spPr/>
      <dgm:t>
        <a:bodyPr/>
        <a:lstStyle/>
        <a:p>
          <a:endParaRPr lang="en-US"/>
        </a:p>
      </dgm:t>
    </dgm:pt>
    <dgm:pt modelId="{F23EC563-4B52-48D6-BF29-A6196AD76458}">
      <dgm:prSet/>
      <dgm:spPr/>
      <dgm:t>
        <a:bodyPr/>
        <a:lstStyle/>
        <a:p>
          <a:r>
            <a:rPr lang="es-ES"/>
            <a:t>Pilar 1: Ciencia excelente.</a:t>
          </a:r>
          <a:endParaRPr lang="en-US"/>
        </a:p>
      </dgm:t>
    </dgm:pt>
    <dgm:pt modelId="{019D28DE-919A-49F6-B9B9-98DEF9C86447}" type="parTrans" cxnId="{5183D5E6-3DE2-42AC-BEA9-584D792F336C}">
      <dgm:prSet/>
      <dgm:spPr/>
      <dgm:t>
        <a:bodyPr/>
        <a:lstStyle/>
        <a:p>
          <a:endParaRPr lang="en-US"/>
        </a:p>
      </dgm:t>
    </dgm:pt>
    <dgm:pt modelId="{A2ACA2CB-8662-4644-8AF4-B8E1DB00D794}" type="sibTrans" cxnId="{5183D5E6-3DE2-42AC-BEA9-584D792F336C}">
      <dgm:prSet/>
      <dgm:spPr/>
      <dgm:t>
        <a:bodyPr/>
        <a:lstStyle/>
        <a:p>
          <a:endParaRPr lang="en-US"/>
        </a:p>
      </dgm:t>
    </dgm:pt>
    <dgm:pt modelId="{A8B27BC7-1600-4DEB-A80E-A54ECFB88EB8}">
      <dgm:prSet/>
      <dgm:spPr/>
      <dgm:t>
        <a:bodyPr/>
        <a:lstStyle/>
        <a:p>
          <a:r>
            <a:rPr lang="es-ES"/>
            <a:t>Pilar 2: Desafíos mundiales y competitividad industrial europea.</a:t>
          </a:r>
          <a:endParaRPr lang="en-US"/>
        </a:p>
      </dgm:t>
    </dgm:pt>
    <dgm:pt modelId="{DBCCC0FA-6AE1-41B7-B392-B53922F31E83}" type="parTrans" cxnId="{64DBD266-2511-4A2F-84EB-A3C0CFE3C949}">
      <dgm:prSet/>
      <dgm:spPr/>
      <dgm:t>
        <a:bodyPr/>
        <a:lstStyle/>
        <a:p>
          <a:endParaRPr lang="en-US"/>
        </a:p>
      </dgm:t>
    </dgm:pt>
    <dgm:pt modelId="{9932C489-5FB8-4430-A1DB-F40F8ADB685E}" type="sibTrans" cxnId="{64DBD266-2511-4A2F-84EB-A3C0CFE3C949}">
      <dgm:prSet/>
      <dgm:spPr/>
      <dgm:t>
        <a:bodyPr/>
        <a:lstStyle/>
        <a:p>
          <a:endParaRPr lang="en-US"/>
        </a:p>
      </dgm:t>
    </dgm:pt>
    <dgm:pt modelId="{B1CD7690-0589-4FDB-B737-9967635B02AC}">
      <dgm:prSet/>
      <dgm:spPr/>
      <dgm:t>
        <a:bodyPr/>
        <a:lstStyle/>
        <a:p>
          <a:r>
            <a:rPr lang="es-ES"/>
            <a:t>Pilar 3: Europa innovadora.</a:t>
          </a:r>
          <a:endParaRPr lang="en-US"/>
        </a:p>
      </dgm:t>
    </dgm:pt>
    <dgm:pt modelId="{1663BC03-91CC-4799-9AD2-1AD1E3B1D514}" type="parTrans" cxnId="{64C8F90E-3289-4A23-8C30-326137B3E82C}">
      <dgm:prSet/>
      <dgm:spPr/>
      <dgm:t>
        <a:bodyPr/>
        <a:lstStyle/>
        <a:p>
          <a:endParaRPr lang="en-US"/>
        </a:p>
      </dgm:t>
    </dgm:pt>
    <dgm:pt modelId="{0228A92B-809A-4567-9F74-F0ED8EA37F31}" type="sibTrans" cxnId="{64C8F90E-3289-4A23-8C30-326137B3E82C}">
      <dgm:prSet/>
      <dgm:spPr/>
      <dgm:t>
        <a:bodyPr/>
        <a:lstStyle/>
        <a:p>
          <a:endParaRPr lang="en-US"/>
        </a:p>
      </dgm:t>
    </dgm:pt>
    <dgm:pt modelId="{2B969015-6399-4951-8807-30805CAD349C}" type="pres">
      <dgm:prSet presAssocID="{446A1A98-877D-45B6-B6EA-36F6AB374300}" presName="outerComposite" presStyleCnt="0">
        <dgm:presLayoutVars>
          <dgm:chMax val="5"/>
          <dgm:dir/>
          <dgm:resizeHandles val="exact"/>
        </dgm:presLayoutVars>
      </dgm:prSet>
      <dgm:spPr/>
    </dgm:pt>
    <dgm:pt modelId="{5349DA96-5C12-4C82-A39E-A7CC0D6929A0}" type="pres">
      <dgm:prSet presAssocID="{446A1A98-877D-45B6-B6EA-36F6AB374300}" presName="dummyMaxCanvas" presStyleCnt="0">
        <dgm:presLayoutVars/>
      </dgm:prSet>
      <dgm:spPr/>
    </dgm:pt>
    <dgm:pt modelId="{E27B6CE0-96B4-43E7-A4C2-4A6C3521B5B9}" type="pres">
      <dgm:prSet presAssocID="{446A1A98-877D-45B6-B6EA-36F6AB374300}" presName="FourNodes_1" presStyleLbl="node1" presStyleIdx="0" presStyleCnt="4">
        <dgm:presLayoutVars>
          <dgm:bulletEnabled val="1"/>
        </dgm:presLayoutVars>
      </dgm:prSet>
      <dgm:spPr/>
    </dgm:pt>
    <dgm:pt modelId="{99696BA3-DFB0-485A-85D1-EF0E57FD746F}" type="pres">
      <dgm:prSet presAssocID="{446A1A98-877D-45B6-B6EA-36F6AB374300}" presName="FourNodes_2" presStyleLbl="node1" presStyleIdx="1" presStyleCnt="4">
        <dgm:presLayoutVars>
          <dgm:bulletEnabled val="1"/>
        </dgm:presLayoutVars>
      </dgm:prSet>
      <dgm:spPr/>
    </dgm:pt>
    <dgm:pt modelId="{AAB996D7-0EDD-409C-9603-066EFBF07304}" type="pres">
      <dgm:prSet presAssocID="{446A1A98-877D-45B6-B6EA-36F6AB374300}" presName="FourNodes_3" presStyleLbl="node1" presStyleIdx="2" presStyleCnt="4">
        <dgm:presLayoutVars>
          <dgm:bulletEnabled val="1"/>
        </dgm:presLayoutVars>
      </dgm:prSet>
      <dgm:spPr/>
    </dgm:pt>
    <dgm:pt modelId="{0240B5F3-0592-44F7-BB64-928A368B4F5A}" type="pres">
      <dgm:prSet presAssocID="{446A1A98-877D-45B6-B6EA-36F6AB374300}" presName="FourNodes_4" presStyleLbl="node1" presStyleIdx="3" presStyleCnt="4">
        <dgm:presLayoutVars>
          <dgm:bulletEnabled val="1"/>
        </dgm:presLayoutVars>
      </dgm:prSet>
      <dgm:spPr/>
    </dgm:pt>
    <dgm:pt modelId="{D47C118F-5A28-44EF-A865-C312D71671FC}" type="pres">
      <dgm:prSet presAssocID="{446A1A98-877D-45B6-B6EA-36F6AB374300}" presName="FourConn_1-2" presStyleLbl="fgAccFollowNode1" presStyleIdx="0" presStyleCnt="3">
        <dgm:presLayoutVars>
          <dgm:bulletEnabled val="1"/>
        </dgm:presLayoutVars>
      </dgm:prSet>
      <dgm:spPr/>
    </dgm:pt>
    <dgm:pt modelId="{4C3EBA1C-2E73-4115-8DE0-9E245A9FC9BE}" type="pres">
      <dgm:prSet presAssocID="{446A1A98-877D-45B6-B6EA-36F6AB374300}" presName="FourConn_2-3" presStyleLbl="fgAccFollowNode1" presStyleIdx="1" presStyleCnt="3">
        <dgm:presLayoutVars>
          <dgm:bulletEnabled val="1"/>
        </dgm:presLayoutVars>
      </dgm:prSet>
      <dgm:spPr/>
    </dgm:pt>
    <dgm:pt modelId="{EB706A7C-6BA0-4F52-AC4D-8850390BBF30}" type="pres">
      <dgm:prSet presAssocID="{446A1A98-877D-45B6-B6EA-36F6AB374300}" presName="FourConn_3-4" presStyleLbl="fgAccFollowNode1" presStyleIdx="2" presStyleCnt="3">
        <dgm:presLayoutVars>
          <dgm:bulletEnabled val="1"/>
        </dgm:presLayoutVars>
      </dgm:prSet>
      <dgm:spPr/>
    </dgm:pt>
    <dgm:pt modelId="{186258A7-3D9F-48A2-92C4-648B9DC52FC3}" type="pres">
      <dgm:prSet presAssocID="{446A1A98-877D-45B6-B6EA-36F6AB374300}" presName="FourNodes_1_text" presStyleLbl="node1" presStyleIdx="3" presStyleCnt="4">
        <dgm:presLayoutVars>
          <dgm:bulletEnabled val="1"/>
        </dgm:presLayoutVars>
      </dgm:prSet>
      <dgm:spPr/>
    </dgm:pt>
    <dgm:pt modelId="{311C805F-26AF-458E-BCFB-30AF162EF9F6}" type="pres">
      <dgm:prSet presAssocID="{446A1A98-877D-45B6-B6EA-36F6AB374300}" presName="FourNodes_2_text" presStyleLbl="node1" presStyleIdx="3" presStyleCnt="4">
        <dgm:presLayoutVars>
          <dgm:bulletEnabled val="1"/>
        </dgm:presLayoutVars>
      </dgm:prSet>
      <dgm:spPr/>
    </dgm:pt>
    <dgm:pt modelId="{0ACFB6A7-B8F8-4D9C-BBDF-875161E6D537}" type="pres">
      <dgm:prSet presAssocID="{446A1A98-877D-45B6-B6EA-36F6AB374300}" presName="FourNodes_3_text" presStyleLbl="node1" presStyleIdx="3" presStyleCnt="4">
        <dgm:presLayoutVars>
          <dgm:bulletEnabled val="1"/>
        </dgm:presLayoutVars>
      </dgm:prSet>
      <dgm:spPr/>
    </dgm:pt>
    <dgm:pt modelId="{EED142FF-CC50-4619-87F9-3DB058409B67}" type="pres">
      <dgm:prSet presAssocID="{446A1A98-877D-45B6-B6EA-36F6AB374300}" presName="FourNodes_4_text" presStyleLbl="node1" presStyleIdx="3" presStyleCnt="4">
        <dgm:presLayoutVars>
          <dgm:bulletEnabled val="1"/>
        </dgm:presLayoutVars>
      </dgm:prSet>
      <dgm:spPr/>
    </dgm:pt>
  </dgm:ptLst>
  <dgm:cxnLst>
    <dgm:cxn modelId="{1458DB08-CF4D-4334-91C3-269E50DA588C}" type="presOf" srcId="{A957487F-9806-495F-BEE5-19FA6852DBF8}" destId="{E27B6CE0-96B4-43E7-A4C2-4A6C3521B5B9}" srcOrd="0" destOrd="0" presId="urn:microsoft.com/office/officeart/2005/8/layout/vProcess5"/>
    <dgm:cxn modelId="{64C8F90E-3289-4A23-8C30-326137B3E82C}" srcId="{446A1A98-877D-45B6-B6EA-36F6AB374300}" destId="{B1CD7690-0589-4FDB-B737-9967635B02AC}" srcOrd="3" destOrd="0" parTransId="{1663BC03-91CC-4799-9AD2-1AD1E3B1D514}" sibTransId="{0228A92B-809A-4567-9F74-F0ED8EA37F31}"/>
    <dgm:cxn modelId="{17622729-A116-4E0B-979D-27E113BF3151}" type="presOf" srcId="{9932C489-5FB8-4430-A1DB-F40F8ADB685E}" destId="{EB706A7C-6BA0-4F52-AC4D-8850390BBF30}" srcOrd="0" destOrd="0" presId="urn:microsoft.com/office/officeart/2005/8/layout/vProcess5"/>
    <dgm:cxn modelId="{F27DFB29-1D57-4E07-8D9E-778AF7DC1D8D}" type="presOf" srcId="{A8B27BC7-1600-4DEB-A80E-A54ECFB88EB8}" destId="{AAB996D7-0EDD-409C-9603-066EFBF07304}" srcOrd="0" destOrd="0" presId="urn:microsoft.com/office/officeart/2005/8/layout/vProcess5"/>
    <dgm:cxn modelId="{E64E7F2B-B1C1-459A-846C-84715F1FA9A6}" type="presOf" srcId="{A2ACA2CB-8662-4644-8AF4-B8E1DB00D794}" destId="{4C3EBA1C-2E73-4115-8DE0-9E245A9FC9BE}" srcOrd="0" destOrd="0" presId="urn:microsoft.com/office/officeart/2005/8/layout/vProcess5"/>
    <dgm:cxn modelId="{45B4A75D-D36A-4542-A9B1-AAF9A648D2DD}" type="presOf" srcId="{F23EC563-4B52-48D6-BF29-A6196AD76458}" destId="{311C805F-26AF-458E-BCFB-30AF162EF9F6}" srcOrd="1" destOrd="0" presId="urn:microsoft.com/office/officeart/2005/8/layout/vProcess5"/>
    <dgm:cxn modelId="{64DBD266-2511-4A2F-84EB-A3C0CFE3C949}" srcId="{446A1A98-877D-45B6-B6EA-36F6AB374300}" destId="{A8B27BC7-1600-4DEB-A80E-A54ECFB88EB8}" srcOrd="2" destOrd="0" parTransId="{DBCCC0FA-6AE1-41B7-B392-B53922F31E83}" sibTransId="{9932C489-5FB8-4430-A1DB-F40F8ADB685E}"/>
    <dgm:cxn modelId="{17FA637C-23BD-4324-B842-7DAB1E824A67}" type="presOf" srcId="{A8B27BC7-1600-4DEB-A80E-A54ECFB88EB8}" destId="{0ACFB6A7-B8F8-4D9C-BBDF-875161E6D537}" srcOrd="1" destOrd="0" presId="urn:microsoft.com/office/officeart/2005/8/layout/vProcess5"/>
    <dgm:cxn modelId="{2C62829D-41BC-4F08-A6F6-66B5D609B60F}" type="presOf" srcId="{F23EC563-4B52-48D6-BF29-A6196AD76458}" destId="{99696BA3-DFB0-485A-85D1-EF0E57FD746F}" srcOrd="0" destOrd="0" presId="urn:microsoft.com/office/officeart/2005/8/layout/vProcess5"/>
    <dgm:cxn modelId="{E6EE48A5-9F7A-43B3-BD8E-ABA207DC9683}" type="presOf" srcId="{B1CD7690-0589-4FDB-B737-9967635B02AC}" destId="{0240B5F3-0592-44F7-BB64-928A368B4F5A}" srcOrd="0" destOrd="0" presId="urn:microsoft.com/office/officeart/2005/8/layout/vProcess5"/>
    <dgm:cxn modelId="{CD6D3DAB-5858-4FD2-B876-98D4D946A344}" type="presOf" srcId="{446A1A98-877D-45B6-B6EA-36F6AB374300}" destId="{2B969015-6399-4951-8807-30805CAD349C}" srcOrd="0" destOrd="0" presId="urn:microsoft.com/office/officeart/2005/8/layout/vProcess5"/>
    <dgm:cxn modelId="{002E34C3-9847-4955-995E-E9029949233F}" srcId="{446A1A98-877D-45B6-B6EA-36F6AB374300}" destId="{A957487F-9806-495F-BEE5-19FA6852DBF8}" srcOrd="0" destOrd="0" parTransId="{5C8CC685-6DB3-44D3-BF97-B888F0098CC4}" sibTransId="{D3B648A4-FA69-4555-969E-AC1EC879BC84}"/>
    <dgm:cxn modelId="{C57DDBD4-6E23-4DC5-AA50-6ABA6CD08019}" type="presOf" srcId="{D3B648A4-FA69-4555-969E-AC1EC879BC84}" destId="{D47C118F-5A28-44EF-A865-C312D71671FC}" srcOrd="0" destOrd="0" presId="urn:microsoft.com/office/officeart/2005/8/layout/vProcess5"/>
    <dgm:cxn modelId="{391323E2-C300-434B-BD26-0A1D886F5B0A}" type="presOf" srcId="{B1CD7690-0589-4FDB-B737-9967635B02AC}" destId="{EED142FF-CC50-4619-87F9-3DB058409B67}" srcOrd="1" destOrd="0" presId="urn:microsoft.com/office/officeart/2005/8/layout/vProcess5"/>
    <dgm:cxn modelId="{56D291E4-0E9A-4889-87E9-80FD61833C13}" type="presOf" srcId="{A957487F-9806-495F-BEE5-19FA6852DBF8}" destId="{186258A7-3D9F-48A2-92C4-648B9DC52FC3}" srcOrd="1" destOrd="0" presId="urn:microsoft.com/office/officeart/2005/8/layout/vProcess5"/>
    <dgm:cxn modelId="{5183D5E6-3DE2-42AC-BEA9-584D792F336C}" srcId="{446A1A98-877D-45B6-B6EA-36F6AB374300}" destId="{F23EC563-4B52-48D6-BF29-A6196AD76458}" srcOrd="1" destOrd="0" parTransId="{019D28DE-919A-49F6-B9B9-98DEF9C86447}" sibTransId="{A2ACA2CB-8662-4644-8AF4-B8E1DB00D794}"/>
    <dgm:cxn modelId="{54F147EB-C58A-4177-8E42-B9828CC8417C}" type="presParOf" srcId="{2B969015-6399-4951-8807-30805CAD349C}" destId="{5349DA96-5C12-4C82-A39E-A7CC0D6929A0}" srcOrd="0" destOrd="0" presId="urn:microsoft.com/office/officeart/2005/8/layout/vProcess5"/>
    <dgm:cxn modelId="{D471CC72-DBC5-414E-B203-DAAC53777469}" type="presParOf" srcId="{2B969015-6399-4951-8807-30805CAD349C}" destId="{E27B6CE0-96B4-43E7-A4C2-4A6C3521B5B9}" srcOrd="1" destOrd="0" presId="urn:microsoft.com/office/officeart/2005/8/layout/vProcess5"/>
    <dgm:cxn modelId="{896DD7C9-5EAD-4312-B2B9-305B1A0FB015}" type="presParOf" srcId="{2B969015-6399-4951-8807-30805CAD349C}" destId="{99696BA3-DFB0-485A-85D1-EF0E57FD746F}" srcOrd="2" destOrd="0" presId="urn:microsoft.com/office/officeart/2005/8/layout/vProcess5"/>
    <dgm:cxn modelId="{79C2007B-CDE5-4B1A-AA95-16DF88D755CF}" type="presParOf" srcId="{2B969015-6399-4951-8807-30805CAD349C}" destId="{AAB996D7-0EDD-409C-9603-066EFBF07304}" srcOrd="3" destOrd="0" presId="urn:microsoft.com/office/officeart/2005/8/layout/vProcess5"/>
    <dgm:cxn modelId="{77F9E26D-C0DA-492A-95A9-FEA9D52DE129}" type="presParOf" srcId="{2B969015-6399-4951-8807-30805CAD349C}" destId="{0240B5F3-0592-44F7-BB64-928A368B4F5A}" srcOrd="4" destOrd="0" presId="urn:microsoft.com/office/officeart/2005/8/layout/vProcess5"/>
    <dgm:cxn modelId="{0C79A739-49D0-4200-BF11-2002DE254BC8}" type="presParOf" srcId="{2B969015-6399-4951-8807-30805CAD349C}" destId="{D47C118F-5A28-44EF-A865-C312D71671FC}" srcOrd="5" destOrd="0" presId="urn:microsoft.com/office/officeart/2005/8/layout/vProcess5"/>
    <dgm:cxn modelId="{E7BC3B72-3F34-4160-BD35-B1D291B1F41E}" type="presParOf" srcId="{2B969015-6399-4951-8807-30805CAD349C}" destId="{4C3EBA1C-2E73-4115-8DE0-9E245A9FC9BE}" srcOrd="6" destOrd="0" presId="urn:microsoft.com/office/officeart/2005/8/layout/vProcess5"/>
    <dgm:cxn modelId="{C30E36EA-D261-435F-A0E0-B78039C48189}" type="presParOf" srcId="{2B969015-6399-4951-8807-30805CAD349C}" destId="{EB706A7C-6BA0-4F52-AC4D-8850390BBF30}" srcOrd="7" destOrd="0" presId="urn:microsoft.com/office/officeart/2005/8/layout/vProcess5"/>
    <dgm:cxn modelId="{AD4397D4-4D13-4760-82BF-D513043F75BD}" type="presParOf" srcId="{2B969015-6399-4951-8807-30805CAD349C}" destId="{186258A7-3D9F-48A2-92C4-648B9DC52FC3}" srcOrd="8" destOrd="0" presId="urn:microsoft.com/office/officeart/2005/8/layout/vProcess5"/>
    <dgm:cxn modelId="{8AD1B1DD-DCD2-4950-AFC9-ED593DBB63B2}" type="presParOf" srcId="{2B969015-6399-4951-8807-30805CAD349C}" destId="{311C805F-26AF-458E-BCFB-30AF162EF9F6}" srcOrd="9" destOrd="0" presId="urn:microsoft.com/office/officeart/2005/8/layout/vProcess5"/>
    <dgm:cxn modelId="{3F52E1CE-D187-427B-9C50-38BFDB64EC05}" type="presParOf" srcId="{2B969015-6399-4951-8807-30805CAD349C}" destId="{0ACFB6A7-B8F8-4D9C-BBDF-875161E6D537}" srcOrd="10" destOrd="0" presId="urn:microsoft.com/office/officeart/2005/8/layout/vProcess5"/>
    <dgm:cxn modelId="{A859C8FC-790B-4B25-A109-CB23A60496C0}" type="presParOf" srcId="{2B969015-6399-4951-8807-30805CAD349C}" destId="{EED142FF-CC50-4619-87F9-3DB058409B67}"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1D47E7BE-335B-4507-BCD8-F360A0F37B3D}" type="doc">
      <dgm:prSet loTypeId="urn:microsoft.com/office/officeart/2005/8/layout/process1" loCatId="process" qsTypeId="urn:microsoft.com/office/officeart/2005/8/quickstyle/simple4" qsCatId="simple" csTypeId="urn:microsoft.com/office/officeart/2005/8/colors/colorful1" csCatId="colorful"/>
      <dgm:spPr/>
      <dgm:t>
        <a:bodyPr/>
        <a:lstStyle/>
        <a:p>
          <a:endParaRPr lang="en-US"/>
        </a:p>
      </dgm:t>
    </dgm:pt>
    <dgm:pt modelId="{E073348C-E67C-4CC6-9C04-CDEF1A3C42FE}">
      <dgm:prSet/>
      <dgm:spPr/>
      <dgm:t>
        <a:bodyPr/>
        <a:lstStyle/>
        <a:p>
          <a:r>
            <a:rPr lang="es-ES"/>
            <a:t>Va a centrar la investigación y la innovación en las transiciones ecológicas, sociales y económicas y en los desafíos sociales conexos. Va a aprovechar los puntos fuertes de Europa en el plano científico para convertirse en el líder en innovación de vanguardia y disruptiva. Y va a dar prioridad a proyectos punteros de investigación e innovación que abarquen desde la investigación y la innovación hasta el despliegue. </a:t>
          </a:r>
          <a:endParaRPr lang="en-US"/>
        </a:p>
      </dgm:t>
    </dgm:pt>
    <dgm:pt modelId="{5ED97D8E-D462-4F81-A2F0-60842BF97B62}" type="parTrans" cxnId="{367B4DFA-09C4-44EE-8493-4136BAE0192B}">
      <dgm:prSet/>
      <dgm:spPr/>
      <dgm:t>
        <a:bodyPr/>
        <a:lstStyle/>
        <a:p>
          <a:endParaRPr lang="en-US"/>
        </a:p>
      </dgm:t>
    </dgm:pt>
    <dgm:pt modelId="{088DB5BC-00FC-4D29-B4F6-4BF45EDD576D}" type="sibTrans" cxnId="{367B4DFA-09C4-44EE-8493-4136BAE0192B}">
      <dgm:prSet/>
      <dgm:spPr/>
      <dgm:t>
        <a:bodyPr/>
        <a:lstStyle/>
        <a:p>
          <a:endParaRPr lang="en-US"/>
        </a:p>
      </dgm:t>
    </dgm:pt>
    <dgm:pt modelId="{A4A2D1B9-9249-474D-A75F-04119B42D0D7}">
      <dgm:prSet/>
      <dgm:spPr/>
      <dgm:t>
        <a:bodyPr/>
        <a:lstStyle/>
        <a:p>
          <a:r>
            <a:rPr lang="es-ES"/>
            <a:t>Con la inclusión de la Junta de Castilla y León a la </a:t>
          </a:r>
          <a:r>
            <a:rPr lang="es-ES" b="1"/>
            <a:t>Red Coral</a:t>
          </a:r>
          <a:r>
            <a:rPr lang="es-ES"/>
            <a:t>, la Junta se incorpora a este programa. De este modo se han podido financiar proyectos como el </a:t>
          </a:r>
          <a:r>
            <a:rPr lang="es-ES" b="1"/>
            <a:t>proyecto WellCo</a:t>
          </a:r>
          <a:r>
            <a:rPr lang="es-ES"/>
            <a:t>, y las innovaciones tecnológicas desarrolladas a través de dicho proyecto incorporarse en proyectos de la Junta de Castilla y León, como el </a:t>
          </a:r>
          <a:r>
            <a:rPr lang="es-ES" b="1"/>
            <a:t>proyecto ‘A gusto en mi casa’</a:t>
          </a:r>
          <a:r>
            <a:rPr lang="es-ES"/>
            <a:t>.</a:t>
          </a:r>
          <a:endParaRPr lang="en-US"/>
        </a:p>
      </dgm:t>
    </dgm:pt>
    <dgm:pt modelId="{8A75DBED-2EA9-4F3A-BCF7-7A127D9C300B}" type="parTrans" cxnId="{616AED9D-7785-475E-B66C-F407DE2D0476}">
      <dgm:prSet/>
      <dgm:spPr/>
      <dgm:t>
        <a:bodyPr/>
        <a:lstStyle/>
        <a:p>
          <a:endParaRPr lang="en-US"/>
        </a:p>
      </dgm:t>
    </dgm:pt>
    <dgm:pt modelId="{D5775D37-AF4E-418F-BF33-B506F37EFC28}" type="sibTrans" cxnId="{616AED9D-7785-475E-B66C-F407DE2D0476}">
      <dgm:prSet/>
      <dgm:spPr/>
      <dgm:t>
        <a:bodyPr/>
        <a:lstStyle/>
        <a:p>
          <a:endParaRPr lang="en-US"/>
        </a:p>
      </dgm:t>
    </dgm:pt>
    <dgm:pt modelId="{451D922A-7BAE-4FBA-8B7F-7EB791A4811E}" type="pres">
      <dgm:prSet presAssocID="{1D47E7BE-335B-4507-BCD8-F360A0F37B3D}" presName="Name0" presStyleCnt="0">
        <dgm:presLayoutVars>
          <dgm:dir/>
          <dgm:resizeHandles val="exact"/>
        </dgm:presLayoutVars>
      </dgm:prSet>
      <dgm:spPr/>
    </dgm:pt>
    <dgm:pt modelId="{775054E7-3602-4CBC-BCED-2C7164D53930}" type="pres">
      <dgm:prSet presAssocID="{E073348C-E67C-4CC6-9C04-CDEF1A3C42FE}" presName="node" presStyleLbl="node1" presStyleIdx="0" presStyleCnt="2">
        <dgm:presLayoutVars>
          <dgm:bulletEnabled val="1"/>
        </dgm:presLayoutVars>
      </dgm:prSet>
      <dgm:spPr/>
    </dgm:pt>
    <dgm:pt modelId="{B62B891B-43DC-4436-9130-CB7FD893A5A1}" type="pres">
      <dgm:prSet presAssocID="{088DB5BC-00FC-4D29-B4F6-4BF45EDD576D}" presName="sibTrans" presStyleLbl="sibTrans2D1" presStyleIdx="0" presStyleCnt="1"/>
      <dgm:spPr/>
    </dgm:pt>
    <dgm:pt modelId="{D5460A50-3E2B-4DF7-A817-C95BB5555322}" type="pres">
      <dgm:prSet presAssocID="{088DB5BC-00FC-4D29-B4F6-4BF45EDD576D}" presName="connectorText" presStyleLbl="sibTrans2D1" presStyleIdx="0" presStyleCnt="1"/>
      <dgm:spPr/>
    </dgm:pt>
    <dgm:pt modelId="{79F9289E-5A26-4A2F-BCEF-DD948D4FA040}" type="pres">
      <dgm:prSet presAssocID="{A4A2D1B9-9249-474D-A75F-04119B42D0D7}" presName="node" presStyleLbl="node1" presStyleIdx="1" presStyleCnt="2">
        <dgm:presLayoutVars>
          <dgm:bulletEnabled val="1"/>
        </dgm:presLayoutVars>
      </dgm:prSet>
      <dgm:spPr/>
    </dgm:pt>
  </dgm:ptLst>
  <dgm:cxnLst>
    <dgm:cxn modelId="{54FF5E0F-7AB2-4E0B-8B73-8488FB2985EA}" type="presOf" srcId="{A4A2D1B9-9249-474D-A75F-04119B42D0D7}" destId="{79F9289E-5A26-4A2F-BCEF-DD948D4FA040}" srcOrd="0" destOrd="0" presId="urn:microsoft.com/office/officeart/2005/8/layout/process1"/>
    <dgm:cxn modelId="{F9B5393D-A9B6-4B07-BB16-C6B9D02C9720}" type="presOf" srcId="{1D47E7BE-335B-4507-BCD8-F360A0F37B3D}" destId="{451D922A-7BAE-4FBA-8B7F-7EB791A4811E}" srcOrd="0" destOrd="0" presId="urn:microsoft.com/office/officeart/2005/8/layout/process1"/>
    <dgm:cxn modelId="{A868E26B-EF1D-4BD0-ADC8-1778D9D43FFE}" type="presOf" srcId="{088DB5BC-00FC-4D29-B4F6-4BF45EDD576D}" destId="{B62B891B-43DC-4436-9130-CB7FD893A5A1}" srcOrd="0" destOrd="0" presId="urn:microsoft.com/office/officeart/2005/8/layout/process1"/>
    <dgm:cxn modelId="{979A964F-19AE-4B4E-B649-B521C3BF99AB}" type="presOf" srcId="{E073348C-E67C-4CC6-9C04-CDEF1A3C42FE}" destId="{775054E7-3602-4CBC-BCED-2C7164D53930}" srcOrd="0" destOrd="0" presId="urn:microsoft.com/office/officeart/2005/8/layout/process1"/>
    <dgm:cxn modelId="{616AED9D-7785-475E-B66C-F407DE2D0476}" srcId="{1D47E7BE-335B-4507-BCD8-F360A0F37B3D}" destId="{A4A2D1B9-9249-474D-A75F-04119B42D0D7}" srcOrd="1" destOrd="0" parTransId="{8A75DBED-2EA9-4F3A-BCF7-7A127D9C300B}" sibTransId="{D5775D37-AF4E-418F-BF33-B506F37EFC28}"/>
    <dgm:cxn modelId="{29923CCF-C6B7-4457-9E04-AB0E1A1B8CCE}" type="presOf" srcId="{088DB5BC-00FC-4D29-B4F6-4BF45EDD576D}" destId="{D5460A50-3E2B-4DF7-A817-C95BB5555322}" srcOrd="1" destOrd="0" presId="urn:microsoft.com/office/officeart/2005/8/layout/process1"/>
    <dgm:cxn modelId="{367B4DFA-09C4-44EE-8493-4136BAE0192B}" srcId="{1D47E7BE-335B-4507-BCD8-F360A0F37B3D}" destId="{E073348C-E67C-4CC6-9C04-CDEF1A3C42FE}" srcOrd="0" destOrd="0" parTransId="{5ED97D8E-D462-4F81-A2F0-60842BF97B62}" sibTransId="{088DB5BC-00FC-4D29-B4F6-4BF45EDD576D}"/>
    <dgm:cxn modelId="{5555DF95-2B14-4671-8245-7DCEBDE3B84E}" type="presParOf" srcId="{451D922A-7BAE-4FBA-8B7F-7EB791A4811E}" destId="{775054E7-3602-4CBC-BCED-2C7164D53930}" srcOrd="0" destOrd="0" presId="urn:microsoft.com/office/officeart/2005/8/layout/process1"/>
    <dgm:cxn modelId="{4EFA3636-3522-42D0-8DBB-12D38BDCA782}" type="presParOf" srcId="{451D922A-7BAE-4FBA-8B7F-7EB791A4811E}" destId="{B62B891B-43DC-4436-9130-CB7FD893A5A1}" srcOrd="1" destOrd="0" presId="urn:microsoft.com/office/officeart/2005/8/layout/process1"/>
    <dgm:cxn modelId="{4DF916C1-C2CB-4AD4-ACDD-19890116BC80}" type="presParOf" srcId="{B62B891B-43DC-4436-9130-CB7FD893A5A1}" destId="{D5460A50-3E2B-4DF7-A817-C95BB5555322}" srcOrd="0" destOrd="0" presId="urn:microsoft.com/office/officeart/2005/8/layout/process1"/>
    <dgm:cxn modelId="{26BBE431-5686-463C-9162-BA65822C4064}" type="presParOf" srcId="{451D922A-7BAE-4FBA-8B7F-7EB791A4811E}" destId="{79F9289E-5A26-4A2F-BCEF-DD948D4FA040}"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CEB805-8B22-49BB-9EFE-ADF1C1930F6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B56B1DF-7CEA-4726-B5E3-D49C893C3E88}">
      <dgm:prSet/>
      <dgm:spPr/>
      <dgm:t>
        <a:bodyPr/>
        <a:lstStyle/>
        <a:p>
          <a:pPr algn="ctr"/>
          <a:r>
            <a:rPr lang="es-ES" dirty="0"/>
            <a:t>Los 20 principios del pilar europeo de derechos sociales son el faro que nos guía hacia una Europa social </a:t>
          </a:r>
          <a:r>
            <a:rPr lang="es-ES" b="1" dirty="0"/>
            <a:t>fuerte, justa, inclusiva y llena de oportunidades</a:t>
          </a:r>
          <a:r>
            <a:rPr lang="es-ES" dirty="0"/>
            <a:t>.</a:t>
          </a:r>
          <a:endParaRPr lang="en-US" dirty="0"/>
        </a:p>
      </dgm:t>
    </dgm:pt>
    <dgm:pt modelId="{80C894FC-EB91-41CB-86B3-14D7815CE074}" type="parTrans" cxnId="{66E3ECD0-628A-4331-989E-50D8E757AB86}">
      <dgm:prSet/>
      <dgm:spPr/>
      <dgm:t>
        <a:bodyPr/>
        <a:lstStyle/>
        <a:p>
          <a:endParaRPr lang="en-US"/>
        </a:p>
      </dgm:t>
    </dgm:pt>
    <dgm:pt modelId="{0C86945C-7123-4F93-A5FA-3D3F1FD10922}" type="sibTrans" cxnId="{66E3ECD0-628A-4331-989E-50D8E757AB86}">
      <dgm:prSet/>
      <dgm:spPr/>
      <dgm:t>
        <a:bodyPr/>
        <a:lstStyle/>
        <a:p>
          <a:endParaRPr lang="en-US"/>
        </a:p>
      </dgm:t>
    </dgm:pt>
    <dgm:pt modelId="{18C71F61-DE21-427C-B388-529C679DB7A0}">
      <dgm:prSet/>
      <dgm:spPr/>
      <dgm:t>
        <a:bodyPr/>
        <a:lstStyle/>
        <a:p>
          <a:pPr algn="ctr"/>
          <a:r>
            <a:rPr lang="es-ES" dirty="0"/>
            <a:t>Mediante el </a:t>
          </a:r>
          <a:r>
            <a:rPr lang="es-ES" u="sng" dirty="0"/>
            <a:t>Plan de Acción del Pilar Europeo de Derechos Sociales</a:t>
          </a:r>
          <a:r>
            <a:rPr lang="es-ES" dirty="0"/>
            <a:t>, la Comisión ha establecido </a:t>
          </a:r>
          <a:r>
            <a:rPr lang="es-ES" u="sng" dirty="0"/>
            <a:t>iniciativas concretas para hacer realidad el pilar europeo de derechos sociales</a:t>
          </a:r>
          <a:r>
            <a:rPr lang="es-ES" dirty="0"/>
            <a:t>. Para ello es preciso el esfuerzo conjunto de las instituciones de la UE, las autoridades nacionales, regionales y locales, los interlocutores sociales y la sociedad civil.</a:t>
          </a:r>
          <a:endParaRPr lang="en-US" dirty="0"/>
        </a:p>
      </dgm:t>
    </dgm:pt>
    <dgm:pt modelId="{D21ADF50-186C-4560-8B26-1AFE4444B052}" type="parTrans" cxnId="{C28013E9-6642-4B6F-9F38-7A2BECC93293}">
      <dgm:prSet/>
      <dgm:spPr/>
      <dgm:t>
        <a:bodyPr/>
        <a:lstStyle/>
        <a:p>
          <a:endParaRPr lang="en-US"/>
        </a:p>
      </dgm:t>
    </dgm:pt>
    <dgm:pt modelId="{312868CF-72BE-4353-90A1-A754F4A33362}" type="sibTrans" cxnId="{C28013E9-6642-4B6F-9F38-7A2BECC93293}">
      <dgm:prSet/>
      <dgm:spPr/>
      <dgm:t>
        <a:bodyPr/>
        <a:lstStyle/>
        <a:p>
          <a:endParaRPr lang="en-US"/>
        </a:p>
      </dgm:t>
    </dgm:pt>
    <dgm:pt modelId="{393F804A-0E94-4552-B22F-5D1AECFAD5A5}" type="pres">
      <dgm:prSet presAssocID="{5BCEB805-8B22-49BB-9EFE-ADF1C1930F64}" presName="root" presStyleCnt="0">
        <dgm:presLayoutVars>
          <dgm:dir/>
          <dgm:resizeHandles val="exact"/>
        </dgm:presLayoutVars>
      </dgm:prSet>
      <dgm:spPr/>
    </dgm:pt>
    <dgm:pt modelId="{7697205C-8071-4CB6-957E-EEB207FEC517}" type="pres">
      <dgm:prSet presAssocID="{BB56B1DF-7CEA-4726-B5E3-D49C893C3E88}" presName="compNode" presStyleCnt="0"/>
      <dgm:spPr/>
    </dgm:pt>
    <dgm:pt modelId="{973F68B5-5184-43DD-8A7F-CCBD904DA71C}" type="pres">
      <dgm:prSet presAssocID="{BB56B1DF-7CEA-4726-B5E3-D49C893C3E88}" presName="bgRect" presStyleLbl="bgShp" presStyleIdx="0" presStyleCnt="2"/>
      <dgm:spPr/>
    </dgm:pt>
    <dgm:pt modelId="{DFBD4BCF-C429-49D3-BB2C-42B61DFEED85}" type="pres">
      <dgm:prSet presAssocID="{BB56B1DF-7CEA-4726-B5E3-D49C893C3E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3BF0B48F-613B-482E-BA74-0181FD640FD5}" type="pres">
      <dgm:prSet presAssocID="{BB56B1DF-7CEA-4726-B5E3-D49C893C3E88}" presName="spaceRect" presStyleCnt="0"/>
      <dgm:spPr/>
    </dgm:pt>
    <dgm:pt modelId="{CB8399FB-B45E-4728-8DB1-66BA181D365D}" type="pres">
      <dgm:prSet presAssocID="{BB56B1DF-7CEA-4726-B5E3-D49C893C3E88}" presName="parTx" presStyleLbl="revTx" presStyleIdx="0" presStyleCnt="2">
        <dgm:presLayoutVars>
          <dgm:chMax val="0"/>
          <dgm:chPref val="0"/>
        </dgm:presLayoutVars>
      </dgm:prSet>
      <dgm:spPr/>
    </dgm:pt>
    <dgm:pt modelId="{F5BE0A35-8E32-4415-B8D5-A2CAF499C897}" type="pres">
      <dgm:prSet presAssocID="{0C86945C-7123-4F93-A5FA-3D3F1FD10922}" presName="sibTrans" presStyleCnt="0"/>
      <dgm:spPr/>
    </dgm:pt>
    <dgm:pt modelId="{5382E22D-3F91-4D4F-B15C-CF40B7D629E2}" type="pres">
      <dgm:prSet presAssocID="{18C71F61-DE21-427C-B388-529C679DB7A0}" presName="compNode" presStyleCnt="0"/>
      <dgm:spPr/>
    </dgm:pt>
    <dgm:pt modelId="{98176E62-205D-4AAA-977F-0B6576167C02}" type="pres">
      <dgm:prSet presAssocID="{18C71F61-DE21-427C-B388-529C679DB7A0}" presName="bgRect" presStyleLbl="bgShp" presStyleIdx="1" presStyleCnt="2"/>
      <dgm:spPr/>
    </dgm:pt>
    <dgm:pt modelId="{47925217-1D10-400D-B8F8-7F86CD54C9AC}" type="pres">
      <dgm:prSet presAssocID="{18C71F61-DE21-427C-B388-529C679DB7A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ez"/>
        </a:ext>
      </dgm:extLst>
    </dgm:pt>
    <dgm:pt modelId="{01A929BF-6991-43EC-932D-5D61A7C5B5B4}" type="pres">
      <dgm:prSet presAssocID="{18C71F61-DE21-427C-B388-529C679DB7A0}" presName="spaceRect" presStyleCnt="0"/>
      <dgm:spPr/>
    </dgm:pt>
    <dgm:pt modelId="{A94245B4-11BE-4500-AAE8-8C8484932266}" type="pres">
      <dgm:prSet presAssocID="{18C71F61-DE21-427C-B388-529C679DB7A0}" presName="parTx" presStyleLbl="revTx" presStyleIdx="1" presStyleCnt="2">
        <dgm:presLayoutVars>
          <dgm:chMax val="0"/>
          <dgm:chPref val="0"/>
        </dgm:presLayoutVars>
      </dgm:prSet>
      <dgm:spPr/>
    </dgm:pt>
  </dgm:ptLst>
  <dgm:cxnLst>
    <dgm:cxn modelId="{C094BB39-DBD0-441D-B703-E216DABE003A}" type="presOf" srcId="{5BCEB805-8B22-49BB-9EFE-ADF1C1930F64}" destId="{393F804A-0E94-4552-B22F-5D1AECFAD5A5}" srcOrd="0" destOrd="0" presId="urn:microsoft.com/office/officeart/2018/2/layout/IconVerticalSolidList"/>
    <dgm:cxn modelId="{96A20A84-D804-42C4-A9BA-02BB8A933F24}" type="presOf" srcId="{18C71F61-DE21-427C-B388-529C679DB7A0}" destId="{A94245B4-11BE-4500-AAE8-8C8484932266}" srcOrd="0" destOrd="0" presId="urn:microsoft.com/office/officeart/2018/2/layout/IconVerticalSolidList"/>
    <dgm:cxn modelId="{D9A321AD-8085-4802-969A-C3D3C887D2A8}" type="presOf" srcId="{BB56B1DF-7CEA-4726-B5E3-D49C893C3E88}" destId="{CB8399FB-B45E-4728-8DB1-66BA181D365D}" srcOrd="0" destOrd="0" presId="urn:microsoft.com/office/officeart/2018/2/layout/IconVerticalSolidList"/>
    <dgm:cxn modelId="{66E3ECD0-628A-4331-989E-50D8E757AB86}" srcId="{5BCEB805-8B22-49BB-9EFE-ADF1C1930F64}" destId="{BB56B1DF-7CEA-4726-B5E3-D49C893C3E88}" srcOrd="0" destOrd="0" parTransId="{80C894FC-EB91-41CB-86B3-14D7815CE074}" sibTransId="{0C86945C-7123-4F93-A5FA-3D3F1FD10922}"/>
    <dgm:cxn modelId="{C28013E9-6642-4B6F-9F38-7A2BECC93293}" srcId="{5BCEB805-8B22-49BB-9EFE-ADF1C1930F64}" destId="{18C71F61-DE21-427C-B388-529C679DB7A0}" srcOrd="1" destOrd="0" parTransId="{D21ADF50-186C-4560-8B26-1AFE4444B052}" sibTransId="{312868CF-72BE-4353-90A1-A754F4A33362}"/>
    <dgm:cxn modelId="{C6EDD601-8EB5-4810-9BC5-7204036C54DC}" type="presParOf" srcId="{393F804A-0E94-4552-B22F-5D1AECFAD5A5}" destId="{7697205C-8071-4CB6-957E-EEB207FEC517}" srcOrd="0" destOrd="0" presId="urn:microsoft.com/office/officeart/2018/2/layout/IconVerticalSolidList"/>
    <dgm:cxn modelId="{A9653E0D-0B64-48A2-A2BB-5C566A87B447}" type="presParOf" srcId="{7697205C-8071-4CB6-957E-EEB207FEC517}" destId="{973F68B5-5184-43DD-8A7F-CCBD904DA71C}" srcOrd="0" destOrd="0" presId="urn:microsoft.com/office/officeart/2018/2/layout/IconVerticalSolidList"/>
    <dgm:cxn modelId="{0F88378B-F399-4C6F-85B1-5A86EAC145F1}" type="presParOf" srcId="{7697205C-8071-4CB6-957E-EEB207FEC517}" destId="{DFBD4BCF-C429-49D3-BB2C-42B61DFEED85}" srcOrd="1" destOrd="0" presId="urn:microsoft.com/office/officeart/2018/2/layout/IconVerticalSolidList"/>
    <dgm:cxn modelId="{3FE88693-507F-4E9F-B683-3513902CD29B}" type="presParOf" srcId="{7697205C-8071-4CB6-957E-EEB207FEC517}" destId="{3BF0B48F-613B-482E-BA74-0181FD640FD5}" srcOrd="2" destOrd="0" presId="urn:microsoft.com/office/officeart/2018/2/layout/IconVerticalSolidList"/>
    <dgm:cxn modelId="{B2333F27-4679-4D81-BC2E-1BFC84EEAE1F}" type="presParOf" srcId="{7697205C-8071-4CB6-957E-EEB207FEC517}" destId="{CB8399FB-B45E-4728-8DB1-66BA181D365D}" srcOrd="3" destOrd="0" presId="urn:microsoft.com/office/officeart/2018/2/layout/IconVerticalSolidList"/>
    <dgm:cxn modelId="{2984D150-6B68-4F09-A3ED-1F49571563E3}" type="presParOf" srcId="{393F804A-0E94-4552-B22F-5D1AECFAD5A5}" destId="{F5BE0A35-8E32-4415-B8D5-A2CAF499C897}" srcOrd="1" destOrd="0" presId="urn:microsoft.com/office/officeart/2018/2/layout/IconVerticalSolidList"/>
    <dgm:cxn modelId="{9B6CA917-E067-4A13-9D0F-2DD675CCDB40}" type="presParOf" srcId="{393F804A-0E94-4552-B22F-5D1AECFAD5A5}" destId="{5382E22D-3F91-4D4F-B15C-CF40B7D629E2}" srcOrd="2" destOrd="0" presId="urn:microsoft.com/office/officeart/2018/2/layout/IconVerticalSolidList"/>
    <dgm:cxn modelId="{62627685-B6AC-4396-A59C-101C7008ED56}" type="presParOf" srcId="{5382E22D-3F91-4D4F-B15C-CF40B7D629E2}" destId="{98176E62-205D-4AAA-977F-0B6576167C02}" srcOrd="0" destOrd="0" presId="urn:microsoft.com/office/officeart/2018/2/layout/IconVerticalSolidList"/>
    <dgm:cxn modelId="{F31A11F0-477E-4A68-A910-1744C8AD5C4C}" type="presParOf" srcId="{5382E22D-3F91-4D4F-B15C-CF40B7D629E2}" destId="{47925217-1D10-400D-B8F8-7F86CD54C9AC}" srcOrd="1" destOrd="0" presId="urn:microsoft.com/office/officeart/2018/2/layout/IconVerticalSolidList"/>
    <dgm:cxn modelId="{CC847694-C5F1-46F8-8083-3D9FEBD81D77}" type="presParOf" srcId="{5382E22D-3F91-4D4F-B15C-CF40B7D629E2}" destId="{01A929BF-6991-43EC-932D-5D61A7C5B5B4}" srcOrd="2" destOrd="0" presId="urn:microsoft.com/office/officeart/2018/2/layout/IconVerticalSolidList"/>
    <dgm:cxn modelId="{002C4447-5002-4994-BC86-99D8C74F0D38}" type="presParOf" srcId="{5382E22D-3F91-4D4F-B15C-CF40B7D629E2}" destId="{A94245B4-11BE-4500-AAE8-8C84849322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BE8053-38AB-44EE-94E7-7A467062DF8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9CF67D7-9A33-41EE-B063-02026443D9D9}">
      <dgm:prSet/>
      <dgm:spPr/>
      <dgm:t>
        <a:bodyPr/>
        <a:lstStyle/>
        <a:p>
          <a:r>
            <a:rPr lang="es-ES" b="1"/>
            <a:t>5. Empleo seguro y adaptable</a:t>
          </a:r>
          <a:endParaRPr lang="en-US"/>
        </a:p>
      </dgm:t>
    </dgm:pt>
    <dgm:pt modelId="{899A76FE-CB08-427D-848F-7D31932559A9}" type="parTrans" cxnId="{33D454A5-2137-468C-BF4C-0D169E9BE926}">
      <dgm:prSet/>
      <dgm:spPr/>
      <dgm:t>
        <a:bodyPr/>
        <a:lstStyle/>
        <a:p>
          <a:endParaRPr lang="en-US"/>
        </a:p>
      </dgm:t>
    </dgm:pt>
    <dgm:pt modelId="{ADD1EA98-0EC1-4C3F-9A41-0D00A3014B4C}" type="sibTrans" cxnId="{33D454A5-2137-468C-BF4C-0D169E9BE926}">
      <dgm:prSet/>
      <dgm:spPr/>
      <dgm:t>
        <a:bodyPr/>
        <a:lstStyle/>
        <a:p>
          <a:endParaRPr lang="en-US"/>
        </a:p>
      </dgm:t>
    </dgm:pt>
    <dgm:pt modelId="{25F4F9F5-1A16-440F-AEAD-26FD62608144}">
      <dgm:prSet/>
      <dgm:spPr/>
      <dgm:t>
        <a:bodyPr/>
        <a:lstStyle/>
        <a:p>
          <a:r>
            <a:rPr lang="es-ES" dirty="0"/>
            <a:t>Con independencia del tipo y la duración de la relación laboral, </a:t>
          </a:r>
          <a:r>
            <a:rPr lang="es-ES" u="sng" dirty="0"/>
            <a:t>los trabajadores tienen derecho a un trato justo y equitativo en materia de condiciones de trabajo</a:t>
          </a:r>
          <a:r>
            <a:rPr lang="es-ES" dirty="0"/>
            <a:t>, </a:t>
          </a:r>
          <a:r>
            <a:rPr lang="es-ES" u="sng" dirty="0"/>
            <a:t>acceso a la protección social y formación</a:t>
          </a:r>
          <a:r>
            <a:rPr lang="es-ES" dirty="0"/>
            <a:t>. Debe fomentarse la transición hacia formas de empleo por tiempo indefinido.</a:t>
          </a:r>
          <a:endParaRPr lang="en-US" dirty="0"/>
        </a:p>
      </dgm:t>
    </dgm:pt>
    <dgm:pt modelId="{4075AB84-F1E8-4DEB-B893-DD2E2A7AB9B7}" type="parTrans" cxnId="{44FFB1FF-FF13-4E53-B459-CC1A4A2F0A40}">
      <dgm:prSet/>
      <dgm:spPr/>
      <dgm:t>
        <a:bodyPr/>
        <a:lstStyle/>
        <a:p>
          <a:endParaRPr lang="en-US"/>
        </a:p>
      </dgm:t>
    </dgm:pt>
    <dgm:pt modelId="{3DE68999-0BD9-4E77-A5D7-0554873108B1}" type="sibTrans" cxnId="{44FFB1FF-FF13-4E53-B459-CC1A4A2F0A40}">
      <dgm:prSet/>
      <dgm:spPr/>
      <dgm:t>
        <a:bodyPr/>
        <a:lstStyle/>
        <a:p>
          <a:endParaRPr lang="en-US"/>
        </a:p>
      </dgm:t>
    </dgm:pt>
    <dgm:pt modelId="{2A52BBCC-BCD0-4E0C-8970-C9B21E97F301}">
      <dgm:prSet/>
      <dgm:spPr/>
      <dgm:t>
        <a:bodyPr/>
        <a:lstStyle/>
        <a:p>
          <a:r>
            <a:rPr lang="es-ES" dirty="0"/>
            <a:t>De conformidad con la legislación y los convenios colectivos, </a:t>
          </a:r>
          <a:r>
            <a:rPr lang="es-ES" u="sng" dirty="0"/>
            <a:t>debe garantizarse la flexibilidad necesaria para que los empresarios puedan adaptarse con rapidez a los cambios </a:t>
          </a:r>
          <a:r>
            <a:rPr lang="es-ES" dirty="0"/>
            <a:t>en el contexto económico. </a:t>
          </a:r>
          <a:endParaRPr lang="en-US" dirty="0"/>
        </a:p>
      </dgm:t>
    </dgm:pt>
    <dgm:pt modelId="{6D9738E0-2716-4D25-B413-A132B5B7D21C}" type="parTrans" cxnId="{D6B0BF24-736A-4F50-A43F-A0569E6D0CDB}">
      <dgm:prSet/>
      <dgm:spPr/>
      <dgm:t>
        <a:bodyPr/>
        <a:lstStyle/>
        <a:p>
          <a:endParaRPr lang="en-US"/>
        </a:p>
      </dgm:t>
    </dgm:pt>
    <dgm:pt modelId="{951FF712-FC29-44F1-9F6F-37F7EA457954}" type="sibTrans" cxnId="{D6B0BF24-736A-4F50-A43F-A0569E6D0CDB}">
      <dgm:prSet/>
      <dgm:spPr/>
      <dgm:t>
        <a:bodyPr/>
        <a:lstStyle/>
        <a:p>
          <a:endParaRPr lang="en-US"/>
        </a:p>
      </dgm:t>
    </dgm:pt>
    <dgm:pt modelId="{9CB246FF-DDD9-4B60-BFB3-EDA78A248794}">
      <dgm:prSet/>
      <dgm:spPr/>
      <dgm:t>
        <a:bodyPr/>
        <a:lstStyle/>
        <a:p>
          <a:r>
            <a:rPr lang="es-ES" dirty="0"/>
            <a:t>Deben promoverse </a:t>
          </a:r>
          <a:r>
            <a:rPr lang="es-ES" u="sng" dirty="0"/>
            <a:t>formas innovadoras de trabajo que garanticen condiciones de trabajo de calidad</a:t>
          </a:r>
          <a:r>
            <a:rPr lang="es-ES" dirty="0"/>
            <a:t>. Deben fomentarse el espíritu empresarial y el trabajo por cuenta propia y facilitarse la movilidad profesional. </a:t>
          </a:r>
          <a:endParaRPr lang="en-US" dirty="0"/>
        </a:p>
      </dgm:t>
    </dgm:pt>
    <dgm:pt modelId="{617A0F35-F318-4C14-9F4C-67C6DD434E25}" type="parTrans" cxnId="{9F5712AE-7571-40EA-B5E7-E92B98C9B101}">
      <dgm:prSet/>
      <dgm:spPr/>
      <dgm:t>
        <a:bodyPr/>
        <a:lstStyle/>
        <a:p>
          <a:endParaRPr lang="en-US"/>
        </a:p>
      </dgm:t>
    </dgm:pt>
    <dgm:pt modelId="{DAC68FBF-52C4-461C-BEBF-2E5691C09CF4}" type="sibTrans" cxnId="{9F5712AE-7571-40EA-B5E7-E92B98C9B101}">
      <dgm:prSet/>
      <dgm:spPr/>
      <dgm:t>
        <a:bodyPr/>
        <a:lstStyle/>
        <a:p>
          <a:endParaRPr lang="en-US"/>
        </a:p>
      </dgm:t>
    </dgm:pt>
    <dgm:pt modelId="{2DE2D4BA-0FF4-4153-91EF-12CD4BF542BB}">
      <dgm:prSet/>
      <dgm:spPr/>
      <dgm:t>
        <a:bodyPr/>
        <a:lstStyle/>
        <a:p>
          <a:r>
            <a:rPr lang="es-ES" dirty="0"/>
            <a:t>Deben </a:t>
          </a:r>
          <a:r>
            <a:rPr lang="es-ES" u="sng" dirty="0"/>
            <a:t>evitarse las relaciones laborales que den lugar a unas condiciones de trabajo precarias,</a:t>
          </a:r>
          <a:r>
            <a:rPr lang="es-ES" dirty="0"/>
            <a:t> en particular prohibiendo la utilización abusiva de contratos atípicos. Los periodos de prueba deben tener una duración razonable. </a:t>
          </a:r>
          <a:endParaRPr lang="en-US" dirty="0"/>
        </a:p>
      </dgm:t>
    </dgm:pt>
    <dgm:pt modelId="{CC72754B-928F-4FC3-8A56-03C05815AFA9}" type="parTrans" cxnId="{44B5DE6E-61F3-42FB-8B58-886DA51CDC80}">
      <dgm:prSet/>
      <dgm:spPr/>
      <dgm:t>
        <a:bodyPr/>
        <a:lstStyle/>
        <a:p>
          <a:endParaRPr lang="en-US"/>
        </a:p>
      </dgm:t>
    </dgm:pt>
    <dgm:pt modelId="{2A03B3DC-8124-4E19-9B54-43CA6B02B20C}" type="sibTrans" cxnId="{44B5DE6E-61F3-42FB-8B58-886DA51CDC80}">
      <dgm:prSet/>
      <dgm:spPr/>
      <dgm:t>
        <a:bodyPr/>
        <a:lstStyle/>
        <a:p>
          <a:endParaRPr lang="en-US"/>
        </a:p>
      </dgm:t>
    </dgm:pt>
    <dgm:pt modelId="{F57E1D24-9A4A-4DA5-8EFA-CAC6BB896CDE}" type="pres">
      <dgm:prSet presAssocID="{56BE8053-38AB-44EE-94E7-7A467062DF8F}" presName="root" presStyleCnt="0">
        <dgm:presLayoutVars>
          <dgm:dir/>
          <dgm:resizeHandles val="exact"/>
        </dgm:presLayoutVars>
      </dgm:prSet>
      <dgm:spPr/>
    </dgm:pt>
    <dgm:pt modelId="{CE8F337B-940F-4BFA-82F1-C46F38C89C7D}" type="pres">
      <dgm:prSet presAssocID="{09CF67D7-9A33-41EE-B063-02026443D9D9}" presName="compNode" presStyleCnt="0"/>
      <dgm:spPr/>
    </dgm:pt>
    <dgm:pt modelId="{83785A24-BFC7-49F0-98BE-CC9D59AA2186}" type="pres">
      <dgm:prSet presAssocID="{09CF67D7-9A33-41EE-B063-02026443D9D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nero"/>
        </a:ext>
      </dgm:extLst>
    </dgm:pt>
    <dgm:pt modelId="{D140DBA1-C41D-4D7B-AD1F-091777D53A7B}" type="pres">
      <dgm:prSet presAssocID="{09CF67D7-9A33-41EE-B063-02026443D9D9}" presName="spaceRect" presStyleCnt="0"/>
      <dgm:spPr/>
    </dgm:pt>
    <dgm:pt modelId="{D3D06A5A-4643-491E-A9E8-F70CA76AA348}" type="pres">
      <dgm:prSet presAssocID="{09CF67D7-9A33-41EE-B063-02026443D9D9}" presName="textRect" presStyleLbl="revTx" presStyleIdx="0" presStyleCnt="5">
        <dgm:presLayoutVars>
          <dgm:chMax val="1"/>
          <dgm:chPref val="1"/>
        </dgm:presLayoutVars>
      </dgm:prSet>
      <dgm:spPr/>
    </dgm:pt>
    <dgm:pt modelId="{A7410403-9EAD-4978-AC78-3E92F14DB4A0}" type="pres">
      <dgm:prSet presAssocID="{ADD1EA98-0EC1-4C3F-9A41-0D00A3014B4C}" presName="sibTrans" presStyleCnt="0"/>
      <dgm:spPr/>
    </dgm:pt>
    <dgm:pt modelId="{53DE1362-0C29-4B10-AB73-487245F2BA97}" type="pres">
      <dgm:prSet presAssocID="{25F4F9F5-1A16-440F-AEAD-26FD62608144}" presName="compNode" presStyleCnt="0"/>
      <dgm:spPr/>
    </dgm:pt>
    <dgm:pt modelId="{A6400B45-6CA7-4466-8ECD-29E7CBB9EC21}" type="pres">
      <dgm:prSet presAssocID="{25F4F9F5-1A16-440F-AEAD-26FD6260814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upo"/>
        </a:ext>
      </dgm:extLst>
    </dgm:pt>
    <dgm:pt modelId="{CB315A43-9D33-4676-B6FF-63CB943E7F69}" type="pres">
      <dgm:prSet presAssocID="{25F4F9F5-1A16-440F-AEAD-26FD62608144}" presName="spaceRect" presStyleCnt="0"/>
      <dgm:spPr/>
    </dgm:pt>
    <dgm:pt modelId="{5B210E90-1EC3-422C-892F-72975B9D0199}" type="pres">
      <dgm:prSet presAssocID="{25F4F9F5-1A16-440F-AEAD-26FD62608144}" presName="textRect" presStyleLbl="revTx" presStyleIdx="1" presStyleCnt="5">
        <dgm:presLayoutVars>
          <dgm:chMax val="1"/>
          <dgm:chPref val="1"/>
        </dgm:presLayoutVars>
      </dgm:prSet>
      <dgm:spPr/>
    </dgm:pt>
    <dgm:pt modelId="{0C3DC60A-8865-4E47-AC2B-F0312A628D94}" type="pres">
      <dgm:prSet presAssocID="{3DE68999-0BD9-4E77-A5D7-0554873108B1}" presName="sibTrans" presStyleCnt="0"/>
      <dgm:spPr/>
    </dgm:pt>
    <dgm:pt modelId="{8139E156-3590-4DB1-8BC1-EE1E518F9950}" type="pres">
      <dgm:prSet presAssocID="{2A52BBCC-BCD0-4E0C-8970-C9B21E97F301}" presName="compNode" presStyleCnt="0"/>
      <dgm:spPr/>
    </dgm:pt>
    <dgm:pt modelId="{34A63360-24E5-460E-A7E0-C8FC13B36D8B}" type="pres">
      <dgm:prSet presAssocID="{2A52BBCC-BCD0-4E0C-8970-C9B21E97F3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6E902C92-51C5-41A4-9B4A-FC9FF2490C39}" type="pres">
      <dgm:prSet presAssocID="{2A52BBCC-BCD0-4E0C-8970-C9B21E97F301}" presName="spaceRect" presStyleCnt="0"/>
      <dgm:spPr/>
    </dgm:pt>
    <dgm:pt modelId="{265E0645-AF48-4A8D-BFF2-79D29E97D114}" type="pres">
      <dgm:prSet presAssocID="{2A52BBCC-BCD0-4E0C-8970-C9B21E97F301}" presName="textRect" presStyleLbl="revTx" presStyleIdx="2" presStyleCnt="5">
        <dgm:presLayoutVars>
          <dgm:chMax val="1"/>
          <dgm:chPref val="1"/>
        </dgm:presLayoutVars>
      </dgm:prSet>
      <dgm:spPr/>
    </dgm:pt>
    <dgm:pt modelId="{5E8662A7-4AA2-4203-B015-7C913A925C7A}" type="pres">
      <dgm:prSet presAssocID="{951FF712-FC29-44F1-9F6F-37F7EA457954}" presName="sibTrans" presStyleCnt="0"/>
      <dgm:spPr/>
    </dgm:pt>
    <dgm:pt modelId="{F48D377E-9895-4881-9C5F-C77FC1026944}" type="pres">
      <dgm:prSet presAssocID="{9CB246FF-DDD9-4B60-BFB3-EDA78A248794}" presName="compNode" presStyleCnt="0"/>
      <dgm:spPr/>
    </dgm:pt>
    <dgm:pt modelId="{134DF23C-5B04-4E20-97D8-B0A02C2FD6F7}" type="pres">
      <dgm:prSet presAssocID="{9CB246FF-DDD9-4B60-BFB3-EDA78A24879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oldador"/>
        </a:ext>
      </dgm:extLst>
    </dgm:pt>
    <dgm:pt modelId="{33AC9A90-69DA-4BFE-9937-578D069931AA}" type="pres">
      <dgm:prSet presAssocID="{9CB246FF-DDD9-4B60-BFB3-EDA78A248794}" presName="spaceRect" presStyleCnt="0"/>
      <dgm:spPr/>
    </dgm:pt>
    <dgm:pt modelId="{940D0105-9BD5-47F7-810A-3EF069F90F6B}" type="pres">
      <dgm:prSet presAssocID="{9CB246FF-DDD9-4B60-BFB3-EDA78A248794}" presName="textRect" presStyleLbl="revTx" presStyleIdx="3" presStyleCnt="5">
        <dgm:presLayoutVars>
          <dgm:chMax val="1"/>
          <dgm:chPref val="1"/>
        </dgm:presLayoutVars>
      </dgm:prSet>
      <dgm:spPr/>
    </dgm:pt>
    <dgm:pt modelId="{628B63A1-46D8-415A-8DEE-D1491473AC5C}" type="pres">
      <dgm:prSet presAssocID="{DAC68FBF-52C4-461C-BEBF-2E5691C09CF4}" presName="sibTrans" presStyleCnt="0"/>
      <dgm:spPr/>
    </dgm:pt>
    <dgm:pt modelId="{37B09C3D-4FAA-4583-A11A-E88553D5EF62}" type="pres">
      <dgm:prSet presAssocID="{2DE2D4BA-0FF4-4153-91EF-12CD4BF542BB}" presName="compNode" presStyleCnt="0"/>
      <dgm:spPr/>
    </dgm:pt>
    <dgm:pt modelId="{EF2A883F-4DDE-4FFE-BE9F-EF0FD1C6FF19}" type="pres">
      <dgm:prSet presAssocID="{2DE2D4BA-0FF4-4153-91EF-12CD4BF542B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rritante"/>
        </a:ext>
      </dgm:extLst>
    </dgm:pt>
    <dgm:pt modelId="{9ABE878C-D627-4D51-B248-3384DCA18F3F}" type="pres">
      <dgm:prSet presAssocID="{2DE2D4BA-0FF4-4153-91EF-12CD4BF542BB}" presName="spaceRect" presStyleCnt="0"/>
      <dgm:spPr/>
    </dgm:pt>
    <dgm:pt modelId="{1533BC6F-1EEE-40BA-8638-958BC0119065}" type="pres">
      <dgm:prSet presAssocID="{2DE2D4BA-0FF4-4153-91EF-12CD4BF542BB}" presName="textRect" presStyleLbl="revTx" presStyleIdx="4" presStyleCnt="5">
        <dgm:presLayoutVars>
          <dgm:chMax val="1"/>
          <dgm:chPref val="1"/>
        </dgm:presLayoutVars>
      </dgm:prSet>
      <dgm:spPr/>
    </dgm:pt>
  </dgm:ptLst>
  <dgm:cxnLst>
    <dgm:cxn modelId="{D6B0BF24-736A-4F50-A43F-A0569E6D0CDB}" srcId="{56BE8053-38AB-44EE-94E7-7A467062DF8F}" destId="{2A52BBCC-BCD0-4E0C-8970-C9B21E97F301}" srcOrd="2" destOrd="0" parTransId="{6D9738E0-2716-4D25-B413-A132B5B7D21C}" sibTransId="{951FF712-FC29-44F1-9F6F-37F7EA457954}"/>
    <dgm:cxn modelId="{1DED5928-6C40-4DBC-B5DA-DD5B120F9BDC}" type="presOf" srcId="{56BE8053-38AB-44EE-94E7-7A467062DF8F}" destId="{F57E1D24-9A4A-4DA5-8EFA-CAC6BB896CDE}" srcOrd="0" destOrd="0" presId="urn:microsoft.com/office/officeart/2018/2/layout/IconLabelList"/>
    <dgm:cxn modelId="{14B38C29-18E8-45C0-B075-4BD265E61726}" type="presOf" srcId="{2DE2D4BA-0FF4-4153-91EF-12CD4BF542BB}" destId="{1533BC6F-1EEE-40BA-8638-958BC0119065}" srcOrd="0" destOrd="0" presId="urn:microsoft.com/office/officeart/2018/2/layout/IconLabelList"/>
    <dgm:cxn modelId="{44B5DE6E-61F3-42FB-8B58-886DA51CDC80}" srcId="{56BE8053-38AB-44EE-94E7-7A467062DF8F}" destId="{2DE2D4BA-0FF4-4153-91EF-12CD4BF542BB}" srcOrd="4" destOrd="0" parTransId="{CC72754B-928F-4FC3-8A56-03C05815AFA9}" sibTransId="{2A03B3DC-8124-4E19-9B54-43CA6B02B20C}"/>
    <dgm:cxn modelId="{6A0F4487-29B0-48BC-886D-BF108CB1B668}" type="presOf" srcId="{9CB246FF-DDD9-4B60-BFB3-EDA78A248794}" destId="{940D0105-9BD5-47F7-810A-3EF069F90F6B}" srcOrd="0" destOrd="0" presId="urn:microsoft.com/office/officeart/2018/2/layout/IconLabelList"/>
    <dgm:cxn modelId="{47721093-549B-4722-ABCB-BD4832B2991F}" type="presOf" srcId="{25F4F9F5-1A16-440F-AEAD-26FD62608144}" destId="{5B210E90-1EC3-422C-892F-72975B9D0199}" srcOrd="0" destOrd="0" presId="urn:microsoft.com/office/officeart/2018/2/layout/IconLabelList"/>
    <dgm:cxn modelId="{33D454A5-2137-468C-BF4C-0D169E9BE926}" srcId="{56BE8053-38AB-44EE-94E7-7A467062DF8F}" destId="{09CF67D7-9A33-41EE-B063-02026443D9D9}" srcOrd="0" destOrd="0" parTransId="{899A76FE-CB08-427D-848F-7D31932559A9}" sibTransId="{ADD1EA98-0EC1-4C3F-9A41-0D00A3014B4C}"/>
    <dgm:cxn modelId="{9F5712AE-7571-40EA-B5E7-E92B98C9B101}" srcId="{56BE8053-38AB-44EE-94E7-7A467062DF8F}" destId="{9CB246FF-DDD9-4B60-BFB3-EDA78A248794}" srcOrd="3" destOrd="0" parTransId="{617A0F35-F318-4C14-9F4C-67C6DD434E25}" sibTransId="{DAC68FBF-52C4-461C-BEBF-2E5691C09CF4}"/>
    <dgm:cxn modelId="{D79C51E4-B41B-4251-8A09-31F19883BFDB}" type="presOf" srcId="{09CF67D7-9A33-41EE-B063-02026443D9D9}" destId="{D3D06A5A-4643-491E-A9E8-F70CA76AA348}" srcOrd="0" destOrd="0" presId="urn:microsoft.com/office/officeart/2018/2/layout/IconLabelList"/>
    <dgm:cxn modelId="{58D390FC-6147-498B-8D32-316AABB9E13A}" type="presOf" srcId="{2A52BBCC-BCD0-4E0C-8970-C9B21E97F301}" destId="{265E0645-AF48-4A8D-BFF2-79D29E97D114}" srcOrd="0" destOrd="0" presId="urn:microsoft.com/office/officeart/2018/2/layout/IconLabelList"/>
    <dgm:cxn modelId="{44FFB1FF-FF13-4E53-B459-CC1A4A2F0A40}" srcId="{56BE8053-38AB-44EE-94E7-7A467062DF8F}" destId="{25F4F9F5-1A16-440F-AEAD-26FD62608144}" srcOrd="1" destOrd="0" parTransId="{4075AB84-F1E8-4DEB-B893-DD2E2A7AB9B7}" sibTransId="{3DE68999-0BD9-4E77-A5D7-0554873108B1}"/>
    <dgm:cxn modelId="{025C0F64-245C-4EAF-8309-5AFDDD2065FD}" type="presParOf" srcId="{F57E1D24-9A4A-4DA5-8EFA-CAC6BB896CDE}" destId="{CE8F337B-940F-4BFA-82F1-C46F38C89C7D}" srcOrd="0" destOrd="0" presId="urn:microsoft.com/office/officeart/2018/2/layout/IconLabelList"/>
    <dgm:cxn modelId="{DD814F83-45ED-4B51-AF04-DF6D7FDD1EBC}" type="presParOf" srcId="{CE8F337B-940F-4BFA-82F1-C46F38C89C7D}" destId="{83785A24-BFC7-49F0-98BE-CC9D59AA2186}" srcOrd="0" destOrd="0" presId="urn:microsoft.com/office/officeart/2018/2/layout/IconLabelList"/>
    <dgm:cxn modelId="{AE6743AE-2542-44E0-9F0A-0ADB94CE74C7}" type="presParOf" srcId="{CE8F337B-940F-4BFA-82F1-C46F38C89C7D}" destId="{D140DBA1-C41D-4D7B-AD1F-091777D53A7B}" srcOrd="1" destOrd="0" presId="urn:microsoft.com/office/officeart/2018/2/layout/IconLabelList"/>
    <dgm:cxn modelId="{4D4BEBFF-95BB-4F13-8145-14835F5542D5}" type="presParOf" srcId="{CE8F337B-940F-4BFA-82F1-C46F38C89C7D}" destId="{D3D06A5A-4643-491E-A9E8-F70CA76AA348}" srcOrd="2" destOrd="0" presId="urn:microsoft.com/office/officeart/2018/2/layout/IconLabelList"/>
    <dgm:cxn modelId="{11DE3F04-A381-4783-A1A7-F0706242638C}" type="presParOf" srcId="{F57E1D24-9A4A-4DA5-8EFA-CAC6BB896CDE}" destId="{A7410403-9EAD-4978-AC78-3E92F14DB4A0}" srcOrd="1" destOrd="0" presId="urn:microsoft.com/office/officeart/2018/2/layout/IconLabelList"/>
    <dgm:cxn modelId="{7D522DF9-F63A-41A6-A69C-C3937BFB1A2E}" type="presParOf" srcId="{F57E1D24-9A4A-4DA5-8EFA-CAC6BB896CDE}" destId="{53DE1362-0C29-4B10-AB73-487245F2BA97}" srcOrd="2" destOrd="0" presId="urn:microsoft.com/office/officeart/2018/2/layout/IconLabelList"/>
    <dgm:cxn modelId="{3C941DCA-20E1-4976-B022-DBE84EC10776}" type="presParOf" srcId="{53DE1362-0C29-4B10-AB73-487245F2BA97}" destId="{A6400B45-6CA7-4466-8ECD-29E7CBB9EC21}" srcOrd="0" destOrd="0" presId="urn:microsoft.com/office/officeart/2018/2/layout/IconLabelList"/>
    <dgm:cxn modelId="{ADEFCF38-4860-4F50-9E10-CB8A84967011}" type="presParOf" srcId="{53DE1362-0C29-4B10-AB73-487245F2BA97}" destId="{CB315A43-9D33-4676-B6FF-63CB943E7F69}" srcOrd="1" destOrd="0" presId="urn:microsoft.com/office/officeart/2018/2/layout/IconLabelList"/>
    <dgm:cxn modelId="{57998A34-14AE-4B47-9155-DC3319A6765C}" type="presParOf" srcId="{53DE1362-0C29-4B10-AB73-487245F2BA97}" destId="{5B210E90-1EC3-422C-892F-72975B9D0199}" srcOrd="2" destOrd="0" presId="urn:microsoft.com/office/officeart/2018/2/layout/IconLabelList"/>
    <dgm:cxn modelId="{569D54F6-8F20-403B-B65B-72B2DE21FFBE}" type="presParOf" srcId="{F57E1D24-9A4A-4DA5-8EFA-CAC6BB896CDE}" destId="{0C3DC60A-8865-4E47-AC2B-F0312A628D94}" srcOrd="3" destOrd="0" presId="urn:microsoft.com/office/officeart/2018/2/layout/IconLabelList"/>
    <dgm:cxn modelId="{C5DB2EDB-FAC4-4BAD-8739-4A1F96F4CF5E}" type="presParOf" srcId="{F57E1D24-9A4A-4DA5-8EFA-CAC6BB896CDE}" destId="{8139E156-3590-4DB1-8BC1-EE1E518F9950}" srcOrd="4" destOrd="0" presId="urn:microsoft.com/office/officeart/2018/2/layout/IconLabelList"/>
    <dgm:cxn modelId="{201E5475-872D-491D-BA24-4879A8D73900}" type="presParOf" srcId="{8139E156-3590-4DB1-8BC1-EE1E518F9950}" destId="{34A63360-24E5-460E-A7E0-C8FC13B36D8B}" srcOrd="0" destOrd="0" presId="urn:microsoft.com/office/officeart/2018/2/layout/IconLabelList"/>
    <dgm:cxn modelId="{9E7DC385-DCFB-41A6-BA93-CFEB468D2019}" type="presParOf" srcId="{8139E156-3590-4DB1-8BC1-EE1E518F9950}" destId="{6E902C92-51C5-41A4-9B4A-FC9FF2490C39}" srcOrd="1" destOrd="0" presId="urn:microsoft.com/office/officeart/2018/2/layout/IconLabelList"/>
    <dgm:cxn modelId="{B2E7D10D-E0DC-4D0C-A257-92C04EA55078}" type="presParOf" srcId="{8139E156-3590-4DB1-8BC1-EE1E518F9950}" destId="{265E0645-AF48-4A8D-BFF2-79D29E97D114}" srcOrd="2" destOrd="0" presId="urn:microsoft.com/office/officeart/2018/2/layout/IconLabelList"/>
    <dgm:cxn modelId="{5927B4E3-90B4-4C22-9C5F-41E7DCF67955}" type="presParOf" srcId="{F57E1D24-9A4A-4DA5-8EFA-CAC6BB896CDE}" destId="{5E8662A7-4AA2-4203-B015-7C913A925C7A}" srcOrd="5" destOrd="0" presId="urn:microsoft.com/office/officeart/2018/2/layout/IconLabelList"/>
    <dgm:cxn modelId="{AA40FB80-F34F-4501-B8F4-EA58DF873740}" type="presParOf" srcId="{F57E1D24-9A4A-4DA5-8EFA-CAC6BB896CDE}" destId="{F48D377E-9895-4881-9C5F-C77FC1026944}" srcOrd="6" destOrd="0" presId="urn:microsoft.com/office/officeart/2018/2/layout/IconLabelList"/>
    <dgm:cxn modelId="{12B213F9-4660-4A4B-8A82-F7C7D263849B}" type="presParOf" srcId="{F48D377E-9895-4881-9C5F-C77FC1026944}" destId="{134DF23C-5B04-4E20-97D8-B0A02C2FD6F7}" srcOrd="0" destOrd="0" presId="urn:microsoft.com/office/officeart/2018/2/layout/IconLabelList"/>
    <dgm:cxn modelId="{91A8C796-BDAA-47CA-B327-E558C8F27B12}" type="presParOf" srcId="{F48D377E-9895-4881-9C5F-C77FC1026944}" destId="{33AC9A90-69DA-4BFE-9937-578D069931AA}" srcOrd="1" destOrd="0" presId="urn:microsoft.com/office/officeart/2018/2/layout/IconLabelList"/>
    <dgm:cxn modelId="{E0862029-3F39-4A8F-8AF9-44809243D6A5}" type="presParOf" srcId="{F48D377E-9895-4881-9C5F-C77FC1026944}" destId="{940D0105-9BD5-47F7-810A-3EF069F90F6B}" srcOrd="2" destOrd="0" presId="urn:microsoft.com/office/officeart/2018/2/layout/IconLabelList"/>
    <dgm:cxn modelId="{E2FEEC23-BA5A-4A08-8FCC-2DADE8081D76}" type="presParOf" srcId="{F57E1D24-9A4A-4DA5-8EFA-CAC6BB896CDE}" destId="{628B63A1-46D8-415A-8DEE-D1491473AC5C}" srcOrd="7" destOrd="0" presId="urn:microsoft.com/office/officeart/2018/2/layout/IconLabelList"/>
    <dgm:cxn modelId="{5D32962A-6238-4B94-97CE-83AB01230FA7}" type="presParOf" srcId="{F57E1D24-9A4A-4DA5-8EFA-CAC6BB896CDE}" destId="{37B09C3D-4FAA-4583-A11A-E88553D5EF62}" srcOrd="8" destOrd="0" presId="urn:microsoft.com/office/officeart/2018/2/layout/IconLabelList"/>
    <dgm:cxn modelId="{C5D5B748-43E0-4E01-94E2-BEF8FF7F01AC}" type="presParOf" srcId="{37B09C3D-4FAA-4583-A11A-E88553D5EF62}" destId="{EF2A883F-4DDE-4FFE-BE9F-EF0FD1C6FF19}" srcOrd="0" destOrd="0" presId="urn:microsoft.com/office/officeart/2018/2/layout/IconLabelList"/>
    <dgm:cxn modelId="{0CF4953D-AB3F-4581-B5C8-195F45E87780}" type="presParOf" srcId="{37B09C3D-4FAA-4583-A11A-E88553D5EF62}" destId="{9ABE878C-D627-4D51-B248-3384DCA18F3F}" srcOrd="1" destOrd="0" presId="urn:microsoft.com/office/officeart/2018/2/layout/IconLabelList"/>
    <dgm:cxn modelId="{D55BCAA5-9777-400E-8594-D3C65DB0BEF1}" type="presParOf" srcId="{37B09C3D-4FAA-4583-A11A-E88553D5EF62}" destId="{1533BC6F-1EEE-40BA-8638-958BC011906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36838E-D703-4978-9BCF-6316587437A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779A8E9-22B9-44F4-B693-7874B94E9057}">
      <dgm:prSet custT="1"/>
      <dgm:spPr/>
      <dgm:t>
        <a:bodyPr/>
        <a:lstStyle/>
        <a:p>
          <a:r>
            <a:rPr lang="es-ES" sz="1600" b="1" dirty="0"/>
            <a:t>6. Salarios</a:t>
          </a:r>
          <a:endParaRPr lang="en-US" sz="1600" dirty="0"/>
        </a:p>
      </dgm:t>
    </dgm:pt>
    <dgm:pt modelId="{63DF578E-57E4-41E9-8091-DCE6EA72DF3C}" type="parTrans" cxnId="{B3ED34DE-9914-4A4C-B157-F1D423EB5D3D}">
      <dgm:prSet/>
      <dgm:spPr/>
      <dgm:t>
        <a:bodyPr/>
        <a:lstStyle/>
        <a:p>
          <a:endParaRPr lang="en-US"/>
        </a:p>
      </dgm:t>
    </dgm:pt>
    <dgm:pt modelId="{2D948C02-361B-4E52-BD9C-FC4AD40324CF}" type="sibTrans" cxnId="{B3ED34DE-9914-4A4C-B157-F1D423EB5D3D}">
      <dgm:prSet/>
      <dgm:spPr/>
      <dgm:t>
        <a:bodyPr/>
        <a:lstStyle/>
        <a:p>
          <a:endParaRPr lang="en-US"/>
        </a:p>
      </dgm:t>
    </dgm:pt>
    <dgm:pt modelId="{04326257-10D2-4F19-AA89-9BDF77BA138B}">
      <dgm:prSet custT="1"/>
      <dgm:spPr/>
      <dgm:t>
        <a:bodyPr/>
        <a:lstStyle/>
        <a:p>
          <a:r>
            <a:rPr lang="es-ES" sz="1400" dirty="0"/>
            <a:t>Los trabajadores tienen derecho a </a:t>
          </a:r>
          <a:r>
            <a:rPr lang="es-ES" sz="1400" u="sng" dirty="0"/>
            <a:t>salarios justos</a:t>
          </a:r>
          <a:r>
            <a:rPr lang="es-ES" sz="1400" dirty="0"/>
            <a:t> que proporcionen un nivel de vida digno.</a:t>
          </a:r>
          <a:endParaRPr lang="en-US" sz="1400" dirty="0"/>
        </a:p>
      </dgm:t>
    </dgm:pt>
    <dgm:pt modelId="{94A38242-AC14-477A-A34B-59C94312FA21}" type="parTrans" cxnId="{C61D83D3-A75D-4A5D-AD07-74568F976864}">
      <dgm:prSet/>
      <dgm:spPr/>
      <dgm:t>
        <a:bodyPr/>
        <a:lstStyle/>
        <a:p>
          <a:endParaRPr lang="en-US"/>
        </a:p>
      </dgm:t>
    </dgm:pt>
    <dgm:pt modelId="{4E432962-44A8-406A-AF65-BE5271F1A44F}" type="sibTrans" cxnId="{C61D83D3-A75D-4A5D-AD07-74568F976864}">
      <dgm:prSet/>
      <dgm:spPr/>
      <dgm:t>
        <a:bodyPr/>
        <a:lstStyle/>
        <a:p>
          <a:endParaRPr lang="en-US"/>
        </a:p>
      </dgm:t>
    </dgm:pt>
    <dgm:pt modelId="{29662E20-7578-4042-83EC-CE8DB1590D0A}">
      <dgm:prSet custT="1"/>
      <dgm:spPr/>
      <dgm:t>
        <a:bodyPr/>
        <a:lstStyle/>
        <a:p>
          <a:r>
            <a:rPr lang="es-ES" sz="1100" dirty="0"/>
            <a:t>Debe garantizarse un </a:t>
          </a:r>
          <a:r>
            <a:rPr lang="es-ES" sz="1100" u="sng" dirty="0"/>
            <a:t>salario mínimo adecuado que permita satisfacer las necesidades del trabajador y de su familia en función de las condiciones económicas y sociales</a:t>
          </a:r>
          <a:r>
            <a:rPr lang="es-ES" sz="1100" dirty="0"/>
            <a:t>, y que al mismo tiempo salvaguarde el acceso al empleo y los incentivos para buscar trabajo. Debe evitarse la pobreza de los ocupados.</a:t>
          </a:r>
          <a:endParaRPr lang="en-US" sz="1100" dirty="0"/>
        </a:p>
      </dgm:t>
    </dgm:pt>
    <dgm:pt modelId="{B23F5DBB-7DC6-4464-87A8-8A5AB4CA5409}" type="parTrans" cxnId="{673EE221-A80D-4F1C-9C59-BFBCAF1C8A28}">
      <dgm:prSet/>
      <dgm:spPr/>
      <dgm:t>
        <a:bodyPr/>
        <a:lstStyle/>
        <a:p>
          <a:endParaRPr lang="en-US"/>
        </a:p>
      </dgm:t>
    </dgm:pt>
    <dgm:pt modelId="{DD38ED98-2B82-409B-80FE-F3C213F0CD49}" type="sibTrans" cxnId="{673EE221-A80D-4F1C-9C59-BFBCAF1C8A28}">
      <dgm:prSet/>
      <dgm:spPr/>
      <dgm:t>
        <a:bodyPr/>
        <a:lstStyle/>
        <a:p>
          <a:endParaRPr lang="en-US"/>
        </a:p>
      </dgm:t>
    </dgm:pt>
    <dgm:pt modelId="{CCA7B72D-91CA-44CA-819F-2964966BA280}">
      <dgm:prSet/>
      <dgm:spPr/>
      <dgm:t>
        <a:bodyPr/>
        <a:lstStyle/>
        <a:p>
          <a:r>
            <a:rPr lang="es-ES" dirty="0"/>
            <a:t>Todos los salarios </a:t>
          </a:r>
          <a:r>
            <a:rPr lang="es-ES" u="sng" dirty="0"/>
            <a:t>deberán fijarse de manera transparente y predecible</a:t>
          </a:r>
          <a:r>
            <a:rPr lang="es-ES" dirty="0"/>
            <a:t>, con arreglo a las prácticas nacionales y respetando la autonomía de los interlocutores sociales.</a:t>
          </a:r>
          <a:endParaRPr lang="en-US" dirty="0"/>
        </a:p>
      </dgm:t>
    </dgm:pt>
    <dgm:pt modelId="{AA899DE3-9C68-430A-8390-15F27A87A2F7}" type="parTrans" cxnId="{3D822BFE-B7A7-4756-994D-DD4743E8D15D}">
      <dgm:prSet/>
      <dgm:spPr/>
      <dgm:t>
        <a:bodyPr/>
        <a:lstStyle/>
        <a:p>
          <a:endParaRPr lang="en-US"/>
        </a:p>
      </dgm:t>
    </dgm:pt>
    <dgm:pt modelId="{D3004CD9-EB1B-4DC2-963D-4338A0F4CA21}" type="sibTrans" cxnId="{3D822BFE-B7A7-4756-994D-DD4743E8D15D}">
      <dgm:prSet/>
      <dgm:spPr/>
      <dgm:t>
        <a:bodyPr/>
        <a:lstStyle/>
        <a:p>
          <a:endParaRPr lang="en-US"/>
        </a:p>
      </dgm:t>
    </dgm:pt>
    <dgm:pt modelId="{919C6628-3CB1-4223-BB2F-E2E12CCB7D7E}" type="pres">
      <dgm:prSet presAssocID="{7E36838E-D703-4978-9BCF-6316587437A8}" presName="root" presStyleCnt="0">
        <dgm:presLayoutVars>
          <dgm:dir/>
          <dgm:resizeHandles val="exact"/>
        </dgm:presLayoutVars>
      </dgm:prSet>
      <dgm:spPr/>
    </dgm:pt>
    <dgm:pt modelId="{3EF20543-554F-409C-9436-5F1092DDEE96}" type="pres">
      <dgm:prSet presAssocID="{5779A8E9-22B9-44F4-B693-7874B94E9057}" presName="compNode" presStyleCnt="0"/>
      <dgm:spPr/>
    </dgm:pt>
    <dgm:pt modelId="{C821C8C6-0CA2-45FF-94DB-2FD53A0E86B8}" type="pres">
      <dgm:prSet presAssocID="{5779A8E9-22B9-44F4-B693-7874B94E905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nero"/>
        </a:ext>
      </dgm:extLst>
    </dgm:pt>
    <dgm:pt modelId="{679BEA90-B2DA-4FAF-AB54-03745B6F478B}" type="pres">
      <dgm:prSet presAssocID="{5779A8E9-22B9-44F4-B693-7874B94E9057}" presName="spaceRect" presStyleCnt="0"/>
      <dgm:spPr/>
    </dgm:pt>
    <dgm:pt modelId="{F7A5AA96-FB00-475D-B992-D88914C329A0}" type="pres">
      <dgm:prSet presAssocID="{5779A8E9-22B9-44F4-B693-7874B94E9057}" presName="textRect" presStyleLbl="revTx" presStyleIdx="0" presStyleCnt="4">
        <dgm:presLayoutVars>
          <dgm:chMax val="1"/>
          <dgm:chPref val="1"/>
        </dgm:presLayoutVars>
      </dgm:prSet>
      <dgm:spPr/>
    </dgm:pt>
    <dgm:pt modelId="{5CF8C8FD-F5B1-4F0C-B6D7-64A3C3BFE3C7}" type="pres">
      <dgm:prSet presAssocID="{2D948C02-361B-4E52-BD9C-FC4AD40324CF}" presName="sibTrans" presStyleCnt="0"/>
      <dgm:spPr/>
    </dgm:pt>
    <dgm:pt modelId="{2E8CA6C8-60CC-48C8-B5AA-369FAA5B27CE}" type="pres">
      <dgm:prSet presAssocID="{04326257-10D2-4F19-AA89-9BDF77BA138B}" presName="compNode" presStyleCnt="0"/>
      <dgm:spPr/>
    </dgm:pt>
    <dgm:pt modelId="{BEAC211B-48DA-414B-9069-D64AF7192C95}" type="pres">
      <dgm:prSet presAssocID="{04326257-10D2-4F19-AA89-9BDF77BA138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upo"/>
        </a:ext>
      </dgm:extLst>
    </dgm:pt>
    <dgm:pt modelId="{53893EDE-458F-4059-9F3F-045FF30731D6}" type="pres">
      <dgm:prSet presAssocID="{04326257-10D2-4F19-AA89-9BDF77BA138B}" presName="spaceRect" presStyleCnt="0"/>
      <dgm:spPr/>
    </dgm:pt>
    <dgm:pt modelId="{3B310F7C-5F7A-4E08-9B47-F0DF27294D36}" type="pres">
      <dgm:prSet presAssocID="{04326257-10D2-4F19-AA89-9BDF77BA138B}" presName="textRect" presStyleLbl="revTx" presStyleIdx="1" presStyleCnt="4">
        <dgm:presLayoutVars>
          <dgm:chMax val="1"/>
          <dgm:chPref val="1"/>
        </dgm:presLayoutVars>
      </dgm:prSet>
      <dgm:spPr/>
    </dgm:pt>
    <dgm:pt modelId="{3C66CCB6-7B7F-4491-9A7F-06CCE8B24316}" type="pres">
      <dgm:prSet presAssocID="{4E432962-44A8-406A-AF65-BE5271F1A44F}" presName="sibTrans" presStyleCnt="0"/>
      <dgm:spPr/>
    </dgm:pt>
    <dgm:pt modelId="{F043AD38-82FA-4954-9101-6318CA025291}" type="pres">
      <dgm:prSet presAssocID="{29662E20-7578-4042-83EC-CE8DB1590D0A}" presName="compNode" presStyleCnt="0"/>
      <dgm:spPr/>
    </dgm:pt>
    <dgm:pt modelId="{F9BFC82E-8788-4D3B-B12A-A6A9F9E058A7}" type="pres">
      <dgm:prSet presAssocID="{29662E20-7578-4042-83EC-CE8DB1590D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ólar"/>
        </a:ext>
      </dgm:extLst>
    </dgm:pt>
    <dgm:pt modelId="{A0350DF2-511D-40D8-B873-24EA401EC60D}" type="pres">
      <dgm:prSet presAssocID="{29662E20-7578-4042-83EC-CE8DB1590D0A}" presName="spaceRect" presStyleCnt="0"/>
      <dgm:spPr/>
    </dgm:pt>
    <dgm:pt modelId="{9056B3F1-DC03-4215-8DA2-E903E7FD553E}" type="pres">
      <dgm:prSet presAssocID="{29662E20-7578-4042-83EC-CE8DB1590D0A}" presName="textRect" presStyleLbl="revTx" presStyleIdx="2" presStyleCnt="4" custScaleY="131654">
        <dgm:presLayoutVars>
          <dgm:chMax val="1"/>
          <dgm:chPref val="1"/>
        </dgm:presLayoutVars>
      </dgm:prSet>
      <dgm:spPr/>
    </dgm:pt>
    <dgm:pt modelId="{66CF93D7-1E53-4BE2-816B-CB3429C9258B}" type="pres">
      <dgm:prSet presAssocID="{DD38ED98-2B82-409B-80FE-F3C213F0CD49}" presName="sibTrans" presStyleCnt="0"/>
      <dgm:spPr/>
    </dgm:pt>
    <dgm:pt modelId="{08F5A57F-09B7-4C66-B9D0-2CE364DCA0C8}" type="pres">
      <dgm:prSet presAssocID="{CCA7B72D-91CA-44CA-819F-2964966BA280}" presName="compNode" presStyleCnt="0"/>
      <dgm:spPr/>
    </dgm:pt>
    <dgm:pt modelId="{0B9AE65D-FAC5-463C-B4D6-5EDDFAAB3356}" type="pres">
      <dgm:prSet presAssocID="{CCA7B72D-91CA-44CA-819F-2964966BA28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ffice Worker"/>
        </a:ext>
      </dgm:extLst>
    </dgm:pt>
    <dgm:pt modelId="{E5CC7043-E1CD-4914-906C-37709344AF1A}" type="pres">
      <dgm:prSet presAssocID="{CCA7B72D-91CA-44CA-819F-2964966BA280}" presName="spaceRect" presStyleCnt="0"/>
      <dgm:spPr/>
    </dgm:pt>
    <dgm:pt modelId="{CBF36DE3-38EE-4AAF-9D8F-64CECB476403}" type="pres">
      <dgm:prSet presAssocID="{CCA7B72D-91CA-44CA-819F-2964966BA280}" presName="textRect" presStyleLbl="revTx" presStyleIdx="3" presStyleCnt="4">
        <dgm:presLayoutVars>
          <dgm:chMax val="1"/>
          <dgm:chPref val="1"/>
        </dgm:presLayoutVars>
      </dgm:prSet>
      <dgm:spPr/>
    </dgm:pt>
  </dgm:ptLst>
  <dgm:cxnLst>
    <dgm:cxn modelId="{673EE221-A80D-4F1C-9C59-BFBCAF1C8A28}" srcId="{7E36838E-D703-4978-9BCF-6316587437A8}" destId="{29662E20-7578-4042-83EC-CE8DB1590D0A}" srcOrd="2" destOrd="0" parTransId="{B23F5DBB-7DC6-4464-87A8-8A5AB4CA5409}" sibTransId="{DD38ED98-2B82-409B-80FE-F3C213F0CD49}"/>
    <dgm:cxn modelId="{70BAE931-DFAC-4D35-BF34-D464C105D6CD}" type="presOf" srcId="{7E36838E-D703-4978-9BCF-6316587437A8}" destId="{919C6628-3CB1-4223-BB2F-E2E12CCB7D7E}" srcOrd="0" destOrd="0" presId="urn:microsoft.com/office/officeart/2018/2/layout/IconLabelList"/>
    <dgm:cxn modelId="{771E0B37-BC9A-4F9B-B784-B122F4455F13}" type="presOf" srcId="{5779A8E9-22B9-44F4-B693-7874B94E9057}" destId="{F7A5AA96-FB00-475D-B992-D88914C329A0}" srcOrd="0" destOrd="0" presId="urn:microsoft.com/office/officeart/2018/2/layout/IconLabelList"/>
    <dgm:cxn modelId="{D53DECA4-E1ED-4E4A-AB63-956AAAFAF44D}" type="presOf" srcId="{29662E20-7578-4042-83EC-CE8DB1590D0A}" destId="{9056B3F1-DC03-4215-8DA2-E903E7FD553E}" srcOrd="0" destOrd="0" presId="urn:microsoft.com/office/officeart/2018/2/layout/IconLabelList"/>
    <dgm:cxn modelId="{C61D83D3-A75D-4A5D-AD07-74568F976864}" srcId="{7E36838E-D703-4978-9BCF-6316587437A8}" destId="{04326257-10D2-4F19-AA89-9BDF77BA138B}" srcOrd="1" destOrd="0" parTransId="{94A38242-AC14-477A-A34B-59C94312FA21}" sibTransId="{4E432962-44A8-406A-AF65-BE5271F1A44F}"/>
    <dgm:cxn modelId="{B3ED34DE-9914-4A4C-B157-F1D423EB5D3D}" srcId="{7E36838E-D703-4978-9BCF-6316587437A8}" destId="{5779A8E9-22B9-44F4-B693-7874B94E9057}" srcOrd="0" destOrd="0" parTransId="{63DF578E-57E4-41E9-8091-DCE6EA72DF3C}" sibTransId="{2D948C02-361B-4E52-BD9C-FC4AD40324CF}"/>
    <dgm:cxn modelId="{7725C2E3-4E61-404A-B80F-2AC1E58D588D}" type="presOf" srcId="{CCA7B72D-91CA-44CA-819F-2964966BA280}" destId="{CBF36DE3-38EE-4AAF-9D8F-64CECB476403}" srcOrd="0" destOrd="0" presId="urn:microsoft.com/office/officeart/2018/2/layout/IconLabelList"/>
    <dgm:cxn modelId="{CE84C5F1-704E-4699-878E-2FBE7DE9EB86}" type="presOf" srcId="{04326257-10D2-4F19-AA89-9BDF77BA138B}" destId="{3B310F7C-5F7A-4E08-9B47-F0DF27294D36}" srcOrd="0" destOrd="0" presId="urn:microsoft.com/office/officeart/2018/2/layout/IconLabelList"/>
    <dgm:cxn modelId="{3D822BFE-B7A7-4756-994D-DD4743E8D15D}" srcId="{7E36838E-D703-4978-9BCF-6316587437A8}" destId="{CCA7B72D-91CA-44CA-819F-2964966BA280}" srcOrd="3" destOrd="0" parTransId="{AA899DE3-9C68-430A-8390-15F27A87A2F7}" sibTransId="{D3004CD9-EB1B-4DC2-963D-4338A0F4CA21}"/>
    <dgm:cxn modelId="{E5AE3F00-6A1D-4F6F-AEFD-6DED9ED2C097}" type="presParOf" srcId="{919C6628-3CB1-4223-BB2F-E2E12CCB7D7E}" destId="{3EF20543-554F-409C-9436-5F1092DDEE96}" srcOrd="0" destOrd="0" presId="urn:microsoft.com/office/officeart/2018/2/layout/IconLabelList"/>
    <dgm:cxn modelId="{424D08E6-2C97-42DB-8933-2F74D6A788A0}" type="presParOf" srcId="{3EF20543-554F-409C-9436-5F1092DDEE96}" destId="{C821C8C6-0CA2-45FF-94DB-2FD53A0E86B8}" srcOrd="0" destOrd="0" presId="urn:microsoft.com/office/officeart/2018/2/layout/IconLabelList"/>
    <dgm:cxn modelId="{919D9EE5-DC17-405C-AAC7-06DC741D2EF6}" type="presParOf" srcId="{3EF20543-554F-409C-9436-5F1092DDEE96}" destId="{679BEA90-B2DA-4FAF-AB54-03745B6F478B}" srcOrd="1" destOrd="0" presId="urn:microsoft.com/office/officeart/2018/2/layout/IconLabelList"/>
    <dgm:cxn modelId="{98AF6107-FD1F-4581-9EB7-FBAD17C04348}" type="presParOf" srcId="{3EF20543-554F-409C-9436-5F1092DDEE96}" destId="{F7A5AA96-FB00-475D-B992-D88914C329A0}" srcOrd="2" destOrd="0" presId="urn:microsoft.com/office/officeart/2018/2/layout/IconLabelList"/>
    <dgm:cxn modelId="{59DDF177-E328-40DA-896D-68CF198F8969}" type="presParOf" srcId="{919C6628-3CB1-4223-BB2F-E2E12CCB7D7E}" destId="{5CF8C8FD-F5B1-4F0C-B6D7-64A3C3BFE3C7}" srcOrd="1" destOrd="0" presId="urn:microsoft.com/office/officeart/2018/2/layout/IconLabelList"/>
    <dgm:cxn modelId="{7A2D3755-B26E-4773-8236-6B9BAFAACAF1}" type="presParOf" srcId="{919C6628-3CB1-4223-BB2F-E2E12CCB7D7E}" destId="{2E8CA6C8-60CC-48C8-B5AA-369FAA5B27CE}" srcOrd="2" destOrd="0" presId="urn:microsoft.com/office/officeart/2018/2/layout/IconLabelList"/>
    <dgm:cxn modelId="{521F3D93-DF6E-4428-B465-C1867DA40E63}" type="presParOf" srcId="{2E8CA6C8-60CC-48C8-B5AA-369FAA5B27CE}" destId="{BEAC211B-48DA-414B-9069-D64AF7192C95}" srcOrd="0" destOrd="0" presId="urn:microsoft.com/office/officeart/2018/2/layout/IconLabelList"/>
    <dgm:cxn modelId="{232B2AD2-0453-4B35-B6A5-C8DDCBE36C5F}" type="presParOf" srcId="{2E8CA6C8-60CC-48C8-B5AA-369FAA5B27CE}" destId="{53893EDE-458F-4059-9F3F-045FF30731D6}" srcOrd="1" destOrd="0" presId="urn:microsoft.com/office/officeart/2018/2/layout/IconLabelList"/>
    <dgm:cxn modelId="{B02051FD-E4FC-4693-8B82-6D8280573442}" type="presParOf" srcId="{2E8CA6C8-60CC-48C8-B5AA-369FAA5B27CE}" destId="{3B310F7C-5F7A-4E08-9B47-F0DF27294D36}" srcOrd="2" destOrd="0" presId="urn:microsoft.com/office/officeart/2018/2/layout/IconLabelList"/>
    <dgm:cxn modelId="{4BB15C79-7E09-4862-98DD-36E1034A70CD}" type="presParOf" srcId="{919C6628-3CB1-4223-BB2F-E2E12CCB7D7E}" destId="{3C66CCB6-7B7F-4491-9A7F-06CCE8B24316}" srcOrd="3" destOrd="0" presId="urn:microsoft.com/office/officeart/2018/2/layout/IconLabelList"/>
    <dgm:cxn modelId="{635F0D3D-12E3-49A2-AD21-670C297A201F}" type="presParOf" srcId="{919C6628-3CB1-4223-BB2F-E2E12CCB7D7E}" destId="{F043AD38-82FA-4954-9101-6318CA025291}" srcOrd="4" destOrd="0" presId="urn:microsoft.com/office/officeart/2018/2/layout/IconLabelList"/>
    <dgm:cxn modelId="{C4913A1C-62DD-4061-ADA8-9FFC2629FCD7}" type="presParOf" srcId="{F043AD38-82FA-4954-9101-6318CA025291}" destId="{F9BFC82E-8788-4D3B-B12A-A6A9F9E058A7}" srcOrd="0" destOrd="0" presId="urn:microsoft.com/office/officeart/2018/2/layout/IconLabelList"/>
    <dgm:cxn modelId="{88669155-7E47-4B1A-8AD6-CF029A7F0B94}" type="presParOf" srcId="{F043AD38-82FA-4954-9101-6318CA025291}" destId="{A0350DF2-511D-40D8-B873-24EA401EC60D}" srcOrd="1" destOrd="0" presId="urn:microsoft.com/office/officeart/2018/2/layout/IconLabelList"/>
    <dgm:cxn modelId="{0DEEEB2A-D81D-48B5-8EFE-20C0F7540C9A}" type="presParOf" srcId="{F043AD38-82FA-4954-9101-6318CA025291}" destId="{9056B3F1-DC03-4215-8DA2-E903E7FD553E}" srcOrd="2" destOrd="0" presId="urn:microsoft.com/office/officeart/2018/2/layout/IconLabelList"/>
    <dgm:cxn modelId="{3779977D-68E9-409B-A1C4-DB9D7F1F4550}" type="presParOf" srcId="{919C6628-3CB1-4223-BB2F-E2E12CCB7D7E}" destId="{66CF93D7-1E53-4BE2-816B-CB3429C9258B}" srcOrd="5" destOrd="0" presId="urn:microsoft.com/office/officeart/2018/2/layout/IconLabelList"/>
    <dgm:cxn modelId="{C3327019-0B8E-40BE-B11F-DBBABB004145}" type="presParOf" srcId="{919C6628-3CB1-4223-BB2F-E2E12CCB7D7E}" destId="{08F5A57F-09B7-4C66-B9D0-2CE364DCA0C8}" srcOrd="6" destOrd="0" presId="urn:microsoft.com/office/officeart/2018/2/layout/IconLabelList"/>
    <dgm:cxn modelId="{CB695287-543B-4E8F-8A69-C9FA28491914}" type="presParOf" srcId="{08F5A57F-09B7-4C66-B9D0-2CE364DCA0C8}" destId="{0B9AE65D-FAC5-463C-B4D6-5EDDFAAB3356}" srcOrd="0" destOrd="0" presId="urn:microsoft.com/office/officeart/2018/2/layout/IconLabelList"/>
    <dgm:cxn modelId="{42277DA4-A731-4DC9-8632-108EA821BC75}" type="presParOf" srcId="{08F5A57F-09B7-4C66-B9D0-2CE364DCA0C8}" destId="{E5CC7043-E1CD-4914-906C-37709344AF1A}" srcOrd="1" destOrd="0" presId="urn:microsoft.com/office/officeart/2018/2/layout/IconLabelList"/>
    <dgm:cxn modelId="{8FFDC3DF-DB2C-4EB5-A113-89C561511482}" type="presParOf" srcId="{08F5A57F-09B7-4C66-B9D0-2CE364DCA0C8}" destId="{CBF36DE3-38EE-4AAF-9D8F-64CECB476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88B0AF-C554-485B-813A-CA2905680307}"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8B753CA0-C524-4737-8750-6ECB82792CCB}">
      <dgm:prSet/>
      <dgm:spPr/>
      <dgm:t>
        <a:bodyPr/>
        <a:lstStyle/>
        <a:p>
          <a:r>
            <a:rPr lang="es-ES" b="1"/>
            <a:t>7. Información sobre las condiciones de trabajo y la protección en caso de despido</a:t>
          </a:r>
          <a:endParaRPr lang="en-US"/>
        </a:p>
      </dgm:t>
    </dgm:pt>
    <dgm:pt modelId="{6FD8E3D7-2665-4A5C-8579-7F93C18C6CA8}" type="parTrans" cxnId="{531C379E-9D67-4454-88E3-F21ECD7353DB}">
      <dgm:prSet/>
      <dgm:spPr/>
      <dgm:t>
        <a:bodyPr/>
        <a:lstStyle/>
        <a:p>
          <a:endParaRPr lang="en-US"/>
        </a:p>
      </dgm:t>
    </dgm:pt>
    <dgm:pt modelId="{7D6A9727-4A42-4615-8690-2CD52D834CEE}" type="sibTrans" cxnId="{531C379E-9D67-4454-88E3-F21ECD7353DB}">
      <dgm:prSet/>
      <dgm:spPr/>
      <dgm:t>
        <a:bodyPr/>
        <a:lstStyle/>
        <a:p>
          <a:endParaRPr lang="en-US"/>
        </a:p>
      </dgm:t>
    </dgm:pt>
    <dgm:pt modelId="{1B91F271-B936-4BCD-B391-0F9E01B006BB}">
      <dgm:prSet/>
      <dgm:spPr/>
      <dgm:t>
        <a:bodyPr/>
        <a:lstStyle/>
        <a:p>
          <a:r>
            <a:rPr lang="es-ES"/>
            <a:t>Los trabajadores tienen derecho a </a:t>
          </a:r>
          <a:r>
            <a:rPr lang="es-ES" u="sng"/>
            <a:t>ser informados por escrito al comienzo del empleo sobre sus derechos y obligaciones</a:t>
          </a:r>
          <a:r>
            <a:rPr lang="es-ES"/>
            <a:t> derivados de la relación laboral, incluso en periodo de prueba. </a:t>
          </a:r>
          <a:endParaRPr lang="en-US"/>
        </a:p>
      </dgm:t>
    </dgm:pt>
    <dgm:pt modelId="{76815EF1-7D74-47D6-94BD-133A8D22F4D3}" type="parTrans" cxnId="{98BFB95A-5FEF-4072-8379-593DFE81FB3C}">
      <dgm:prSet/>
      <dgm:spPr/>
      <dgm:t>
        <a:bodyPr/>
        <a:lstStyle/>
        <a:p>
          <a:endParaRPr lang="en-US"/>
        </a:p>
      </dgm:t>
    </dgm:pt>
    <dgm:pt modelId="{2F6BD605-5F52-4872-B6C0-5D2DE75533EE}" type="sibTrans" cxnId="{98BFB95A-5FEF-4072-8379-593DFE81FB3C}">
      <dgm:prSet/>
      <dgm:spPr/>
      <dgm:t>
        <a:bodyPr/>
        <a:lstStyle/>
        <a:p>
          <a:endParaRPr lang="en-US"/>
        </a:p>
      </dgm:t>
    </dgm:pt>
    <dgm:pt modelId="{AD844B90-EBBD-40DC-B346-BFDF53848C5E}">
      <dgm:prSet/>
      <dgm:spPr/>
      <dgm:t>
        <a:bodyPr/>
        <a:lstStyle/>
        <a:p>
          <a:r>
            <a:rPr lang="es-ES" u="sng" dirty="0"/>
            <a:t>Antes de proceder a un despido, los trabajadores tienen derecho a ser informados de los motivos de este y a que se les conceda un plazo razonable de preaviso.</a:t>
          </a:r>
          <a:r>
            <a:rPr lang="es-ES" dirty="0"/>
            <a:t> Tienen derecho a acceder a una resolución de litigios efectiva e imparcial y, en caso de despido injustificado, tienen derecho a reparación, incluida una indemnización adecuada.</a:t>
          </a:r>
          <a:endParaRPr lang="en-US" dirty="0"/>
        </a:p>
      </dgm:t>
    </dgm:pt>
    <dgm:pt modelId="{0CB94608-A2F1-4D80-A746-893F29C9C957}" type="parTrans" cxnId="{ADB6BB55-973B-4F7A-9B0F-4B84B4ECFE28}">
      <dgm:prSet/>
      <dgm:spPr/>
      <dgm:t>
        <a:bodyPr/>
        <a:lstStyle/>
        <a:p>
          <a:endParaRPr lang="en-US"/>
        </a:p>
      </dgm:t>
    </dgm:pt>
    <dgm:pt modelId="{C27CB170-02ED-4678-9A79-12DE5DCCA440}" type="sibTrans" cxnId="{ADB6BB55-973B-4F7A-9B0F-4B84B4ECFE28}">
      <dgm:prSet/>
      <dgm:spPr/>
      <dgm:t>
        <a:bodyPr/>
        <a:lstStyle/>
        <a:p>
          <a:endParaRPr lang="en-US"/>
        </a:p>
      </dgm:t>
    </dgm:pt>
    <dgm:pt modelId="{4AB7FD6D-B595-4D01-9785-B3B8C12B9B60}" type="pres">
      <dgm:prSet presAssocID="{F588B0AF-C554-485B-813A-CA2905680307}" presName="hierChild1" presStyleCnt="0">
        <dgm:presLayoutVars>
          <dgm:chPref val="1"/>
          <dgm:dir/>
          <dgm:animOne val="branch"/>
          <dgm:animLvl val="lvl"/>
          <dgm:resizeHandles/>
        </dgm:presLayoutVars>
      </dgm:prSet>
      <dgm:spPr/>
    </dgm:pt>
    <dgm:pt modelId="{5785F263-B9DA-49BE-AF03-74DB54B8946E}" type="pres">
      <dgm:prSet presAssocID="{8B753CA0-C524-4737-8750-6ECB82792CCB}" presName="hierRoot1" presStyleCnt="0"/>
      <dgm:spPr/>
    </dgm:pt>
    <dgm:pt modelId="{E31FBA89-DB2D-4BB6-B6C6-2B1770BC6397}" type="pres">
      <dgm:prSet presAssocID="{8B753CA0-C524-4737-8750-6ECB82792CCB}" presName="composite" presStyleCnt="0"/>
      <dgm:spPr/>
    </dgm:pt>
    <dgm:pt modelId="{E49750F9-3668-4704-912F-62A1AC81498F}" type="pres">
      <dgm:prSet presAssocID="{8B753CA0-C524-4737-8750-6ECB82792CCB}" presName="background" presStyleLbl="node0" presStyleIdx="0" presStyleCnt="3"/>
      <dgm:spPr/>
    </dgm:pt>
    <dgm:pt modelId="{C9077D24-B0FA-4E16-B9B8-7888E01B0DB2}" type="pres">
      <dgm:prSet presAssocID="{8B753CA0-C524-4737-8750-6ECB82792CCB}" presName="text" presStyleLbl="fgAcc0" presStyleIdx="0" presStyleCnt="3">
        <dgm:presLayoutVars>
          <dgm:chPref val="3"/>
        </dgm:presLayoutVars>
      </dgm:prSet>
      <dgm:spPr/>
    </dgm:pt>
    <dgm:pt modelId="{9AABC0B2-8365-441E-A4B4-F70A4C4E2A76}" type="pres">
      <dgm:prSet presAssocID="{8B753CA0-C524-4737-8750-6ECB82792CCB}" presName="hierChild2" presStyleCnt="0"/>
      <dgm:spPr/>
    </dgm:pt>
    <dgm:pt modelId="{59B42ED4-424E-4017-8CAF-07222A55E82D}" type="pres">
      <dgm:prSet presAssocID="{1B91F271-B936-4BCD-B391-0F9E01B006BB}" presName="hierRoot1" presStyleCnt="0"/>
      <dgm:spPr/>
    </dgm:pt>
    <dgm:pt modelId="{F7583369-D00A-4A07-87A6-1839BBE0C927}" type="pres">
      <dgm:prSet presAssocID="{1B91F271-B936-4BCD-B391-0F9E01B006BB}" presName="composite" presStyleCnt="0"/>
      <dgm:spPr/>
    </dgm:pt>
    <dgm:pt modelId="{8CD45A74-7DBB-435C-9EC7-CFA1C9175B02}" type="pres">
      <dgm:prSet presAssocID="{1B91F271-B936-4BCD-B391-0F9E01B006BB}" presName="background" presStyleLbl="node0" presStyleIdx="1" presStyleCnt="3"/>
      <dgm:spPr/>
    </dgm:pt>
    <dgm:pt modelId="{755B9FD1-FD56-45A3-931F-3FB3D17025FA}" type="pres">
      <dgm:prSet presAssocID="{1B91F271-B936-4BCD-B391-0F9E01B006BB}" presName="text" presStyleLbl="fgAcc0" presStyleIdx="1" presStyleCnt="3" custScaleY="155163">
        <dgm:presLayoutVars>
          <dgm:chPref val="3"/>
        </dgm:presLayoutVars>
      </dgm:prSet>
      <dgm:spPr/>
    </dgm:pt>
    <dgm:pt modelId="{2DF83FE8-0CD5-45D1-8CA4-A116F335CC5B}" type="pres">
      <dgm:prSet presAssocID="{1B91F271-B936-4BCD-B391-0F9E01B006BB}" presName="hierChild2" presStyleCnt="0"/>
      <dgm:spPr/>
    </dgm:pt>
    <dgm:pt modelId="{30339A5E-B469-4B03-8923-BE84FB9E3063}" type="pres">
      <dgm:prSet presAssocID="{AD844B90-EBBD-40DC-B346-BFDF53848C5E}" presName="hierRoot1" presStyleCnt="0"/>
      <dgm:spPr/>
    </dgm:pt>
    <dgm:pt modelId="{F1D58A15-1702-4AD2-BEA4-4B1EF27BB346}" type="pres">
      <dgm:prSet presAssocID="{AD844B90-EBBD-40DC-B346-BFDF53848C5E}" presName="composite" presStyleCnt="0"/>
      <dgm:spPr/>
    </dgm:pt>
    <dgm:pt modelId="{A2A84005-B6D7-4803-831F-578FFBDB70C8}" type="pres">
      <dgm:prSet presAssocID="{AD844B90-EBBD-40DC-B346-BFDF53848C5E}" presName="background" presStyleLbl="node0" presStyleIdx="2" presStyleCnt="3"/>
      <dgm:spPr/>
    </dgm:pt>
    <dgm:pt modelId="{0DE001D4-336C-4858-8B4D-76EB9D5EEAFE}" type="pres">
      <dgm:prSet presAssocID="{AD844B90-EBBD-40DC-B346-BFDF53848C5E}" presName="text" presStyleLbl="fgAcc0" presStyleIdx="2" presStyleCnt="3" custScaleY="169559">
        <dgm:presLayoutVars>
          <dgm:chPref val="3"/>
        </dgm:presLayoutVars>
      </dgm:prSet>
      <dgm:spPr/>
    </dgm:pt>
    <dgm:pt modelId="{FD039CC3-016B-4AE7-BD64-9D13AC49ED25}" type="pres">
      <dgm:prSet presAssocID="{AD844B90-EBBD-40DC-B346-BFDF53848C5E}" presName="hierChild2" presStyleCnt="0"/>
      <dgm:spPr/>
    </dgm:pt>
  </dgm:ptLst>
  <dgm:cxnLst>
    <dgm:cxn modelId="{ADB6BB55-973B-4F7A-9B0F-4B84B4ECFE28}" srcId="{F588B0AF-C554-485B-813A-CA2905680307}" destId="{AD844B90-EBBD-40DC-B346-BFDF53848C5E}" srcOrd="2" destOrd="0" parTransId="{0CB94608-A2F1-4D80-A746-893F29C9C957}" sibTransId="{C27CB170-02ED-4678-9A79-12DE5DCCA440}"/>
    <dgm:cxn modelId="{98BFB95A-5FEF-4072-8379-593DFE81FB3C}" srcId="{F588B0AF-C554-485B-813A-CA2905680307}" destId="{1B91F271-B936-4BCD-B391-0F9E01B006BB}" srcOrd="1" destOrd="0" parTransId="{76815EF1-7D74-47D6-94BD-133A8D22F4D3}" sibTransId="{2F6BD605-5F52-4872-B6C0-5D2DE75533EE}"/>
    <dgm:cxn modelId="{531C379E-9D67-4454-88E3-F21ECD7353DB}" srcId="{F588B0AF-C554-485B-813A-CA2905680307}" destId="{8B753CA0-C524-4737-8750-6ECB82792CCB}" srcOrd="0" destOrd="0" parTransId="{6FD8E3D7-2665-4A5C-8579-7F93C18C6CA8}" sibTransId="{7D6A9727-4A42-4615-8690-2CD52D834CEE}"/>
    <dgm:cxn modelId="{1EC2DCB0-BD51-4892-A8AE-4C481AE6CF21}" type="presOf" srcId="{8B753CA0-C524-4737-8750-6ECB82792CCB}" destId="{C9077D24-B0FA-4E16-B9B8-7888E01B0DB2}" srcOrd="0" destOrd="0" presId="urn:microsoft.com/office/officeart/2005/8/layout/hierarchy1"/>
    <dgm:cxn modelId="{7DF5C8B7-57FB-4F27-A3ED-0425528EC748}" type="presOf" srcId="{1B91F271-B936-4BCD-B391-0F9E01B006BB}" destId="{755B9FD1-FD56-45A3-931F-3FB3D17025FA}" srcOrd="0" destOrd="0" presId="urn:microsoft.com/office/officeart/2005/8/layout/hierarchy1"/>
    <dgm:cxn modelId="{0BBAACF8-587A-4C32-A504-3DA42A69C8D4}" type="presOf" srcId="{AD844B90-EBBD-40DC-B346-BFDF53848C5E}" destId="{0DE001D4-336C-4858-8B4D-76EB9D5EEAFE}" srcOrd="0" destOrd="0" presId="urn:microsoft.com/office/officeart/2005/8/layout/hierarchy1"/>
    <dgm:cxn modelId="{A78320FD-3E73-4255-90E9-22FDD800A669}" type="presOf" srcId="{F588B0AF-C554-485B-813A-CA2905680307}" destId="{4AB7FD6D-B595-4D01-9785-B3B8C12B9B60}" srcOrd="0" destOrd="0" presId="urn:microsoft.com/office/officeart/2005/8/layout/hierarchy1"/>
    <dgm:cxn modelId="{2620A018-3A8D-4F3A-9672-300B934EC3BD}" type="presParOf" srcId="{4AB7FD6D-B595-4D01-9785-B3B8C12B9B60}" destId="{5785F263-B9DA-49BE-AF03-74DB54B8946E}" srcOrd="0" destOrd="0" presId="urn:microsoft.com/office/officeart/2005/8/layout/hierarchy1"/>
    <dgm:cxn modelId="{AB3427C2-B391-4938-8001-1895C8630AF6}" type="presParOf" srcId="{5785F263-B9DA-49BE-AF03-74DB54B8946E}" destId="{E31FBA89-DB2D-4BB6-B6C6-2B1770BC6397}" srcOrd="0" destOrd="0" presId="urn:microsoft.com/office/officeart/2005/8/layout/hierarchy1"/>
    <dgm:cxn modelId="{BC27984D-2C3F-478B-BCB7-EAFA3FD805ED}" type="presParOf" srcId="{E31FBA89-DB2D-4BB6-B6C6-2B1770BC6397}" destId="{E49750F9-3668-4704-912F-62A1AC81498F}" srcOrd="0" destOrd="0" presId="urn:microsoft.com/office/officeart/2005/8/layout/hierarchy1"/>
    <dgm:cxn modelId="{B98F3C12-EC73-4F75-94ED-1FE7A1C43921}" type="presParOf" srcId="{E31FBA89-DB2D-4BB6-B6C6-2B1770BC6397}" destId="{C9077D24-B0FA-4E16-B9B8-7888E01B0DB2}" srcOrd="1" destOrd="0" presId="urn:microsoft.com/office/officeart/2005/8/layout/hierarchy1"/>
    <dgm:cxn modelId="{C38881F2-BFC6-4CB9-99C2-7323619EF549}" type="presParOf" srcId="{5785F263-B9DA-49BE-AF03-74DB54B8946E}" destId="{9AABC0B2-8365-441E-A4B4-F70A4C4E2A76}" srcOrd="1" destOrd="0" presId="urn:microsoft.com/office/officeart/2005/8/layout/hierarchy1"/>
    <dgm:cxn modelId="{4D7F8E7F-7805-4453-A3F4-7EFA589129D4}" type="presParOf" srcId="{4AB7FD6D-B595-4D01-9785-B3B8C12B9B60}" destId="{59B42ED4-424E-4017-8CAF-07222A55E82D}" srcOrd="1" destOrd="0" presId="urn:microsoft.com/office/officeart/2005/8/layout/hierarchy1"/>
    <dgm:cxn modelId="{8FCF0F9F-BAE5-4B0F-89AD-521C0C445281}" type="presParOf" srcId="{59B42ED4-424E-4017-8CAF-07222A55E82D}" destId="{F7583369-D00A-4A07-87A6-1839BBE0C927}" srcOrd="0" destOrd="0" presId="urn:microsoft.com/office/officeart/2005/8/layout/hierarchy1"/>
    <dgm:cxn modelId="{C16CE26B-7EDD-435F-8653-52503F8C95D6}" type="presParOf" srcId="{F7583369-D00A-4A07-87A6-1839BBE0C927}" destId="{8CD45A74-7DBB-435C-9EC7-CFA1C9175B02}" srcOrd="0" destOrd="0" presId="urn:microsoft.com/office/officeart/2005/8/layout/hierarchy1"/>
    <dgm:cxn modelId="{D61D711E-9502-4957-973D-BEDC77A6AC4F}" type="presParOf" srcId="{F7583369-D00A-4A07-87A6-1839BBE0C927}" destId="{755B9FD1-FD56-45A3-931F-3FB3D17025FA}" srcOrd="1" destOrd="0" presId="urn:microsoft.com/office/officeart/2005/8/layout/hierarchy1"/>
    <dgm:cxn modelId="{52C7AE17-C1B5-4F87-B2C1-84D616EEC3DA}" type="presParOf" srcId="{59B42ED4-424E-4017-8CAF-07222A55E82D}" destId="{2DF83FE8-0CD5-45D1-8CA4-A116F335CC5B}" srcOrd="1" destOrd="0" presId="urn:microsoft.com/office/officeart/2005/8/layout/hierarchy1"/>
    <dgm:cxn modelId="{15F08E92-943D-4E16-9BBD-201EBFB2BC57}" type="presParOf" srcId="{4AB7FD6D-B595-4D01-9785-B3B8C12B9B60}" destId="{30339A5E-B469-4B03-8923-BE84FB9E3063}" srcOrd="2" destOrd="0" presId="urn:microsoft.com/office/officeart/2005/8/layout/hierarchy1"/>
    <dgm:cxn modelId="{B0B33FE4-8DED-4834-8639-8BCC82C50DD8}" type="presParOf" srcId="{30339A5E-B469-4B03-8923-BE84FB9E3063}" destId="{F1D58A15-1702-4AD2-BEA4-4B1EF27BB346}" srcOrd="0" destOrd="0" presId="urn:microsoft.com/office/officeart/2005/8/layout/hierarchy1"/>
    <dgm:cxn modelId="{DE8CE83E-4C2F-47BD-9037-64573A40BEB6}" type="presParOf" srcId="{F1D58A15-1702-4AD2-BEA4-4B1EF27BB346}" destId="{A2A84005-B6D7-4803-831F-578FFBDB70C8}" srcOrd="0" destOrd="0" presId="urn:microsoft.com/office/officeart/2005/8/layout/hierarchy1"/>
    <dgm:cxn modelId="{AC602E9A-815E-4267-B4FF-954F7ED4F517}" type="presParOf" srcId="{F1D58A15-1702-4AD2-BEA4-4B1EF27BB346}" destId="{0DE001D4-336C-4858-8B4D-76EB9D5EEAFE}" srcOrd="1" destOrd="0" presId="urn:microsoft.com/office/officeart/2005/8/layout/hierarchy1"/>
    <dgm:cxn modelId="{3749D0F5-8E1E-4038-86C7-56D4B180906C}" type="presParOf" srcId="{30339A5E-B469-4B03-8923-BE84FB9E3063}" destId="{FD039CC3-016B-4AE7-BD64-9D13AC49ED2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0F01F-138D-4CFF-A410-D0AB395B56B1}">
      <dsp:nvSpPr>
        <dsp:cNvPr id="0" name=""/>
        <dsp:cNvSpPr/>
      </dsp:nvSpPr>
      <dsp:spPr>
        <a:xfrm>
          <a:off x="0" y="3990811"/>
          <a:ext cx="8915400" cy="130987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 sz="1300" kern="1200"/>
            <a:t>La </a:t>
          </a:r>
          <a:r>
            <a:rPr lang="es-ES" sz="1300" b="1" kern="1200"/>
            <a:t>vida labora</a:t>
          </a:r>
          <a:r>
            <a:rPr lang="es-ES" sz="1300" kern="1200"/>
            <a:t>l también se está transformando a través de la innovación tecnológica, la globalización y el auge del sector de servicios. Los nuevos modelos de negocios en la economía del intercambio con formas de trabajo más flexibles son cada vez más importantes.</a:t>
          </a:r>
          <a:endParaRPr lang="en-US" sz="1300" kern="1200"/>
        </a:p>
      </dsp:txBody>
      <dsp:txXfrm>
        <a:off x="0" y="3990811"/>
        <a:ext cx="8915400" cy="1309873"/>
      </dsp:txXfrm>
    </dsp:sp>
    <dsp:sp modelId="{2A53CE16-E839-4F44-9090-DA2F85919CC0}">
      <dsp:nvSpPr>
        <dsp:cNvPr id="0" name=""/>
        <dsp:cNvSpPr/>
      </dsp:nvSpPr>
      <dsp:spPr>
        <a:xfrm rot="10800000">
          <a:off x="0" y="1995874"/>
          <a:ext cx="8915400" cy="2014585"/>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 sz="1300" kern="1200" dirty="0"/>
            <a:t>Las bajas tasas de natalidad y el envejecimiento de la población también cuestionan la </a:t>
          </a:r>
          <a:r>
            <a:rPr lang="es-ES" sz="1300" b="1" kern="1200" dirty="0"/>
            <a:t>sostenibilidad de los sistemas de bienestar.</a:t>
          </a:r>
          <a:endParaRPr lang="en-US" sz="1300" kern="1200" dirty="0"/>
        </a:p>
      </dsp:txBody>
      <dsp:txXfrm rot="10800000">
        <a:off x="0" y="1995874"/>
        <a:ext cx="8915400" cy="1309017"/>
      </dsp:txXfrm>
    </dsp:sp>
    <dsp:sp modelId="{E94FFC6D-4CE0-4DED-93A1-EAFCDDC06C53}">
      <dsp:nvSpPr>
        <dsp:cNvPr id="0" name=""/>
        <dsp:cNvSpPr/>
      </dsp:nvSpPr>
      <dsp:spPr>
        <a:xfrm rot="10800000">
          <a:off x="0" y="937"/>
          <a:ext cx="8915400" cy="2014585"/>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 sz="1300" kern="1200" dirty="0"/>
            <a:t>En comparación con el resto </a:t>
          </a:r>
          <a:r>
            <a:rPr lang="es-ES" sz="1300" kern="1200" dirty="0">
              <a:solidFill>
                <a:schemeClr val="bg1"/>
              </a:solidFill>
            </a:rPr>
            <a:t>del mundo, Europa cuenta con los mejores niveles de protección social y ocupa un lugar destacado en términos de </a:t>
          </a:r>
          <a:r>
            <a:rPr lang="es-ES" sz="1300" b="1" u="sng"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calidad de vida </a:t>
          </a:r>
          <a:r>
            <a:rPr lang="es-ES" sz="1300" b="1" u="sng" kern="1200" dirty="0">
              <a:solidFill>
                <a:schemeClr val="bg1"/>
              </a:solidFill>
            </a:rPr>
            <a:t>y bienestar. </a:t>
          </a:r>
          <a:r>
            <a:rPr lang="es-ES" sz="1300" kern="1200" dirty="0">
              <a:solidFill>
                <a:schemeClr val="bg1"/>
              </a:solidFill>
            </a:rPr>
            <a:t>Sin embargo, Europa se enfrenta a una amplia gama de </a:t>
          </a:r>
          <a:r>
            <a:rPr lang="es-ES" sz="1300" b="1" u="sng" kern="1200" dirty="0">
              <a:solidFill>
                <a:schemeClr val="bg1"/>
              </a:solidFill>
            </a:rPr>
            <a:t>desafíos: </a:t>
          </a:r>
          <a:r>
            <a:rPr lang="es-ES" sz="1300" kern="1200" dirty="0">
              <a:solidFill>
                <a:schemeClr val="bg1"/>
              </a:solidFill>
            </a:rPr>
            <a:t>los efectos de la crisis siguen siendo profundamente sentidos en muchos Estados miembros y, aunque las cosas han mejorado en muchos países, siguen existiendo grandes disparidades en la Unión Europea: las tasas de</a:t>
          </a:r>
          <a:r>
            <a:rPr lang="es-ES" sz="1300" b="1" kern="1200" dirty="0">
              <a:solidFill>
                <a:schemeClr val="bg1"/>
              </a:solidFill>
            </a:rPr>
            <a:t> </a:t>
          </a:r>
          <a:r>
            <a:rPr lang="es-ES" sz="1300" b="1"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desempleo</a:t>
          </a:r>
          <a:r>
            <a:rPr lang="es-ES" sz="1300" kern="1200" dirty="0">
              <a:solidFill>
                <a:schemeClr val="bg1"/>
              </a:solidFill>
            </a:rPr>
            <a:t> disminuyen </a:t>
          </a:r>
          <a:r>
            <a:rPr lang="es-ES" sz="1300" kern="1200" dirty="0"/>
            <a:t>en general, pero varían considerablemente entre los Estados miembros.</a:t>
          </a:r>
          <a:endParaRPr lang="en-US" sz="1300" kern="1200" dirty="0"/>
        </a:p>
      </dsp:txBody>
      <dsp:txXfrm rot="10800000">
        <a:off x="0" y="937"/>
        <a:ext cx="8915400" cy="13090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E434F-CA65-42ED-ACDE-40D4C3594B93}">
      <dsp:nvSpPr>
        <dsp:cNvPr id="0" name=""/>
        <dsp:cNvSpPr/>
      </dsp:nvSpPr>
      <dsp:spPr>
        <a:xfrm>
          <a:off x="637271" y="354146"/>
          <a:ext cx="929050" cy="929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6601C8-12C0-4F21-8EA3-BC5A4000F223}">
      <dsp:nvSpPr>
        <dsp:cNvPr id="0" name=""/>
        <dsp:cNvSpPr/>
      </dsp:nvSpPr>
      <dsp:spPr>
        <a:xfrm>
          <a:off x="69518" y="1804597"/>
          <a:ext cx="2064555"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b="1" kern="1200"/>
            <a:t>8. Diálogo social y participación de los trabajadores.</a:t>
          </a:r>
          <a:endParaRPr lang="en-US" sz="1100" kern="1200"/>
        </a:p>
      </dsp:txBody>
      <dsp:txXfrm>
        <a:off x="69518" y="1804597"/>
        <a:ext cx="2064555" cy="2025000"/>
      </dsp:txXfrm>
    </dsp:sp>
    <dsp:sp modelId="{E8BF5B39-FE00-4515-AFC8-55A30BEB8243}">
      <dsp:nvSpPr>
        <dsp:cNvPr id="0" name=""/>
        <dsp:cNvSpPr/>
      </dsp:nvSpPr>
      <dsp:spPr>
        <a:xfrm>
          <a:off x="3455441" y="354146"/>
          <a:ext cx="929050" cy="929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AFC0AA-C36B-4ECE-B9C3-1B867488C5CE}">
      <dsp:nvSpPr>
        <dsp:cNvPr id="0" name=""/>
        <dsp:cNvSpPr/>
      </dsp:nvSpPr>
      <dsp:spPr>
        <a:xfrm>
          <a:off x="2495371" y="1804597"/>
          <a:ext cx="284919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u="sng" kern="1200" dirty="0"/>
            <a:t>Se debe consultar a los interlocutores sociales sobre el diseño y la aplicación de políticas sociales, económicas y de empleo, de acuerdo con las prácticas nacionales</a:t>
          </a:r>
          <a:r>
            <a:rPr lang="es-ES" sz="1100" kern="1200" dirty="0"/>
            <a:t>. Debe animárseles a que negocien y celebren convenios colectivos en asuntos de su incumbencia, respetando su autonomía y su derecho a la acción colectiva. En su caso, los acuerdos celebrados entre los interlocutores sociales deben aplicarse a nivel de la Unión y de sus Estados miembros.</a:t>
          </a:r>
          <a:endParaRPr lang="en-US" sz="1100" kern="1200" dirty="0"/>
        </a:p>
      </dsp:txBody>
      <dsp:txXfrm>
        <a:off x="2495371" y="1804597"/>
        <a:ext cx="2849190" cy="2025000"/>
      </dsp:txXfrm>
    </dsp:sp>
    <dsp:sp modelId="{1FBB0DE6-3548-4EE8-9998-94FC86E2A8D9}">
      <dsp:nvSpPr>
        <dsp:cNvPr id="0" name=""/>
        <dsp:cNvSpPr/>
      </dsp:nvSpPr>
      <dsp:spPr>
        <a:xfrm>
          <a:off x="6273611" y="354146"/>
          <a:ext cx="929050" cy="929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558F82-1D08-48F2-8CDA-2DEE7B4BEA17}">
      <dsp:nvSpPr>
        <dsp:cNvPr id="0" name=""/>
        <dsp:cNvSpPr/>
      </dsp:nvSpPr>
      <dsp:spPr>
        <a:xfrm>
          <a:off x="5705858" y="1804597"/>
          <a:ext cx="2064555"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dirty="0"/>
            <a:t>Los trabajadores o sus representantes </a:t>
          </a:r>
          <a:r>
            <a:rPr lang="es-ES" sz="1100" u="sng" kern="1200" dirty="0"/>
            <a:t>tienen derecho a ser informados y consultados oportunamente sobre asuntos de interés para ellos,</a:t>
          </a:r>
          <a:r>
            <a:rPr lang="es-ES" sz="1100" kern="1200" dirty="0"/>
            <a:t> en particular sobre la transferencia, reestructuración y fusión de empresas y sobre despidos colectivos.</a:t>
          </a:r>
          <a:endParaRPr lang="en-US" sz="1100" kern="1200" dirty="0"/>
        </a:p>
      </dsp:txBody>
      <dsp:txXfrm>
        <a:off x="5705858" y="1804597"/>
        <a:ext cx="2064555" cy="2025000"/>
      </dsp:txXfrm>
    </dsp:sp>
    <dsp:sp modelId="{7845FD63-CAC3-4D86-B36B-CF0BE4CC7E87}">
      <dsp:nvSpPr>
        <dsp:cNvPr id="0" name=""/>
        <dsp:cNvSpPr/>
      </dsp:nvSpPr>
      <dsp:spPr>
        <a:xfrm>
          <a:off x="8699464" y="354146"/>
          <a:ext cx="929050" cy="9290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9DD52A-DA0D-4D9B-B519-76D2D98E80D2}">
      <dsp:nvSpPr>
        <dsp:cNvPr id="0" name=""/>
        <dsp:cNvSpPr/>
      </dsp:nvSpPr>
      <dsp:spPr>
        <a:xfrm>
          <a:off x="8131711" y="1804597"/>
          <a:ext cx="2064555"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u="sng" kern="1200" dirty="0"/>
            <a:t>Debe fomentarse el apoyo para aumentar la capacidad de los interlocutores sociales para promover el diálogo social.</a:t>
          </a:r>
          <a:endParaRPr lang="en-US" sz="1100" u="sng" kern="1200" dirty="0"/>
        </a:p>
      </dsp:txBody>
      <dsp:txXfrm>
        <a:off x="8131711" y="1804597"/>
        <a:ext cx="2064555" cy="2025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2C647-F251-4786-950D-7577818FA121}">
      <dsp:nvSpPr>
        <dsp:cNvPr id="0" name=""/>
        <dsp:cNvSpPr/>
      </dsp:nvSpPr>
      <dsp:spPr>
        <a:xfrm>
          <a:off x="0" y="3177573"/>
          <a:ext cx="6832212" cy="2084831"/>
        </a:xfrm>
        <a:prstGeom prst="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a:t>Los niños tienen derecho a la protección contra la pobreza. Los niños procedentes de entornos desfavorecidos tienen derecho a medidas específicas destinadas a promover la igualdad de oportunidades.</a:t>
          </a:r>
          <a:endParaRPr lang="en-US" sz="2400" kern="1200"/>
        </a:p>
      </dsp:txBody>
      <dsp:txXfrm>
        <a:off x="0" y="3177573"/>
        <a:ext cx="6832212" cy="2084831"/>
      </dsp:txXfrm>
    </dsp:sp>
    <dsp:sp modelId="{B4CAE616-3A89-4391-A3E9-AAC42AA4E867}">
      <dsp:nvSpPr>
        <dsp:cNvPr id="0" name=""/>
        <dsp:cNvSpPr/>
      </dsp:nvSpPr>
      <dsp:spPr>
        <a:xfrm rot="10800000">
          <a:off x="0" y="2374"/>
          <a:ext cx="6832212" cy="3206471"/>
        </a:xfrm>
        <a:prstGeom prst="upArrowCallout">
          <a:avLst/>
        </a:prstGeom>
        <a:solidFill>
          <a:schemeClr val="accent5">
            <a:hueOff val="4808133"/>
            <a:satOff val="-9764"/>
            <a:lumOff val="627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b="1" kern="1200"/>
            <a:t>11. Asistencia y apoyo a los niños</a:t>
          </a:r>
          <a:endParaRPr lang="en-US" sz="2400" kern="1200"/>
        </a:p>
      </dsp:txBody>
      <dsp:txXfrm rot="-10800000">
        <a:off x="0" y="2374"/>
        <a:ext cx="6832212" cy="1125471"/>
      </dsp:txXfrm>
    </dsp:sp>
    <dsp:sp modelId="{F1C474AD-B7D4-4B77-B656-BA0CE3FDFCC9}">
      <dsp:nvSpPr>
        <dsp:cNvPr id="0" name=""/>
        <dsp:cNvSpPr/>
      </dsp:nvSpPr>
      <dsp:spPr>
        <a:xfrm>
          <a:off x="0" y="1127845"/>
          <a:ext cx="6832212" cy="958734"/>
        </a:xfrm>
        <a:prstGeom prst="rect">
          <a:avLst/>
        </a:prstGeom>
        <a:solidFill>
          <a:schemeClr val="accent5">
            <a:tint val="40000"/>
            <a:alpha val="90000"/>
            <a:hueOff val="0"/>
            <a:satOff val="0"/>
            <a:lumOff val="0"/>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s-ES" sz="2100" kern="1200"/>
            <a:t>Los niños tienen derecho a </a:t>
          </a:r>
          <a:r>
            <a:rPr lang="es-ES" sz="2100" u="sng" kern="1200"/>
            <a:t>disfrutar de una educación y asistencia infantil</a:t>
          </a:r>
          <a:r>
            <a:rPr lang="es-ES" sz="2100" kern="1200"/>
            <a:t> asequibles y de buena calidad.</a:t>
          </a:r>
          <a:endParaRPr lang="en-US" sz="2100" kern="1200"/>
        </a:p>
      </dsp:txBody>
      <dsp:txXfrm>
        <a:off x="0" y="1127845"/>
        <a:ext cx="6832212" cy="9587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F99DB-EDD7-4228-8D11-C563117DDB89}">
      <dsp:nvSpPr>
        <dsp:cNvPr id="0" name=""/>
        <dsp:cNvSpPr/>
      </dsp:nvSpPr>
      <dsp:spPr>
        <a:xfrm>
          <a:off x="0" y="411920"/>
          <a:ext cx="6832212" cy="4440937"/>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ctr" defTabSz="1555750">
            <a:lnSpc>
              <a:spcPct val="90000"/>
            </a:lnSpc>
            <a:spcBef>
              <a:spcPct val="0"/>
            </a:spcBef>
            <a:spcAft>
              <a:spcPct val="35000"/>
            </a:spcAft>
            <a:buNone/>
          </a:pPr>
          <a:r>
            <a:rPr lang="es-ES" sz="3500" b="1" kern="1200" dirty="0"/>
            <a:t>12. Protección social</a:t>
          </a:r>
          <a:endParaRPr lang="en-US" sz="3500" kern="1200" dirty="0"/>
        </a:p>
        <a:p>
          <a:pPr marL="228600" lvl="1" indent="-228600" algn="ctr" defTabSz="1200150">
            <a:lnSpc>
              <a:spcPct val="90000"/>
            </a:lnSpc>
            <a:spcBef>
              <a:spcPct val="0"/>
            </a:spcBef>
            <a:spcAft>
              <a:spcPct val="15000"/>
            </a:spcAft>
            <a:buChar char="•"/>
          </a:pPr>
          <a:r>
            <a:rPr lang="es-ES" sz="2700" kern="1200" dirty="0"/>
            <a:t>Con independencia del tipo y la duración de su relación laboral, los trabajadores por cuenta ajena y, en condiciones comparables, los trabajadores por cuenta propia, tienen derecho a una protección social adecuada.</a:t>
          </a:r>
          <a:endParaRPr lang="en-US" sz="2700" kern="1200" dirty="0"/>
        </a:p>
      </dsp:txBody>
      <dsp:txXfrm>
        <a:off x="216789" y="628709"/>
        <a:ext cx="6398634" cy="40073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7E869-030A-4F34-ABFD-8866452DE890}">
      <dsp:nvSpPr>
        <dsp:cNvPr id="0" name=""/>
        <dsp:cNvSpPr/>
      </dsp:nvSpPr>
      <dsp:spPr>
        <a:xfrm>
          <a:off x="0" y="2570"/>
          <a:ext cx="6832212" cy="5259637"/>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ES" sz="3100" b="1" kern="1200" dirty="0"/>
            <a:t>13. Prestaciones por desempleo</a:t>
          </a:r>
          <a:endParaRPr lang="en-US" sz="3100" kern="1200" dirty="0"/>
        </a:p>
        <a:p>
          <a:pPr marL="228600" lvl="1" indent="-228600" algn="ctr" defTabSz="1066800">
            <a:lnSpc>
              <a:spcPct val="90000"/>
            </a:lnSpc>
            <a:spcBef>
              <a:spcPct val="0"/>
            </a:spcBef>
            <a:spcAft>
              <a:spcPct val="15000"/>
            </a:spcAft>
            <a:buChar char="•"/>
          </a:pPr>
          <a:r>
            <a:rPr lang="es-ES" sz="2400" kern="1200" dirty="0"/>
            <a:t>Los desempleados tienen derecho a </a:t>
          </a:r>
          <a:r>
            <a:rPr lang="es-ES" sz="2400" u="sng" kern="1200" dirty="0"/>
            <a:t>ayudas adecuadas a la activación por parte de los servicios públicos de empleo para (re)integrarse en el mercado laboral y a prestaciones de desempleo adecuadas</a:t>
          </a:r>
          <a:r>
            <a:rPr lang="es-ES" sz="2400" kern="1200" dirty="0"/>
            <a:t> de duración razonable, en consonancia con sus propias contribuciones y los criterios de concesión nacionales. Estas prestaciones no deben desincentivar un retorno rápido al trabajo.</a:t>
          </a:r>
          <a:endParaRPr lang="en-US" sz="2400" kern="1200" dirty="0"/>
        </a:p>
      </dsp:txBody>
      <dsp:txXfrm>
        <a:off x="154050" y="156620"/>
        <a:ext cx="6524112" cy="49515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FEE13-5BF7-4A39-81D0-C2713954A5C2}">
      <dsp:nvSpPr>
        <dsp:cNvPr id="0" name=""/>
        <dsp:cNvSpPr/>
      </dsp:nvSpPr>
      <dsp:spPr>
        <a:xfrm>
          <a:off x="1280701" y="2697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A200D-485A-4896-B73B-833762C7A49C}">
      <dsp:nvSpPr>
        <dsp:cNvPr id="0" name=""/>
        <dsp:cNvSpPr/>
      </dsp:nvSpPr>
      <dsp:spPr>
        <a:xfrm>
          <a:off x="1748702" y="49497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D03DC3-1B93-4EA3-8C27-50A20C5B6AB7}">
      <dsp:nvSpPr>
        <dsp:cNvPr id="0" name=""/>
        <dsp:cNvSpPr/>
      </dsp:nvSpPr>
      <dsp:spPr>
        <a:xfrm>
          <a:off x="578701" y="290697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b="1" kern="1200"/>
            <a:t>16. Sanidad</a:t>
          </a:r>
          <a:endParaRPr lang="en-US" sz="1200" kern="1200"/>
        </a:p>
      </dsp:txBody>
      <dsp:txXfrm>
        <a:off x="578701" y="2906970"/>
        <a:ext cx="3600000" cy="720000"/>
      </dsp:txXfrm>
    </dsp:sp>
    <dsp:sp modelId="{989D81EF-065F-4AAA-8030-E06A9E3E1C36}">
      <dsp:nvSpPr>
        <dsp:cNvPr id="0" name=""/>
        <dsp:cNvSpPr/>
      </dsp:nvSpPr>
      <dsp:spPr>
        <a:xfrm>
          <a:off x="5510701" y="2697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393DCE-BE0C-4F54-90A2-52E924B9503C}">
      <dsp:nvSpPr>
        <dsp:cNvPr id="0" name=""/>
        <dsp:cNvSpPr/>
      </dsp:nvSpPr>
      <dsp:spPr>
        <a:xfrm>
          <a:off x="5978701" y="49497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57A99B-E83C-4B95-A2C8-63C4A30A334E}">
      <dsp:nvSpPr>
        <dsp:cNvPr id="0" name=""/>
        <dsp:cNvSpPr/>
      </dsp:nvSpPr>
      <dsp:spPr>
        <a:xfrm>
          <a:off x="4808701" y="290697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Toda persona tiene derecho a un </a:t>
          </a:r>
          <a:r>
            <a:rPr lang="es-ES" sz="1200" u="sng" kern="1200"/>
            <a:t>acceso oportuno a asistencia sanitaria asequible, de carácter preventivo y curativo y de buena calidad.</a:t>
          </a:r>
          <a:endParaRPr lang="en-US" sz="1200" kern="1200"/>
        </a:p>
      </dsp:txBody>
      <dsp:txXfrm>
        <a:off x="4808701" y="2906970"/>
        <a:ext cx="3600000"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418FA-96C8-4FB0-98D9-A08E93FA61A0}">
      <dsp:nvSpPr>
        <dsp:cNvPr id="0" name=""/>
        <dsp:cNvSpPr/>
      </dsp:nvSpPr>
      <dsp:spPr>
        <a:xfrm>
          <a:off x="469679" y="982"/>
          <a:ext cx="3997039" cy="253812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3CDC5248-4FB3-4C09-A347-0B94C3289264}">
      <dsp:nvSpPr>
        <dsp:cNvPr id="0" name=""/>
        <dsp:cNvSpPr/>
      </dsp:nvSpPr>
      <dsp:spPr>
        <a:xfrm>
          <a:off x="913795" y="422892"/>
          <a:ext cx="3997039" cy="2538120"/>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b="1" kern="1200"/>
            <a:t>18. Cuidados de larga duración</a:t>
          </a:r>
          <a:endParaRPr lang="en-US" sz="2200" kern="1200"/>
        </a:p>
      </dsp:txBody>
      <dsp:txXfrm>
        <a:off x="988134" y="497231"/>
        <a:ext cx="3848361" cy="2389442"/>
      </dsp:txXfrm>
    </dsp:sp>
    <dsp:sp modelId="{CF58DA7A-4035-45BC-8EC5-E2F077FC1314}">
      <dsp:nvSpPr>
        <dsp:cNvPr id="0" name=""/>
        <dsp:cNvSpPr/>
      </dsp:nvSpPr>
      <dsp:spPr>
        <a:xfrm>
          <a:off x="5354950" y="982"/>
          <a:ext cx="3997039" cy="253812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88D9E770-AF43-4CB9-B4CA-693F64E27663}">
      <dsp:nvSpPr>
        <dsp:cNvPr id="0" name=""/>
        <dsp:cNvSpPr/>
      </dsp:nvSpPr>
      <dsp:spPr>
        <a:xfrm>
          <a:off x="5799066" y="422892"/>
          <a:ext cx="3997039" cy="2538120"/>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a:t>Toda persona tiene derecho a cuidados de larga duración </a:t>
          </a:r>
          <a:r>
            <a:rPr lang="es-ES" sz="2200" u="sng" kern="1200"/>
            <a:t>asequibles y de buena calidad,</a:t>
          </a:r>
          <a:r>
            <a:rPr lang="es-ES" sz="2200" kern="1200"/>
            <a:t> en particular de asistencia a domicilio y servicios comunitarios.</a:t>
          </a:r>
          <a:endParaRPr lang="en-US" sz="2200" kern="1200"/>
        </a:p>
      </dsp:txBody>
      <dsp:txXfrm>
        <a:off x="5873405" y="497231"/>
        <a:ext cx="3848361" cy="238944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834F1-68C9-49CB-A8AE-639B3B986B20}">
      <dsp:nvSpPr>
        <dsp:cNvPr id="0" name=""/>
        <dsp:cNvSpPr/>
      </dsp:nvSpPr>
      <dsp:spPr>
        <a:xfrm>
          <a:off x="2327926" y="1825757"/>
          <a:ext cx="91440" cy="835309"/>
        </a:xfrm>
        <a:custGeom>
          <a:avLst/>
          <a:gdLst/>
          <a:ahLst/>
          <a:cxnLst/>
          <a:rect l="0" t="0" r="0" b="0"/>
          <a:pathLst>
            <a:path>
              <a:moveTo>
                <a:pt x="45720" y="0"/>
              </a:moveTo>
              <a:lnTo>
                <a:pt x="45720" y="835309"/>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82237A-6EB9-49F6-972D-BB4D1186B8FA}">
      <dsp:nvSpPr>
        <dsp:cNvPr id="0" name=""/>
        <dsp:cNvSpPr/>
      </dsp:nvSpPr>
      <dsp:spPr>
        <a:xfrm>
          <a:off x="937584" y="1957"/>
          <a:ext cx="2872125" cy="1823799"/>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359785-4E22-49C1-B723-A7C1865E95C1}">
      <dsp:nvSpPr>
        <dsp:cNvPr id="0" name=""/>
        <dsp:cNvSpPr/>
      </dsp:nvSpPr>
      <dsp:spPr>
        <a:xfrm>
          <a:off x="1256709" y="305126"/>
          <a:ext cx="2872125" cy="1823799"/>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a:t>20. Acceso a los servicios esenciales</a:t>
          </a:r>
          <a:endParaRPr lang="en-US" sz="1200" kern="1200"/>
        </a:p>
      </dsp:txBody>
      <dsp:txXfrm>
        <a:off x="1310126" y="358543"/>
        <a:ext cx="2765291" cy="1716965"/>
      </dsp:txXfrm>
    </dsp:sp>
    <dsp:sp modelId="{338F369F-5962-44F7-B8BE-F70A6E116A84}">
      <dsp:nvSpPr>
        <dsp:cNvPr id="0" name=""/>
        <dsp:cNvSpPr/>
      </dsp:nvSpPr>
      <dsp:spPr>
        <a:xfrm>
          <a:off x="937584" y="2661066"/>
          <a:ext cx="2872125" cy="1823799"/>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000F1B-063D-4198-BEC3-5A5C789604EE}">
      <dsp:nvSpPr>
        <dsp:cNvPr id="0" name=""/>
        <dsp:cNvSpPr/>
      </dsp:nvSpPr>
      <dsp:spPr>
        <a:xfrm>
          <a:off x="1256709" y="2964235"/>
          <a:ext cx="2872125" cy="1823799"/>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u="sng" kern="1200" dirty="0"/>
            <a:t>Toda persona tiene derecho a acceder a servicios esenciales de alta calidad, como el agua, el saneamiento, la energía, el transporte, los servicios financieros y las comunicaciones digitales</a:t>
          </a:r>
          <a:r>
            <a:rPr lang="es-ES" sz="1200" kern="1200" dirty="0"/>
            <a:t>. Debe prestarse a las personas necesitadas apoyo para el acceso a estos servicios.</a:t>
          </a:r>
          <a:endParaRPr lang="en-US" sz="1200" kern="1200" dirty="0"/>
        </a:p>
      </dsp:txBody>
      <dsp:txXfrm>
        <a:off x="1310126" y="3017652"/>
        <a:ext cx="2765291" cy="17169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A31B4-CBBE-45FD-B97D-4BF03158731E}">
      <dsp:nvSpPr>
        <dsp:cNvPr id="0" name=""/>
        <dsp:cNvSpPr/>
      </dsp:nvSpPr>
      <dsp:spPr>
        <a:xfrm>
          <a:off x="1097" y="401103"/>
          <a:ext cx="3850804" cy="2445260"/>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2F5E23C4-622B-4E5E-8F98-1FA142E118BB}">
      <dsp:nvSpPr>
        <dsp:cNvPr id="0" name=""/>
        <dsp:cNvSpPr/>
      </dsp:nvSpPr>
      <dsp:spPr>
        <a:xfrm>
          <a:off x="428964" y="807577"/>
          <a:ext cx="3850804" cy="2445260"/>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1" kern="1200" dirty="0"/>
            <a:t>Modelos europeos de Estado de Bienestar.</a:t>
          </a:r>
          <a:endParaRPr lang="en-US" sz="1700" kern="1200" dirty="0"/>
        </a:p>
      </dsp:txBody>
      <dsp:txXfrm>
        <a:off x="500583" y="879196"/>
        <a:ext cx="3707566" cy="2302022"/>
      </dsp:txXfrm>
    </dsp:sp>
    <dsp:sp modelId="{F21BB6B4-926D-44E2-883F-40A2A3F3B344}">
      <dsp:nvSpPr>
        <dsp:cNvPr id="0" name=""/>
        <dsp:cNvSpPr/>
      </dsp:nvSpPr>
      <dsp:spPr>
        <a:xfrm>
          <a:off x="4707635" y="401103"/>
          <a:ext cx="3850804" cy="2445260"/>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76299C55-87E2-4587-A3ED-9CE23182CB76}">
      <dsp:nvSpPr>
        <dsp:cNvPr id="0" name=""/>
        <dsp:cNvSpPr/>
      </dsp:nvSpPr>
      <dsp:spPr>
        <a:xfrm>
          <a:off x="5135502" y="807577"/>
          <a:ext cx="3850804" cy="2445260"/>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En función de diversas variables, como el grado de protección social o el reparto del peso en la provisión de servicios entre el sector público y el privado, encontramos en Europa </a:t>
          </a:r>
          <a:r>
            <a:rPr lang="es-ES" sz="1700" b="1" kern="1200"/>
            <a:t>cuatro modelos diferenciados de Estado de Bienestar</a:t>
          </a:r>
          <a:r>
            <a:rPr lang="es-ES" sz="1700" kern="1200"/>
            <a:t>.</a:t>
          </a:r>
          <a:endParaRPr lang="en-US" sz="1700" kern="1200"/>
        </a:p>
      </dsp:txBody>
      <dsp:txXfrm>
        <a:off x="5207121" y="879196"/>
        <a:ext cx="3707566" cy="230202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25F1D-04AE-4327-8CE7-421B87CDAC26}">
      <dsp:nvSpPr>
        <dsp:cNvPr id="0" name=""/>
        <dsp:cNvSpPr/>
      </dsp:nvSpPr>
      <dsp:spPr>
        <a:xfrm>
          <a:off x="1097" y="401103"/>
          <a:ext cx="3850804" cy="244526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D42AACF5-71AD-4CCA-B10E-ED29B9C87A0C}">
      <dsp:nvSpPr>
        <dsp:cNvPr id="0" name=""/>
        <dsp:cNvSpPr/>
      </dsp:nvSpPr>
      <dsp:spPr>
        <a:xfrm>
          <a:off x="428964" y="807577"/>
          <a:ext cx="3850804" cy="244526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El Fondo Social Europeo (FSE) fue establecido en virtud </a:t>
          </a:r>
          <a:r>
            <a:rPr lang="es-ES" sz="1700" u="sng" kern="1200"/>
            <a:t>del Tratado de Roma</a:t>
          </a:r>
          <a:r>
            <a:rPr lang="es-ES" sz="1700" kern="1200"/>
            <a:t> con el fin de </a:t>
          </a:r>
          <a:r>
            <a:rPr lang="es-ES" sz="1700" u="sng" kern="1200"/>
            <a:t>mejorar las posibilidades de movilidad y empleo de los trabajadores</a:t>
          </a:r>
          <a:r>
            <a:rPr lang="es-ES" sz="1700" kern="1200"/>
            <a:t>. </a:t>
          </a:r>
          <a:endParaRPr lang="en-US" sz="1700" kern="1200"/>
        </a:p>
      </dsp:txBody>
      <dsp:txXfrm>
        <a:off x="500583" y="879196"/>
        <a:ext cx="3707566" cy="2302022"/>
      </dsp:txXfrm>
    </dsp:sp>
    <dsp:sp modelId="{EBD94FCD-AE91-4A22-A095-26C710E67753}">
      <dsp:nvSpPr>
        <dsp:cNvPr id="0" name=""/>
        <dsp:cNvSpPr/>
      </dsp:nvSpPr>
      <dsp:spPr>
        <a:xfrm>
          <a:off x="4707635" y="401103"/>
          <a:ext cx="3850804" cy="244526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14D6B27D-58A4-4F99-94C0-10F94192C160}">
      <dsp:nvSpPr>
        <dsp:cNvPr id="0" name=""/>
        <dsp:cNvSpPr/>
      </dsp:nvSpPr>
      <dsp:spPr>
        <a:xfrm>
          <a:off x="5135502" y="807577"/>
          <a:ext cx="3850804" cy="244526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u="sng" kern="1200" dirty="0"/>
            <a:t>Sus funciones y normas operativas fueron revisadas posteriormente para reflejar los cambios en la situación económica y laboral de los Estados miembros, así como la evolución de las prioridades políticas </a:t>
          </a:r>
          <a:r>
            <a:rPr lang="es-ES" sz="1700" kern="1200" dirty="0"/>
            <a:t>definidas a escala de la Unión.</a:t>
          </a:r>
          <a:endParaRPr lang="en-US" sz="1700" kern="1200" dirty="0"/>
        </a:p>
      </dsp:txBody>
      <dsp:txXfrm>
        <a:off x="5207121" y="879196"/>
        <a:ext cx="3707566" cy="230202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12CD1-F7DA-4CBA-96CA-2B2A952099AF}">
      <dsp:nvSpPr>
        <dsp:cNvPr id="0" name=""/>
        <dsp:cNvSpPr/>
      </dsp:nvSpPr>
      <dsp:spPr>
        <a:xfrm>
          <a:off x="0" y="2205346"/>
          <a:ext cx="8987404" cy="144694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La pandemia de COVID-19 seguirá teniendo efectos sustanciales y nocivos, tanto directos como indirectos, en todos los Estados miembros a medio y largo plazo, con niveles crecientes de </a:t>
          </a:r>
          <a:r>
            <a:rPr lang="es-ES" sz="2000" u="sng" kern="1200"/>
            <a:t>desigualdad social, pobreza y desempleo juvenil. </a:t>
          </a:r>
          <a:endParaRPr lang="en-US" sz="2000" kern="1200"/>
        </a:p>
      </dsp:txBody>
      <dsp:txXfrm>
        <a:off x="0" y="2205346"/>
        <a:ext cx="8987404" cy="1446946"/>
      </dsp:txXfrm>
    </dsp:sp>
    <dsp:sp modelId="{173AA055-E2BB-49D4-80B2-AE7F869AA867}">
      <dsp:nvSpPr>
        <dsp:cNvPr id="0" name=""/>
        <dsp:cNvSpPr/>
      </dsp:nvSpPr>
      <dsp:spPr>
        <a:xfrm rot="10800000">
          <a:off x="0" y="1647"/>
          <a:ext cx="8987404" cy="2225403"/>
        </a:xfrm>
        <a:prstGeom prst="upArrowCallou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La nueva propuesta de financiación refleja la respuesta europea a las repercusiones sociales y económicas de la pandemia de COVID-19. </a:t>
          </a:r>
          <a:endParaRPr lang="en-US" sz="2000" kern="1200"/>
        </a:p>
      </dsp:txBody>
      <dsp:txXfrm rot="10800000">
        <a:off x="0" y="1647"/>
        <a:ext cx="8987404" cy="144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94EC7-69C4-43B7-B4A8-48A3A0211313}">
      <dsp:nvSpPr>
        <dsp:cNvPr id="0" name=""/>
        <dsp:cNvSpPr/>
      </dsp:nvSpPr>
      <dsp:spPr>
        <a:xfrm>
          <a:off x="817145" y="1051"/>
          <a:ext cx="1071193" cy="107119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2289D-2C04-4CD6-B245-BEDD7CA0EA8F}">
      <dsp:nvSpPr>
        <dsp:cNvPr id="0" name=""/>
        <dsp:cNvSpPr/>
      </dsp:nvSpPr>
      <dsp:spPr>
        <a:xfrm>
          <a:off x="1045432" y="229338"/>
          <a:ext cx="614619" cy="6146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6C236D-5370-456C-9948-DAA11978DD40}">
      <dsp:nvSpPr>
        <dsp:cNvPr id="0" name=""/>
        <dsp:cNvSpPr/>
      </dsp:nvSpPr>
      <dsp:spPr>
        <a:xfrm>
          <a:off x="474714" y="1405895"/>
          <a:ext cx="1756054" cy="385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s-ES" sz="1100" u="sng" kern="1200"/>
            <a:t>Para permitir a los trabajadores y a sus familias aprovechar al máximo el derecho a la movilidad y a buscar un empleo libremente en todo el mercado común</a:t>
          </a:r>
          <a:r>
            <a:rPr lang="es-ES" sz="1100" kern="1200"/>
            <a:t>, el </a:t>
          </a:r>
          <a:r>
            <a:rPr lang="es-ES" sz="1100" b="1" kern="1200"/>
            <a:t>Tratado de Roma </a:t>
          </a:r>
          <a:r>
            <a:rPr lang="es-ES" sz="1100" kern="1200"/>
            <a:t>preveía la </a:t>
          </a:r>
          <a:r>
            <a:rPr lang="es-ES" sz="1100" u="sng" kern="1200"/>
            <a:t>coordinación de los sistemas de seguridad social de los Estados miembros</a:t>
          </a:r>
          <a:r>
            <a:rPr lang="es-ES" sz="1100" kern="1200"/>
            <a:t>. Consagró asimismo el </a:t>
          </a:r>
          <a:r>
            <a:rPr lang="es-ES" sz="1100" u="sng" kern="1200"/>
            <a:t>principio de igualdad de retribución para hombres y mujeres, cuya aplicabilidad directa fue reconocida por el Tribunal de Justicia, y previó la creación del </a:t>
          </a:r>
          <a:r>
            <a:rPr lang="es-ES" sz="1100" b="1" kern="1200"/>
            <a:t>Fondo Social Europeo (FSE).	</a:t>
          </a:r>
          <a:endParaRPr lang="en-US" sz="1100" kern="1200"/>
        </a:p>
      </dsp:txBody>
      <dsp:txXfrm>
        <a:off x="474714" y="1405895"/>
        <a:ext cx="1756054" cy="3857832"/>
      </dsp:txXfrm>
    </dsp:sp>
    <dsp:sp modelId="{BE18DD82-B486-47D5-84BC-A1C986F7DECA}">
      <dsp:nvSpPr>
        <dsp:cNvPr id="0" name=""/>
        <dsp:cNvSpPr/>
      </dsp:nvSpPr>
      <dsp:spPr>
        <a:xfrm>
          <a:off x="2880509" y="1051"/>
          <a:ext cx="1071193" cy="107119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6906A-ED42-4E88-98B8-3350B899B6C0}">
      <dsp:nvSpPr>
        <dsp:cNvPr id="0" name=""/>
        <dsp:cNvSpPr/>
      </dsp:nvSpPr>
      <dsp:spPr>
        <a:xfrm>
          <a:off x="3108796" y="229338"/>
          <a:ext cx="614619" cy="6146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A0F85E-686F-449A-8B94-23C69A2B284C}">
      <dsp:nvSpPr>
        <dsp:cNvPr id="0" name=""/>
        <dsp:cNvSpPr/>
      </dsp:nvSpPr>
      <dsp:spPr>
        <a:xfrm>
          <a:off x="2538078" y="1405895"/>
          <a:ext cx="1756054" cy="385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s-ES" sz="1100" b="1" kern="1200"/>
            <a:t>El </a:t>
          </a:r>
          <a:r>
            <a:rPr lang="es-ES" sz="1100" b="1" u="sng" kern="1200"/>
            <a:t>Acta Única Europea</a:t>
          </a:r>
          <a:r>
            <a:rPr lang="es-ES" sz="1100" b="1" kern="1200"/>
            <a:t> </a:t>
          </a:r>
          <a:r>
            <a:rPr lang="es-ES" sz="1100" kern="1200"/>
            <a:t>(AUE) dispuso la </a:t>
          </a:r>
          <a:r>
            <a:rPr lang="es-ES" sz="1100" u="sng" kern="1200"/>
            <a:t>armonización de las condiciones de salud y seguridad en el trabajo</a:t>
          </a:r>
          <a:r>
            <a:rPr lang="es-ES" sz="1100" kern="1200"/>
            <a:t>. El Consejo, en cooperación con el Parlamento, adoptó por mayoría cualificada una serie de directivas por las que se fijaban requisitos mínimos en este ámbito. El AUE también introdujo la posibilidad de que los interlocutores sociales negociaran convenios colectivos a escala europea y estableció una política comunitaria para la cohesión económica y social.</a:t>
          </a:r>
          <a:endParaRPr lang="en-US" sz="1100" kern="1200"/>
        </a:p>
      </dsp:txBody>
      <dsp:txXfrm>
        <a:off x="2538078" y="1405895"/>
        <a:ext cx="1756054" cy="3857832"/>
      </dsp:txXfrm>
    </dsp:sp>
    <dsp:sp modelId="{FCE12C29-0FCB-433E-8F3C-4DD3EABD90C9}">
      <dsp:nvSpPr>
        <dsp:cNvPr id="0" name=""/>
        <dsp:cNvSpPr/>
      </dsp:nvSpPr>
      <dsp:spPr>
        <a:xfrm>
          <a:off x="4943873" y="1051"/>
          <a:ext cx="1071193" cy="107119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2785F-E56F-4CEA-B34D-CC2282B5D203}">
      <dsp:nvSpPr>
        <dsp:cNvPr id="0" name=""/>
        <dsp:cNvSpPr/>
      </dsp:nvSpPr>
      <dsp:spPr>
        <a:xfrm>
          <a:off x="5172160" y="229338"/>
          <a:ext cx="614619" cy="6146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9C4B6A-FC84-49F7-B65F-009EFD8963A5}">
      <dsp:nvSpPr>
        <dsp:cNvPr id="0" name=""/>
        <dsp:cNvSpPr/>
      </dsp:nvSpPr>
      <dsp:spPr>
        <a:xfrm>
          <a:off x="4601442" y="1405895"/>
          <a:ext cx="1756054" cy="385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s-ES" sz="1100" kern="1200"/>
            <a:t>Se forjó el </a:t>
          </a:r>
          <a:r>
            <a:rPr lang="es-ES" sz="1100" u="sng" kern="1200"/>
            <a:t>consenso sobre la necesidad de prestar más atención a los factores sociales relacionados con la realización del mercado interior</a:t>
          </a:r>
          <a:r>
            <a:rPr lang="es-ES" sz="1100" kern="1200"/>
            <a:t>. En diciembre de </a:t>
          </a:r>
          <a:r>
            <a:rPr lang="es-ES" sz="1100" b="1" kern="1200"/>
            <a:t>1989</a:t>
          </a:r>
          <a:r>
            <a:rPr lang="es-ES" sz="1100" kern="1200"/>
            <a:t>, tras largos debates, los jefes de Estado o de Gobierno de once Estados miembros (todos excepto el Reino Unido) aprobaron en la Cumbre de Estrasburgo la </a:t>
          </a:r>
          <a:r>
            <a:rPr lang="es-ES" sz="1100" u="sng" kern="1200"/>
            <a:t>Carta Comunitaria de los Derechos Sociales Fundamentales de los Trabajadores</a:t>
          </a:r>
          <a:r>
            <a:rPr lang="es-ES" sz="1100" kern="1200"/>
            <a:t> (Carta Social).</a:t>
          </a:r>
          <a:endParaRPr lang="en-US" sz="1100" kern="1200"/>
        </a:p>
      </dsp:txBody>
      <dsp:txXfrm>
        <a:off x="4601442" y="1405895"/>
        <a:ext cx="1756054" cy="38578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E78B7-0B8A-434E-AAC1-C18126C23E93}">
      <dsp:nvSpPr>
        <dsp:cNvPr id="0" name=""/>
        <dsp:cNvSpPr/>
      </dsp:nvSpPr>
      <dsp:spPr>
        <a:xfrm>
          <a:off x="1175655" y="322253"/>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8608E4-2268-4E41-9042-27B2EC915E47}">
      <dsp:nvSpPr>
        <dsp:cNvPr id="0" name=""/>
        <dsp:cNvSpPr/>
      </dsp:nvSpPr>
      <dsp:spPr>
        <a:xfrm>
          <a:off x="52623" y="261168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kern="1200"/>
            <a:t>Por tanto, la Comisión consideró </a:t>
          </a:r>
          <a:r>
            <a:rPr lang="es-ES" sz="1200" b="1" kern="1200"/>
            <a:t>necesario modificar su propuesta relativa al Fondo Social Europeo Plus, </a:t>
          </a:r>
          <a:endParaRPr lang="en-US" sz="1200" kern="1200"/>
        </a:p>
      </dsp:txBody>
      <dsp:txXfrm>
        <a:off x="52623" y="2611687"/>
        <a:ext cx="4083750" cy="720000"/>
      </dsp:txXfrm>
    </dsp:sp>
    <dsp:sp modelId="{D6255909-22D6-48E0-ADDE-D18796FF704A}">
      <dsp:nvSpPr>
        <dsp:cNvPr id="0" name=""/>
        <dsp:cNvSpPr/>
      </dsp:nvSpPr>
      <dsp:spPr>
        <a:xfrm>
          <a:off x="5974061" y="322253"/>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B995D4-12E7-4133-8C04-741664BDB136}">
      <dsp:nvSpPr>
        <dsp:cNvPr id="0" name=""/>
        <dsp:cNvSpPr/>
      </dsp:nvSpPr>
      <dsp:spPr>
        <a:xfrm>
          <a:off x="4851030" y="261168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b="1" kern="1200"/>
            <a:t>con el fin de adaptarla al nuevo paquete de recuperación y posibilitar, al mismo tiempo, las inversiones estratégicas en el empleo y en las políticas y sistemas sociales</a:t>
          </a:r>
          <a:r>
            <a:rPr lang="es-ES" sz="1200" kern="1200"/>
            <a:t>. </a:t>
          </a:r>
          <a:endParaRPr lang="en-US" sz="1200" kern="1200"/>
        </a:p>
      </dsp:txBody>
      <dsp:txXfrm>
        <a:off x="4851030" y="2611687"/>
        <a:ext cx="4083750" cy="7200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E096D-9254-4A95-B98E-AE23642F3B65}">
      <dsp:nvSpPr>
        <dsp:cNvPr id="0" name=""/>
        <dsp:cNvSpPr/>
      </dsp:nvSpPr>
      <dsp:spPr>
        <a:xfrm>
          <a:off x="1097" y="401103"/>
          <a:ext cx="3850804" cy="244526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BFE6D2B4-80ED-4F4A-90C0-428673917463}">
      <dsp:nvSpPr>
        <dsp:cNvPr id="0" name=""/>
        <dsp:cNvSpPr/>
      </dsp:nvSpPr>
      <dsp:spPr>
        <a:xfrm>
          <a:off x="428964" y="807577"/>
          <a:ext cx="3850804" cy="244526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a:t>El FSE+ se configura como principal instrumento de la Unión Europea para</a:t>
          </a:r>
          <a:endParaRPr lang="en-US" sz="2100" kern="1200"/>
        </a:p>
      </dsp:txBody>
      <dsp:txXfrm>
        <a:off x="500583" y="879196"/>
        <a:ext cx="3707566" cy="2302022"/>
      </dsp:txXfrm>
    </dsp:sp>
    <dsp:sp modelId="{C05F72E8-AC66-4C6B-822C-622AF35EEB9D}">
      <dsp:nvSpPr>
        <dsp:cNvPr id="0" name=""/>
        <dsp:cNvSpPr/>
      </dsp:nvSpPr>
      <dsp:spPr>
        <a:xfrm>
          <a:off x="4707635" y="401103"/>
          <a:ext cx="3850804" cy="244526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4E0488E4-494F-405D-A6DD-6F2D6F31C4B3}">
      <dsp:nvSpPr>
        <dsp:cNvPr id="0" name=""/>
        <dsp:cNvSpPr/>
      </dsp:nvSpPr>
      <dsp:spPr>
        <a:xfrm>
          <a:off x="5135502" y="807577"/>
          <a:ext cx="3850804" cy="244526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b="1" kern="1200" dirty="0"/>
            <a:t>invertir en las personas y aplicar el pilar europeo de derechos sociales, contribuyendo a una Europa más Social</a:t>
          </a:r>
          <a:r>
            <a:rPr lang="es-ES" sz="2100" kern="1200" dirty="0"/>
            <a:t>; a una cohesión económica, social y territorial.</a:t>
          </a:r>
          <a:endParaRPr lang="en-US" sz="2100" kern="1200" dirty="0"/>
        </a:p>
      </dsp:txBody>
      <dsp:txXfrm>
        <a:off x="5207121" y="879196"/>
        <a:ext cx="3707566" cy="230202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B49C7-BE1B-4108-A062-149F67B28BBD}">
      <dsp:nvSpPr>
        <dsp:cNvPr id="0" name=""/>
        <dsp:cNvSpPr/>
      </dsp:nvSpPr>
      <dsp:spPr>
        <a:xfrm>
          <a:off x="0" y="3963077"/>
          <a:ext cx="6832212" cy="130077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 sz="1300" kern="1200"/>
            <a:t>Para ello, </a:t>
          </a:r>
          <a:r>
            <a:rPr lang="es-ES" sz="1300" u="sng" kern="1200"/>
            <a:t>deberán tenerse en cuenta las características geográficas o demográficas de cada territorio en la definición e inversión de las prioridades identificadas en el marco del FSE+, </a:t>
          </a:r>
          <a:r>
            <a:rPr lang="es-ES" sz="1300" kern="1200"/>
            <a:t>de forma que se atienda a las particularidades propias de cada comunidad autónoma o ciudad autónoma. </a:t>
          </a:r>
          <a:endParaRPr lang="en-US" sz="1300" kern="1200"/>
        </a:p>
      </dsp:txBody>
      <dsp:txXfrm>
        <a:off x="0" y="3963077"/>
        <a:ext cx="6832212" cy="1300770"/>
      </dsp:txXfrm>
    </dsp:sp>
    <dsp:sp modelId="{3122F0DC-6E07-4436-962A-8BA8981A7833}">
      <dsp:nvSpPr>
        <dsp:cNvPr id="0" name=""/>
        <dsp:cNvSpPr/>
      </dsp:nvSpPr>
      <dsp:spPr>
        <a:xfrm rot="10800000">
          <a:off x="0" y="1982004"/>
          <a:ext cx="6832212" cy="2000585"/>
        </a:xfrm>
        <a:prstGeom prst="upArrowCallou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 sz="1300" kern="1200"/>
            <a:t>Además, las prioridades de inversión de la programación del FSE+ en España se deben determinar según lo establecido en las Recomendaciones Específicas por País y el Informe País para España 2019 en el contexto del Semestre Europeo, las prioridades de la CE 2019-2024, el Pilar Europeo de Derechos Sociales y los objetivos específicos definidos en el Reglamento FSE+.</a:t>
          </a:r>
          <a:endParaRPr lang="en-US" sz="1300" kern="1200"/>
        </a:p>
      </dsp:txBody>
      <dsp:txXfrm rot="10800000">
        <a:off x="0" y="1982004"/>
        <a:ext cx="6832212" cy="1299920"/>
      </dsp:txXfrm>
    </dsp:sp>
    <dsp:sp modelId="{E7F80973-4E2A-4293-99A6-160312415F3E}">
      <dsp:nvSpPr>
        <dsp:cNvPr id="0" name=""/>
        <dsp:cNvSpPr/>
      </dsp:nvSpPr>
      <dsp:spPr>
        <a:xfrm rot="10800000">
          <a:off x="0" y="930"/>
          <a:ext cx="6832212" cy="2000585"/>
        </a:xfrm>
        <a:prstGeom prst="upArrowCallou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 sz="1300" kern="1200"/>
            <a:t>En concreto, en el ámbito del FSE+ las prioridades de inversión deberán estar alineadas con el </a:t>
          </a:r>
          <a:r>
            <a:rPr lang="es-ES" sz="1300" u="sng" kern="1200"/>
            <a:t>objetivo político 4 “una Europa más social en aplicación al Pilar Europeo de Derechos Sociales”.</a:t>
          </a:r>
          <a:endParaRPr lang="en-US" sz="1300" kern="1200"/>
        </a:p>
      </dsp:txBody>
      <dsp:txXfrm rot="10800000">
        <a:off x="0" y="930"/>
        <a:ext cx="6832212" cy="129992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37005-1991-4635-B378-8EF78626DE72}">
      <dsp:nvSpPr>
        <dsp:cNvPr id="0" name=""/>
        <dsp:cNvSpPr/>
      </dsp:nvSpPr>
      <dsp:spPr>
        <a:xfrm>
          <a:off x="4318396" y="1974232"/>
          <a:ext cx="3064668" cy="729251"/>
        </a:xfrm>
        <a:custGeom>
          <a:avLst/>
          <a:gdLst/>
          <a:ahLst/>
          <a:cxnLst/>
          <a:rect l="0" t="0" r="0" b="0"/>
          <a:pathLst>
            <a:path>
              <a:moveTo>
                <a:pt x="0" y="0"/>
              </a:moveTo>
              <a:lnTo>
                <a:pt x="0" y="496963"/>
              </a:lnTo>
              <a:lnTo>
                <a:pt x="3064668" y="496963"/>
              </a:lnTo>
              <a:lnTo>
                <a:pt x="3064668" y="729251"/>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742CAB5-6B77-46D7-AD75-66B14AD6FBA2}">
      <dsp:nvSpPr>
        <dsp:cNvPr id="0" name=""/>
        <dsp:cNvSpPr/>
      </dsp:nvSpPr>
      <dsp:spPr>
        <a:xfrm>
          <a:off x="4272676" y="1974232"/>
          <a:ext cx="91440" cy="729251"/>
        </a:xfrm>
        <a:custGeom>
          <a:avLst/>
          <a:gdLst/>
          <a:ahLst/>
          <a:cxnLst/>
          <a:rect l="0" t="0" r="0" b="0"/>
          <a:pathLst>
            <a:path>
              <a:moveTo>
                <a:pt x="45720" y="0"/>
              </a:moveTo>
              <a:lnTo>
                <a:pt x="45720" y="729251"/>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4A2BDD-638B-43FA-82C0-35C1B0174AF4}">
      <dsp:nvSpPr>
        <dsp:cNvPr id="0" name=""/>
        <dsp:cNvSpPr/>
      </dsp:nvSpPr>
      <dsp:spPr>
        <a:xfrm>
          <a:off x="1253728" y="1974232"/>
          <a:ext cx="3064668" cy="729251"/>
        </a:xfrm>
        <a:custGeom>
          <a:avLst/>
          <a:gdLst/>
          <a:ahLst/>
          <a:cxnLst/>
          <a:rect l="0" t="0" r="0" b="0"/>
          <a:pathLst>
            <a:path>
              <a:moveTo>
                <a:pt x="3064668" y="0"/>
              </a:moveTo>
              <a:lnTo>
                <a:pt x="3064668" y="496963"/>
              </a:lnTo>
              <a:lnTo>
                <a:pt x="0" y="496963"/>
              </a:lnTo>
              <a:lnTo>
                <a:pt x="0" y="729251"/>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66FBF8-8F66-4D2F-9159-2FD2FF527C33}">
      <dsp:nvSpPr>
        <dsp:cNvPr id="0" name=""/>
        <dsp:cNvSpPr/>
      </dsp:nvSpPr>
      <dsp:spPr>
        <a:xfrm>
          <a:off x="3064668" y="381997"/>
          <a:ext cx="2507456" cy="1592234"/>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8EDE6C6E-4D3D-4CCC-8921-B7A43BBD36AB}">
      <dsp:nvSpPr>
        <dsp:cNvPr id="0" name=""/>
        <dsp:cNvSpPr/>
      </dsp:nvSpPr>
      <dsp:spPr>
        <a:xfrm>
          <a:off x="3343274" y="646673"/>
          <a:ext cx="2507456" cy="1592234"/>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Por tanto, las inversiones del FSE+ deberán ir dirigidas, fundamentalmente, </a:t>
          </a:r>
          <a:r>
            <a:rPr lang="es-ES" sz="1300" b="1" kern="1200"/>
            <a:t>a tres ámbitos:</a:t>
          </a:r>
          <a:endParaRPr lang="en-US" sz="1300" kern="1200"/>
        </a:p>
      </dsp:txBody>
      <dsp:txXfrm>
        <a:off x="3389909" y="693308"/>
        <a:ext cx="2414186" cy="1498964"/>
      </dsp:txXfrm>
    </dsp:sp>
    <dsp:sp modelId="{4B75F6BD-6CB7-44E7-8642-E6B85DFD45C9}">
      <dsp:nvSpPr>
        <dsp:cNvPr id="0" name=""/>
        <dsp:cNvSpPr/>
      </dsp:nvSpPr>
      <dsp:spPr>
        <a:xfrm>
          <a:off x="0" y="2703484"/>
          <a:ext cx="2507456" cy="1592234"/>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3E629B55-40D1-4469-AE82-B094700E1558}">
      <dsp:nvSpPr>
        <dsp:cNvPr id="0" name=""/>
        <dsp:cNvSpPr/>
      </dsp:nvSpPr>
      <dsp:spPr>
        <a:xfrm>
          <a:off x="278606" y="2968160"/>
          <a:ext cx="2507456" cy="1592234"/>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u="sng" kern="1200" dirty="0"/>
            <a:t>Empleo</a:t>
          </a:r>
          <a:r>
            <a:rPr lang="es-ES" sz="1300" kern="1200" dirty="0"/>
            <a:t>, fundamentalmente, a través de la igualdad de acceso al empleo, condiciones de trabajo justas, fomento del emprendimiento y mejora de la empleabilidad;</a:t>
          </a:r>
          <a:endParaRPr lang="en-US" sz="1300" kern="1200" dirty="0"/>
        </a:p>
      </dsp:txBody>
      <dsp:txXfrm>
        <a:off x="325241" y="3014795"/>
        <a:ext cx="2414186" cy="1498964"/>
      </dsp:txXfrm>
    </dsp:sp>
    <dsp:sp modelId="{57178389-D9EB-4B71-ACD2-42ABFF36ADA5}">
      <dsp:nvSpPr>
        <dsp:cNvPr id="0" name=""/>
        <dsp:cNvSpPr/>
      </dsp:nvSpPr>
      <dsp:spPr>
        <a:xfrm>
          <a:off x="3064668" y="2703484"/>
          <a:ext cx="2507456" cy="1592234"/>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42A4F891-954B-4E5F-A6E4-4AE2E23ACE3C}">
      <dsp:nvSpPr>
        <dsp:cNvPr id="0" name=""/>
        <dsp:cNvSpPr/>
      </dsp:nvSpPr>
      <dsp:spPr>
        <a:xfrm>
          <a:off x="3343274" y="2968160"/>
          <a:ext cx="2507456" cy="1592234"/>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u="sng" kern="1200" dirty="0"/>
            <a:t>Educación, formación y aprendizaje permanente</a:t>
          </a:r>
          <a:r>
            <a:rPr lang="es-ES" sz="1300" u="sng" kern="1200" dirty="0"/>
            <a:t>;</a:t>
          </a:r>
          <a:endParaRPr lang="en-US" sz="1300" kern="1200" dirty="0"/>
        </a:p>
      </dsp:txBody>
      <dsp:txXfrm>
        <a:off x="3389909" y="3014795"/>
        <a:ext cx="2414186" cy="1498964"/>
      </dsp:txXfrm>
    </dsp:sp>
    <dsp:sp modelId="{2153DCE0-78A5-4F07-A196-1F511F45C5F8}">
      <dsp:nvSpPr>
        <dsp:cNvPr id="0" name=""/>
        <dsp:cNvSpPr/>
      </dsp:nvSpPr>
      <dsp:spPr>
        <a:xfrm>
          <a:off x="6129337" y="2703484"/>
          <a:ext cx="2507456" cy="1592234"/>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49F38C1A-B78A-4BDB-BBE2-661414372CE5}">
      <dsp:nvSpPr>
        <dsp:cNvPr id="0" name=""/>
        <dsp:cNvSpPr/>
      </dsp:nvSpPr>
      <dsp:spPr>
        <a:xfrm>
          <a:off x="6407943" y="2968160"/>
          <a:ext cx="2507456" cy="1592234"/>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u="sng" kern="1200" dirty="0"/>
            <a:t>Inclusión social y lucha contra la pobreza</a:t>
          </a:r>
          <a:r>
            <a:rPr lang="es-ES" sz="1300" u="sng" kern="1200" dirty="0"/>
            <a:t>.</a:t>
          </a:r>
          <a:endParaRPr lang="en-US" sz="1300" kern="1200" dirty="0"/>
        </a:p>
      </dsp:txBody>
      <dsp:txXfrm>
        <a:off x="6454578" y="3014795"/>
        <a:ext cx="2414186" cy="149896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1AE37-A112-4098-B97F-7999C2EFAFDA}">
      <dsp:nvSpPr>
        <dsp:cNvPr id="0" name=""/>
        <dsp:cNvSpPr/>
      </dsp:nvSpPr>
      <dsp:spPr>
        <a:xfrm>
          <a:off x="1097" y="363935"/>
          <a:ext cx="3850804" cy="2445260"/>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B1FE6C21-57C1-4CD1-B2FB-E011B8F45E87}">
      <dsp:nvSpPr>
        <dsp:cNvPr id="0" name=""/>
        <dsp:cNvSpPr/>
      </dsp:nvSpPr>
      <dsp:spPr>
        <a:xfrm>
          <a:off x="428964" y="770409"/>
          <a:ext cx="3850804" cy="2445260"/>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t>Empleo</a:t>
          </a:r>
          <a:r>
            <a:rPr lang="es-ES" sz="1200" b="1" kern="1200" dirty="0"/>
            <a:t>:</a:t>
          </a:r>
          <a:endParaRPr lang="en-US" sz="1200" kern="1200" dirty="0"/>
        </a:p>
      </dsp:txBody>
      <dsp:txXfrm>
        <a:off x="500583" y="842028"/>
        <a:ext cx="3707566" cy="2302022"/>
      </dsp:txXfrm>
    </dsp:sp>
    <dsp:sp modelId="{AFF731BC-CED7-4CE4-8BF3-0E47F4EDACDB}">
      <dsp:nvSpPr>
        <dsp:cNvPr id="0" name=""/>
        <dsp:cNvSpPr/>
      </dsp:nvSpPr>
      <dsp:spPr>
        <a:xfrm>
          <a:off x="4707635" y="363935"/>
          <a:ext cx="3850804" cy="3520906"/>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700A3391-FFE4-4C28-AFC1-EF11F4C03133}">
      <dsp:nvSpPr>
        <dsp:cNvPr id="0" name=""/>
        <dsp:cNvSpPr/>
      </dsp:nvSpPr>
      <dsp:spPr>
        <a:xfrm>
          <a:off x="5135502" y="770409"/>
          <a:ext cx="3850804" cy="3520906"/>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En el ámbito del empleo, las inversiones deberán destinarse a </a:t>
          </a:r>
          <a:r>
            <a:rPr lang="es-ES" sz="1400" u="sng" kern="1200" dirty="0"/>
            <a:t>combatir el desempleo, en particular el desempleo juvenil y de larga duración, ajustar las necesidades al mercado laboral, así como ampliar la formación y la equidad </a:t>
          </a:r>
          <a:r>
            <a:rPr lang="es-ES" sz="1400" kern="1200" dirty="0"/>
            <a:t>de las condiciones laborales para incluir a las personas trabajadoras empleadas en las nuevas formas de trabajo; acceso </a:t>
          </a:r>
          <a:r>
            <a:rPr lang="es-ES" sz="1400" u="sng" kern="1200" dirty="0"/>
            <a:t>al aprendizaje permanente </a:t>
          </a:r>
          <a:r>
            <a:rPr lang="es-ES" sz="1400" kern="1200" dirty="0"/>
            <a:t>en el marco de un mercado laboral  digitalizado que cambia rápidamente; y abordar los problemas de </a:t>
          </a:r>
          <a:r>
            <a:rPr lang="es-ES" sz="1400" u="sng" kern="1200" dirty="0"/>
            <a:t>calidad de vida y de conciliación de  la vida familiar y la vida profesional</a:t>
          </a:r>
          <a:r>
            <a:rPr lang="es-ES" sz="1400" kern="1200" dirty="0"/>
            <a:t>.</a:t>
          </a:r>
          <a:endParaRPr lang="en-US" sz="1400" kern="1200" dirty="0"/>
        </a:p>
      </dsp:txBody>
      <dsp:txXfrm>
        <a:off x="5238626" y="873533"/>
        <a:ext cx="3644556" cy="33146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971D3-A47D-4524-A696-53B785F0B429}">
      <dsp:nvSpPr>
        <dsp:cNvPr id="0" name=""/>
        <dsp:cNvSpPr/>
      </dsp:nvSpPr>
      <dsp:spPr>
        <a:xfrm>
          <a:off x="1175655" y="1486796"/>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71FB71-42F6-4B58-A15B-411B943399DF}">
      <dsp:nvSpPr>
        <dsp:cNvPr id="0" name=""/>
        <dsp:cNvSpPr/>
      </dsp:nvSpPr>
      <dsp:spPr>
        <a:xfrm>
          <a:off x="52623" y="3744379"/>
          <a:ext cx="4083750" cy="222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b="1" kern="1200"/>
            <a:t>Educación</a:t>
          </a:r>
          <a:endParaRPr lang="en-US" sz="1100" kern="1200"/>
        </a:p>
      </dsp:txBody>
      <dsp:txXfrm>
        <a:off x="52623" y="3744379"/>
        <a:ext cx="4083750" cy="222566"/>
      </dsp:txXfrm>
    </dsp:sp>
    <dsp:sp modelId="{74DA877E-D6B3-43EA-8D41-8960BFC8BF37}">
      <dsp:nvSpPr>
        <dsp:cNvPr id="0" name=""/>
        <dsp:cNvSpPr/>
      </dsp:nvSpPr>
      <dsp:spPr>
        <a:xfrm>
          <a:off x="5974061" y="1519532"/>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6D2E00-32FF-4AE0-BBE5-E80AAFF448E8}">
      <dsp:nvSpPr>
        <dsp:cNvPr id="0" name=""/>
        <dsp:cNvSpPr/>
      </dsp:nvSpPr>
      <dsp:spPr>
        <a:xfrm>
          <a:off x="4851030" y="3842589"/>
          <a:ext cx="3327194" cy="91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dirty="0"/>
            <a:t>En relación con el ámbito educativo, se establece como prioritario abordar la </a:t>
          </a:r>
          <a:r>
            <a:rPr lang="es-ES" sz="1100" u="sng" kern="1200" dirty="0"/>
            <a:t>mejora en la calidad de la educación y la formación, promover un sistema de educación y formación inclusivo y de gran calidad, accesible y asequible para todos</a:t>
          </a:r>
          <a:r>
            <a:rPr lang="es-ES" sz="1100" kern="1200" dirty="0"/>
            <a:t>, en todos los niveles educativos, orientado a las necesidades actuales y futuras del mercado de trabajo.</a:t>
          </a:r>
          <a:endParaRPr lang="en-US" sz="1100" kern="1200" dirty="0"/>
        </a:p>
      </dsp:txBody>
      <dsp:txXfrm>
        <a:off x="4851030" y="3842589"/>
        <a:ext cx="3327194" cy="9161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810C7-3F7B-41F5-A562-EA83A1A1DF19}">
      <dsp:nvSpPr>
        <dsp:cNvPr id="0" name=""/>
        <dsp:cNvSpPr/>
      </dsp:nvSpPr>
      <dsp:spPr>
        <a:xfrm>
          <a:off x="0" y="855526"/>
          <a:ext cx="6832212" cy="1579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538F6F-8DCD-4826-B7B4-39C0BBAB24B0}">
      <dsp:nvSpPr>
        <dsp:cNvPr id="0" name=""/>
        <dsp:cNvSpPr/>
      </dsp:nvSpPr>
      <dsp:spPr>
        <a:xfrm>
          <a:off x="477778" y="1210899"/>
          <a:ext cx="868688" cy="8686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974C32-5CAD-4A02-BD63-A2C33DCAB5CE}">
      <dsp:nvSpPr>
        <dsp:cNvPr id="0" name=""/>
        <dsp:cNvSpPr/>
      </dsp:nvSpPr>
      <dsp:spPr>
        <a:xfrm>
          <a:off x="1824245" y="855526"/>
          <a:ext cx="5007966"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ctr" defTabSz="622300">
            <a:lnSpc>
              <a:spcPct val="90000"/>
            </a:lnSpc>
            <a:spcBef>
              <a:spcPct val="0"/>
            </a:spcBef>
            <a:spcAft>
              <a:spcPct val="35000"/>
            </a:spcAft>
            <a:buNone/>
          </a:pPr>
          <a:r>
            <a:rPr lang="es-ES" sz="1400" kern="1200" dirty="0"/>
            <a:t>Así, el artículo 3 de la propuesta de Reglamento marca como </a:t>
          </a:r>
          <a:r>
            <a:rPr lang="es-ES" sz="1400" b="1" kern="1200" dirty="0"/>
            <a:t>Objetivo General </a:t>
          </a:r>
          <a:r>
            <a:rPr lang="es-ES" sz="1400" kern="1200" dirty="0"/>
            <a:t>del FSE+</a:t>
          </a:r>
          <a:endParaRPr lang="en-US" sz="1400" kern="1200" dirty="0"/>
        </a:p>
      </dsp:txBody>
      <dsp:txXfrm>
        <a:off x="1824245" y="855526"/>
        <a:ext cx="5007966" cy="1579433"/>
      </dsp:txXfrm>
    </dsp:sp>
    <dsp:sp modelId="{44FE416C-6CD2-400F-893B-D70ECD48A26B}">
      <dsp:nvSpPr>
        <dsp:cNvPr id="0" name=""/>
        <dsp:cNvSpPr/>
      </dsp:nvSpPr>
      <dsp:spPr>
        <a:xfrm>
          <a:off x="0" y="2829818"/>
          <a:ext cx="6832212" cy="1579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85A911-D87D-4099-B9D7-33A25DCF8BA0}">
      <dsp:nvSpPr>
        <dsp:cNvPr id="0" name=""/>
        <dsp:cNvSpPr/>
      </dsp:nvSpPr>
      <dsp:spPr>
        <a:xfrm>
          <a:off x="477778" y="3185191"/>
          <a:ext cx="868688" cy="8686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6EBE0-B0F7-4949-B29B-DCBF0C794209}">
      <dsp:nvSpPr>
        <dsp:cNvPr id="0" name=""/>
        <dsp:cNvSpPr/>
      </dsp:nvSpPr>
      <dsp:spPr>
        <a:xfrm>
          <a:off x="1824245" y="2829818"/>
          <a:ext cx="5007966"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ctr" defTabSz="622300">
            <a:lnSpc>
              <a:spcPct val="90000"/>
            </a:lnSpc>
            <a:spcBef>
              <a:spcPct val="0"/>
            </a:spcBef>
            <a:spcAft>
              <a:spcPct val="35000"/>
            </a:spcAft>
            <a:buNone/>
          </a:pPr>
          <a:r>
            <a:rPr lang="es-ES" sz="1400" kern="1200" dirty="0"/>
            <a:t>apoyar, complementar y añadir valor a las políticas de los Estados miembros a fin de </a:t>
          </a:r>
          <a:r>
            <a:rPr lang="es-ES" sz="1400" b="1" kern="1200" dirty="0"/>
            <a:t>garantizar la</a:t>
          </a:r>
          <a:r>
            <a:rPr lang="es-ES" sz="1400" kern="1200" dirty="0"/>
            <a:t> </a:t>
          </a:r>
          <a:r>
            <a:rPr lang="es-ES" sz="1400" b="1" kern="1200" dirty="0"/>
            <a:t>igualdad de oportunidades, el acceso al mercado de trabajo, unas condiciones de trabajo justas, la protección y la inclusión social, y un elevado nivel de protección de la salud humana.</a:t>
          </a:r>
          <a:endParaRPr lang="en-US" sz="1400" kern="1200" dirty="0"/>
        </a:p>
      </dsp:txBody>
      <dsp:txXfrm>
        <a:off x="1824245" y="2829818"/>
        <a:ext cx="5007966" cy="157943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1A1C8-BA90-4C45-B785-DCFA4A12E61E}">
      <dsp:nvSpPr>
        <dsp:cNvPr id="0" name=""/>
        <dsp:cNvSpPr/>
      </dsp:nvSpPr>
      <dsp:spPr>
        <a:xfrm>
          <a:off x="7899" y="882590"/>
          <a:ext cx="4721897" cy="1888759"/>
        </a:xfrm>
        <a:prstGeom prst="chevron">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ES" sz="1600" kern="1200"/>
            <a:t>En concreto, se fijan  “</a:t>
          </a:r>
          <a:r>
            <a:rPr lang="es-ES" sz="1600" b="1" kern="1200"/>
            <a:t>objetivos específicos</a:t>
          </a:r>
          <a:r>
            <a:rPr lang="es-ES" sz="1600" kern="1200"/>
            <a:t>” a los que debe apoyar el FSE+. </a:t>
          </a:r>
          <a:endParaRPr lang="en-US" sz="1600" kern="1200"/>
        </a:p>
      </dsp:txBody>
      <dsp:txXfrm>
        <a:off x="952279" y="882590"/>
        <a:ext cx="2833138" cy="1888759"/>
      </dsp:txXfrm>
    </dsp:sp>
    <dsp:sp modelId="{487B3276-20EF-4732-90AF-235BE447393D}">
      <dsp:nvSpPr>
        <dsp:cNvPr id="0" name=""/>
        <dsp:cNvSpPr/>
      </dsp:nvSpPr>
      <dsp:spPr>
        <a:xfrm>
          <a:off x="4257607" y="882590"/>
          <a:ext cx="4721897" cy="1888759"/>
        </a:xfrm>
        <a:prstGeom prst="chevron">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ES" sz="1600" kern="1200" dirty="0"/>
            <a:t>Como resultado del análisis de las consultas y teniendo en cuenta las prioridades de inversión identificadas, se pueden destacar como prioritarios para el período 2021-2027 los siguientes objetivos específicos:</a:t>
          </a:r>
          <a:endParaRPr lang="en-US" sz="1600" kern="1200" dirty="0"/>
        </a:p>
      </dsp:txBody>
      <dsp:txXfrm>
        <a:off x="5201987" y="882590"/>
        <a:ext cx="2833138" cy="188875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5E04E-60C8-4AEC-852D-31DDF4D00A0B}">
      <dsp:nvSpPr>
        <dsp:cNvPr id="0" name=""/>
        <dsp:cNvSpPr/>
      </dsp:nvSpPr>
      <dsp:spPr>
        <a:xfrm>
          <a:off x="3949" y="432686"/>
          <a:ext cx="1726827" cy="416246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u="sng" kern="1200" dirty="0"/>
            <a:t>Mejorar el acceso al empleo de todos los demandantes de empleo, </a:t>
          </a:r>
          <a:r>
            <a:rPr lang="es-ES" sz="1100" kern="1200" dirty="0"/>
            <a:t>y en particular de los jóvenes y los desempleados de larga duración, y de las personas inactivas, promoviendo el empleo por cuenta propia y la economía social.</a:t>
          </a:r>
          <a:endParaRPr lang="en-US" sz="1100" kern="1200" dirty="0"/>
        </a:p>
      </dsp:txBody>
      <dsp:txXfrm>
        <a:off x="54526" y="483263"/>
        <a:ext cx="1625673" cy="4061311"/>
      </dsp:txXfrm>
    </dsp:sp>
    <dsp:sp modelId="{8AE9B30E-9371-4713-B29B-E68F7AFD04BB}">
      <dsp:nvSpPr>
        <dsp:cNvPr id="0" name=""/>
        <dsp:cNvSpPr/>
      </dsp:nvSpPr>
      <dsp:spPr>
        <a:xfrm>
          <a:off x="1903460" y="2299792"/>
          <a:ext cx="366087" cy="42825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903460" y="2385443"/>
        <a:ext cx="256261" cy="256951"/>
      </dsp:txXfrm>
    </dsp:sp>
    <dsp:sp modelId="{0772002F-C2C8-4F8A-9470-CD8EF172BF60}">
      <dsp:nvSpPr>
        <dsp:cNvPr id="0" name=""/>
        <dsp:cNvSpPr/>
      </dsp:nvSpPr>
      <dsp:spPr>
        <a:xfrm>
          <a:off x="2421508" y="78276"/>
          <a:ext cx="1726827" cy="487128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u="sng" kern="1200" dirty="0"/>
            <a:t>Modernizar las instituciones y los servicios del mercado de trabajo</a:t>
          </a:r>
          <a:r>
            <a:rPr lang="es-ES" sz="1100" kern="1200" dirty="0"/>
            <a:t> para evaluar y prever las necesidades de capacidades y garantizar una asistencia oportuna y personalizada y el apoyo a la adecuación entre la oferta y la demanda en el mercado de trabajo, las transiciones y la movilidad.</a:t>
          </a:r>
          <a:endParaRPr lang="en-US" sz="1100" kern="1200" dirty="0"/>
        </a:p>
      </dsp:txBody>
      <dsp:txXfrm>
        <a:off x="2472085" y="128853"/>
        <a:ext cx="1625673" cy="4770130"/>
      </dsp:txXfrm>
    </dsp:sp>
    <dsp:sp modelId="{EC47668A-8664-4161-BAD6-0640584B8B8C}">
      <dsp:nvSpPr>
        <dsp:cNvPr id="0" name=""/>
        <dsp:cNvSpPr/>
      </dsp:nvSpPr>
      <dsp:spPr>
        <a:xfrm rot="21342987">
          <a:off x="4343319" y="2204946"/>
          <a:ext cx="415755" cy="42825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343493" y="2295255"/>
        <a:ext cx="291029" cy="256951"/>
      </dsp:txXfrm>
    </dsp:sp>
    <dsp:sp modelId="{674E7F4E-C7EC-44BE-84D6-370C1E149836}">
      <dsp:nvSpPr>
        <dsp:cNvPr id="0" name=""/>
        <dsp:cNvSpPr/>
      </dsp:nvSpPr>
      <dsp:spPr>
        <a:xfrm>
          <a:off x="4930589" y="38009"/>
          <a:ext cx="1726827" cy="4575950"/>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s-ES" sz="1050" u="sng" kern="1200" dirty="0"/>
            <a:t>Promover la participación de la mujer en el mercado de trabajo</a:t>
          </a:r>
          <a:r>
            <a:rPr lang="es-ES" sz="1050" kern="1200" dirty="0"/>
            <a:t>, una mejora del equilibrio entre la vida laboral y la familiar, y especialmente el acceso a servicios de guardería, un entorno de trabajo saludable y bien adaptado contra los riesgos para la salud, la adaptación de los trabajadores, las empresas y los empresarios al cambio, y el envejecimiento activo y saludable</a:t>
          </a:r>
          <a:r>
            <a:rPr lang="es-ES" sz="900" kern="1200" dirty="0"/>
            <a:t>.</a:t>
          </a:r>
          <a:endParaRPr lang="en-US" sz="900" kern="1200" dirty="0"/>
        </a:p>
      </dsp:txBody>
      <dsp:txXfrm>
        <a:off x="4981166" y="88586"/>
        <a:ext cx="1625673" cy="4474796"/>
      </dsp:txXfrm>
    </dsp:sp>
    <dsp:sp modelId="{A051D14E-8540-4958-B63C-BE408C278A7B}">
      <dsp:nvSpPr>
        <dsp:cNvPr id="0" name=""/>
        <dsp:cNvSpPr/>
      </dsp:nvSpPr>
      <dsp:spPr>
        <a:xfrm rot="277154">
          <a:off x="6806702" y="2206551"/>
          <a:ext cx="318615" cy="42825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806857" y="2288353"/>
        <a:ext cx="223031" cy="256951"/>
      </dsp:txXfrm>
    </dsp:sp>
    <dsp:sp modelId="{D44F99AE-BC9E-49D4-92ED-C297CB8E4584}">
      <dsp:nvSpPr>
        <dsp:cNvPr id="0" name=""/>
        <dsp:cNvSpPr/>
      </dsp:nvSpPr>
      <dsp:spPr>
        <a:xfrm>
          <a:off x="7256626" y="37994"/>
          <a:ext cx="1726827" cy="4951848"/>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s-ES" sz="1050" u="sng" kern="1200" dirty="0"/>
            <a:t>Promover la adaptación de los trabajadores, las empresas y los empresarios al cambio</a:t>
          </a:r>
          <a:r>
            <a:rPr lang="es-ES" sz="1050" kern="1200" dirty="0"/>
            <a:t>, el envejecimiento activo y saludable y un entorno laboral saludable y bien adaptado que aborde los riesgos para la salud.</a:t>
          </a:r>
          <a:endParaRPr lang="en-US" sz="1050" kern="1200" dirty="0"/>
        </a:p>
      </dsp:txBody>
      <dsp:txXfrm>
        <a:off x="7307203" y="88571"/>
        <a:ext cx="1625673" cy="485069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39CFD-B489-42A2-BB88-42C7AE06CBCE}">
      <dsp:nvSpPr>
        <dsp:cNvPr id="0" name=""/>
        <dsp:cNvSpPr/>
      </dsp:nvSpPr>
      <dsp:spPr>
        <a:xfrm>
          <a:off x="916201" y="47006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056554-BAF6-4F71-BC90-72E2BA3A6594}">
      <dsp:nvSpPr>
        <dsp:cNvPr id="0" name=""/>
        <dsp:cNvSpPr/>
      </dsp:nvSpPr>
      <dsp:spPr>
        <a:xfrm>
          <a:off x="421201" y="1913733"/>
          <a:ext cx="1800000" cy="277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u="sng" kern="1200"/>
            <a:t>Mejorar la calidad, la eficacia y la pertinencia de los sistemas de educación y de formación para el mercado de trabajo</a:t>
          </a:r>
          <a:r>
            <a:rPr lang="es-ES" sz="1100" kern="1200"/>
            <a:t>, con vistas a apoyar la adquisición de competencias clave, incluidas las capacidades digitales.</a:t>
          </a:r>
          <a:endParaRPr lang="en-US" sz="1100" kern="1200"/>
        </a:p>
      </dsp:txBody>
      <dsp:txXfrm>
        <a:off x="421201" y="1913733"/>
        <a:ext cx="1800000" cy="2778750"/>
      </dsp:txXfrm>
    </dsp:sp>
    <dsp:sp modelId="{FDE8B0F4-626B-458B-B468-7D4FD455E8AE}">
      <dsp:nvSpPr>
        <dsp:cNvPr id="0" name=""/>
        <dsp:cNvSpPr/>
      </dsp:nvSpPr>
      <dsp:spPr>
        <a:xfrm>
          <a:off x="3031202" y="47006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933211-4F29-4902-B713-C05A27C0356C}">
      <dsp:nvSpPr>
        <dsp:cNvPr id="0" name=""/>
        <dsp:cNvSpPr/>
      </dsp:nvSpPr>
      <dsp:spPr>
        <a:xfrm>
          <a:off x="2536202" y="1913733"/>
          <a:ext cx="1800000" cy="277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u="sng" kern="1200"/>
            <a:t>Promover la igualdad de acceso a una educación y una formación de calidad e inclusivas y su culminación,</a:t>
          </a:r>
          <a:r>
            <a:rPr lang="es-ES" sz="1100" kern="1200"/>
            <a:t> en particular para los grupos desfavorecidos, desde la educación y la atención en la primera infancia hasta la educación y la formación generales y profesionales, incluyendo la educación superior, la educación y el aprendizaje de los adultos y la facilitación de la movilidad del aprendizaje para todos.</a:t>
          </a:r>
          <a:endParaRPr lang="en-US" sz="1100" kern="1200"/>
        </a:p>
      </dsp:txBody>
      <dsp:txXfrm>
        <a:off x="2536202" y="1913733"/>
        <a:ext cx="1800000" cy="2778750"/>
      </dsp:txXfrm>
    </dsp:sp>
    <dsp:sp modelId="{77E83EBB-699F-4C25-9F12-A2E74657A563}">
      <dsp:nvSpPr>
        <dsp:cNvPr id="0" name=""/>
        <dsp:cNvSpPr/>
      </dsp:nvSpPr>
      <dsp:spPr>
        <a:xfrm>
          <a:off x="5146201" y="47006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FF4499-7E06-4213-82E3-EB609A432657}">
      <dsp:nvSpPr>
        <dsp:cNvPr id="0" name=""/>
        <dsp:cNvSpPr/>
      </dsp:nvSpPr>
      <dsp:spPr>
        <a:xfrm>
          <a:off x="4651201" y="1913733"/>
          <a:ext cx="1800000" cy="277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u="sng" kern="1200"/>
            <a:t>Promover el aprendizaje permanente</a:t>
          </a:r>
          <a:r>
            <a:rPr lang="es-ES" sz="1100" kern="1200"/>
            <a:t>, especialmente mediante oportunidades de mejora y reciclaje flexibles de las capacidades para todos, una mejor previsión de los cambios y nuevos requisitos de capacidades, habida cuenta de las necesidades del mercado de trabajo, facilitando las transiciones profesionales y promoviendo la movilidad profesional.</a:t>
          </a:r>
          <a:endParaRPr lang="en-US" sz="1100" kern="1200"/>
        </a:p>
      </dsp:txBody>
      <dsp:txXfrm>
        <a:off x="4651201" y="1913733"/>
        <a:ext cx="1800000" cy="2778750"/>
      </dsp:txXfrm>
    </dsp:sp>
    <dsp:sp modelId="{56ACEF1F-6752-4F0D-915E-A425100D64CC}">
      <dsp:nvSpPr>
        <dsp:cNvPr id="0" name=""/>
        <dsp:cNvSpPr/>
      </dsp:nvSpPr>
      <dsp:spPr>
        <a:xfrm>
          <a:off x="7261202" y="47006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11DA2D-7B94-41C7-8B80-1876B902FB72}">
      <dsp:nvSpPr>
        <dsp:cNvPr id="0" name=""/>
        <dsp:cNvSpPr/>
      </dsp:nvSpPr>
      <dsp:spPr>
        <a:xfrm>
          <a:off x="6766202" y="1913733"/>
          <a:ext cx="1800000" cy="277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u="sng" kern="1200"/>
            <a:t>Fomentar la inclusión activa</a:t>
          </a:r>
          <a:r>
            <a:rPr lang="es-ES" sz="1100" kern="1200"/>
            <a:t> al objeto de promover la igualdad de oportunidades y la participación activa, y mejorar la empleabilidad.</a:t>
          </a:r>
          <a:endParaRPr lang="en-US" sz="1100" kern="1200"/>
        </a:p>
      </dsp:txBody>
      <dsp:txXfrm>
        <a:off x="6766202" y="1913733"/>
        <a:ext cx="1800000" cy="2778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0E206-D258-4EE8-933C-19362F6E8323}">
      <dsp:nvSpPr>
        <dsp:cNvPr id="0" name=""/>
        <dsp:cNvSpPr/>
      </dsp:nvSpPr>
      <dsp:spPr>
        <a:xfrm>
          <a:off x="1097" y="112095"/>
          <a:ext cx="3850804" cy="400360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057144-EAE5-4600-BE52-58B31D1404AA}">
      <dsp:nvSpPr>
        <dsp:cNvPr id="0" name=""/>
        <dsp:cNvSpPr/>
      </dsp:nvSpPr>
      <dsp:spPr>
        <a:xfrm>
          <a:off x="428964" y="518569"/>
          <a:ext cx="3850804" cy="4003600"/>
        </a:xfrm>
        <a:prstGeom prst="roundRect">
          <a:avLst>
            <a:gd name="adj" fmla="val 10000"/>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dirty="0"/>
            <a:t>La incomodidad que suponía la existencia de una doble base jurídica como consecuencia de la decisión del Reino Unido de excluirse se solucionó finalmente con la firma del </a:t>
          </a:r>
          <a:r>
            <a:rPr lang="es-ES" sz="1300" b="1" u="sng" kern="1200" dirty="0"/>
            <a:t>Tratado de Ámsterdam</a:t>
          </a:r>
          <a:r>
            <a:rPr lang="es-ES" sz="1300" b="1" kern="1200" dirty="0"/>
            <a:t>, </a:t>
          </a:r>
          <a:r>
            <a:rPr lang="es-ES" sz="1300" kern="1200" dirty="0"/>
            <a:t>cuando todos </a:t>
          </a:r>
          <a:r>
            <a:rPr lang="es-ES" sz="1300" u="sng" kern="1200" dirty="0"/>
            <a:t>los Estados miembros</a:t>
          </a:r>
          <a:r>
            <a:rPr lang="es-ES" sz="1300" kern="1200" dirty="0"/>
            <a:t>, incluido el Reino Unido (a raíz de un cambio en el Gobierno), </a:t>
          </a:r>
          <a:r>
            <a:rPr lang="es-ES" sz="1300" u="sng" kern="1200" dirty="0"/>
            <a:t>aceptaron la integración del Acuerdo sobre Política Social </a:t>
          </a:r>
          <a:r>
            <a:rPr lang="es-ES" sz="1300" kern="1200" dirty="0"/>
            <a:t>en el texto del Tratado constitutivo de la Comunidad Europea con ligeros cambios. </a:t>
          </a:r>
          <a:r>
            <a:rPr lang="es-ES" sz="1300" u="sng" kern="1200" dirty="0"/>
            <a:t>El procedimiento de codecisión sustituyó al de cooperación y también se amplió a las disposiciones relativas al Fondo Social Europeo, la libre circulación de los trabajadores y la seguridad social de los trabajadores migrantes de la Comunidad. </a:t>
          </a:r>
          <a:endParaRPr lang="en-US" sz="1300" kern="1200" dirty="0"/>
        </a:p>
      </dsp:txBody>
      <dsp:txXfrm>
        <a:off x="541750" y="631355"/>
        <a:ext cx="3625232" cy="3778028"/>
      </dsp:txXfrm>
    </dsp:sp>
    <dsp:sp modelId="{3C881670-1540-4A1E-B142-84B9BFB377E7}">
      <dsp:nvSpPr>
        <dsp:cNvPr id="0" name=""/>
        <dsp:cNvSpPr/>
      </dsp:nvSpPr>
      <dsp:spPr>
        <a:xfrm>
          <a:off x="4707635" y="112095"/>
          <a:ext cx="3850804" cy="4255658"/>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66BD42-A612-4402-BBD2-135A0C96EE2A}">
      <dsp:nvSpPr>
        <dsp:cNvPr id="0" name=""/>
        <dsp:cNvSpPr/>
      </dsp:nvSpPr>
      <dsp:spPr>
        <a:xfrm>
          <a:off x="5135502" y="518569"/>
          <a:ext cx="3850804" cy="4255658"/>
        </a:xfrm>
        <a:prstGeom prst="roundRect">
          <a:avLst>
            <a:gd name="adj" fmla="val 10000"/>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dirty="0"/>
            <a:t>El nuevo artículo 19 otorgó a la Comunidad la competencia </a:t>
          </a:r>
          <a:r>
            <a:rPr lang="es-ES" sz="1300" u="sng" kern="1200" dirty="0"/>
            <a:t>de «adoptar acciones adecuadas para luchar contra la discriminación por motivos de sexo, de origen racial o étnico, religión o convicciones, discapacidad, edad u orientación sexual». </a:t>
          </a:r>
        </a:p>
        <a:p>
          <a:pPr marL="0" lvl="0" indent="0" algn="ctr" defTabSz="577850">
            <a:lnSpc>
              <a:spcPct val="90000"/>
            </a:lnSpc>
            <a:spcBef>
              <a:spcPct val="0"/>
            </a:spcBef>
            <a:spcAft>
              <a:spcPct val="35000"/>
            </a:spcAft>
            <a:buNone/>
          </a:pPr>
          <a:r>
            <a:rPr lang="es-ES" sz="1300" kern="1200" dirty="0"/>
            <a:t>Sobre esta base, se adoptaron </a:t>
          </a:r>
          <a:r>
            <a:rPr lang="es-ES" sz="1300" u="sng" kern="1200" dirty="0"/>
            <a:t>dos Directivas </a:t>
          </a:r>
          <a:r>
            <a:rPr lang="es-ES" sz="1300" kern="1200" dirty="0"/>
            <a:t>al poco tiempo: la Directiva 2000/43/CE relativa a la aplicación del </a:t>
          </a:r>
          <a:r>
            <a:rPr lang="es-ES" sz="1300" u="sng" kern="1200" dirty="0"/>
            <a:t>principio de igualdad de trato de las personas independientemente de su origen racial o étnico</a:t>
          </a:r>
          <a:r>
            <a:rPr lang="es-ES" sz="1300" kern="1200" dirty="0"/>
            <a:t>, y la Directiva 2000/78/CE relativa al establecimiento de un </a:t>
          </a:r>
          <a:r>
            <a:rPr lang="es-ES" sz="1300" u="sng" kern="1200" dirty="0"/>
            <a:t>marco general para la igualdad de trato en el empleo y la ocupación.</a:t>
          </a:r>
          <a:endParaRPr lang="en-US" sz="1300" kern="1200" dirty="0"/>
        </a:p>
      </dsp:txBody>
      <dsp:txXfrm>
        <a:off x="5248288" y="631355"/>
        <a:ext cx="3625232" cy="403008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8AC1E-C745-4875-8481-1A69D3B075AC}">
      <dsp:nvSpPr>
        <dsp:cNvPr id="0" name=""/>
        <dsp:cNvSpPr/>
      </dsp:nvSpPr>
      <dsp:spPr>
        <a:xfrm>
          <a:off x="0" y="3659627"/>
          <a:ext cx="8987404" cy="80063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u="sng" kern="1200"/>
            <a:t>Corregir la privación material mediante alimentos o la prestación de asistencia material básica </a:t>
          </a:r>
          <a:r>
            <a:rPr lang="es-ES" sz="1200" kern="1200"/>
            <a:t>a las personas más desfavorecidas, mediante medidas de acompañamiento, entre otras cosas,</a:t>
          </a:r>
          <a:endParaRPr lang="en-US" sz="1200" kern="1200"/>
        </a:p>
      </dsp:txBody>
      <dsp:txXfrm>
        <a:off x="0" y="3659627"/>
        <a:ext cx="8987404" cy="800636"/>
      </dsp:txXfrm>
    </dsp:sp>
    <dsp:sp modelId="{D0E7AE7F-96A7-4958-B37E-BA732DEB4530}">
      <dsp:nvSpPr>
        <dsp:cNvPr id="0" name=""/>
        <dsp:cNvSpPr/>
      </dsp:nvSpPr>
      <dsp:spPr>
        <a:xfrm rot="10800000">
          <a:off x="0" y="2440257"/>
          <a:ext cx="8987404" cy="1231379"/>
        </a:xfrm>
        <a:prstGeom prst="upArrowCallout">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u="sng" kern="1200"/>
            <a:t>Promover la integración social de las personas en riesgo de pobreza o exclusión social</a:t>
          </a:r>
          <a:r>
            <a:rPr lang="es-ES" sz="1200" kern="1200"/>
            <a:t>, incluidas las personas más desfavorecidas y los niños.</a:t>
          </a:r>
          <a:endParaRPr lang="en-US" sz="1200" kern="1200"/>
        </a:p>
      </dsp:txBody>
      <dsp:txXfrm rot="10800000">
        <a:off x="0" y="2440257"/>
        <a:ext cx="8987404" cy="800113"/>
      </dsp:txXfrm>
    </dsp:sp>
    <dsp:sp modelId="{C3EC8DA3-DAB9-469D-8D86-2859A8095A15}">
      <dsp:nvSpPr>
        <dsp:cNvPr id="0" name=""/>
        <dsp:cNvSpPr/>
      </dsp:nvSpPr>
      <dsp:spPr>
        <a:xfrm rot="10800000">
          <a:off x="0" y="1220886"/>
          <a:ext cx="8987404" cy="1231379"/>
        </a:xfrm>
        <a:prstGeom prst="upArrowCallout">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u="sng" kern="1200"/>
            <a:t>Mejorar la igualdad y la oportunidad del acceso a unos servicios de calidad, sostenibles y asequibles</a:t>
          </a:r>
          <a:r>
            <a:rPr lang="es-ES" sz="1200" kern="1200"/>
            <a:t>; modernizar los sistemas de protección social, y en especial promover el acceso a la protección social; mejorar la accesibilidad, la efectividad y la resiliencia de los sistemas de asistencia sanitaria y los cuidados de larga duración.</a:t>
          </a:r>
          <a:endParaRPr lang="en-US" sz="1200" kern="1200"/>
        </a:p>
      </dsp:txBody>
      <dsp:txXfrm rot="10800000">
        <a:off x="0" y="1220886"/>
        <a:ext cx="8987404" cy="800113"/>
      </dsp:txXfrm>
    </dsp:sp>
    <dsp:sp modelId="{A30810AE-A680-484F-A065-EC7E752A6ED1}">
      <dsp:nvSpPr>
        <dsp:cNvPr id="0" name=""/>
        <dsp:cNvSpPr/>
      </dsp:nvSpPr>
      <dsp:spPr>
        <a:xfrm rot="10800000">
          <a:off x="0" y="1516"/>
          <a:ext cx="8987404" cy="1231379"/>
        </a:xfrm>
        <a:prstGeom prst="upArrowCallou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u="sng" kern="1200"/>
            <a:t>Promover la integración socioeconómica </a:t>
          </a:r>
          <a:r>
            <a:rPr lang="es-ES" sz="1200" kern="1200"/>
            <a:t>de los nacionales de terceros países y de las comunidades marginadas, como la romaní.</a:t>
          </a:r>
          <a:endParaRPr lang="en-US" sz="1200" kern="1200"/>
        </a:p>
      </dsp:txBody>
      <dsp:txXfrm rot="10800000">
        <a:off x="0" y="1516"/>
        <a:ext cx="8987404" cy="80011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3349B-C58F-48A3-A68C-393B3D7794C0}">
      <dsp:nvSpPr>
        <dsp:cNvPr id="0" name=""/>
        <dsp:cNvSpPr/>
      </dsp:nvSpPr>
      <dsp:spPr>
        <a:xfrm>
          <a:off x="1175655" y="688200"/>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6065CC-81FC-4AD8-8B50-4ADA0C9AF462}">
      <dsp:nvSpPr>
        <dsp:cNvPr id="0" name=""/>
        <dsp:cNvSpPr/>
      </dsp:nvSpPr>
      <dsp:spPr>
        <a:xfrm>
          <a:off x="52623" y="2977380"/>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b="1" kern="1200"/>
            <a:t>COLECTIVOS O GRUPOS DE DESTINATARIOS </a:t>
          </a:r>
          <a:endParaRPr lang="en-US" sz="1200" kern="1200"/>
        </a:p>
      </dsp:txBody>
      <dsp:txXfrm>
        <a:off x="52623" y="2977380"/>
        <a:ext cx="4083750" cy="720000"/>
      </dsp:txXfrm>
    </dsp:sp>
    <dsp:sp modelId="{2BC706C8-C258-47A1-AF6E-735FC5536B20}">
      <dsp:nvSpPr>
        <dsp:cNvPr id="0" name=""/>
        <dsp:cNvSpPr/>
      </dsp:nvSpPr>
      <dsp:spPr>
        <a:xfrm>
          <a:off x="5974061" y="520478"/>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637518-24B6-4C7B-8EA7-21B14164D922}">
      <dsp:nvSpPr>
        <dsp:cNvPr id="0" name=""/>
        <dsp:cNvSpPr/>
      </dsp:nvSpPr>
      <dsp:spPr>
        <a:xfrm>
          <a:off x="4851030" y="2474213"/>
          <a:ext cx="4083750" cy="139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s-ES" sz="1200" kern="1200" dirty="0"/>
            <a:t>En el marco de la programación del FSE+ 2021-2027, teniendo en cuenta las prioridades de inversión anteriormente desarrolladas, se identifican, principalmente, los siguientes colectivos o grupos de destinatarios a los que irán dirigidos las medidas y actuaciones del FSE: </a:t>
          </a:r>
          <a:endParaRPr lang="en-US" sz="1200" kern="1200" dirty="0"/>
        </a:p>
      </dsp:txBody>
      <dsp:txXfrm>
        <a:off x="4851030" y="2474213"/>
        <a:ext cx="4083750" cy="139088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34035-42B6-4A82-9722-A28B16ED7445}">
      <dsp:nvSpPr>
        <dsp:cNvPr id="0" name=""/>
        <dsp:cNvSpPr/>
      </dsp:nvSpPr>
      <dsp:spPr>
        <a:xfrm>
          <a:off x="0" y="411912"/>
          <a:ext cx="2887252" cy="183340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973B4A2B-8460-4DC8-A715-14C1B7D68409}">
      <dsp:nvSpPr>
        <dsp:cNvPr id="0" name=""/>
        <dsp:cNvSpPr/>
      </dsp:nvSpPr>
      <dsp:spPr>
        <a:xfrm>
          <a:off x="320805" y="716678"/>
          <a:ext cx="2887252" cy="183340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Personas trabajadoras, fomentando su adaptación al cambio. </a:t>
          </a:r>
          <a:endParaRPr lang="en-US" sz="1600" kern="1200"/>
        </a:p>
      </dsp:txBody>
      <dsp:txXfrm>
        <a:off x="374504" y="770377"/>
        <a:ext cx="2779854" cy="1726007"/>
      </dsp:txXfrm>
    </dsp:sp>
    <dsp:sp modelId="{FA949835-1DC8-4A5E-A173-CBE3B7DFCFB6}">
      <dsp:nvSpPr>
        <dsp:cNvPr id="0" name=""/>
        <dsp:cNvSpPr/>
      </dsp:nvSpPr>
      <dsp:spPr>
        <a:xfrm>
          <a:off x="3528863" y="411912"/>
          <a:ext cx="2887252" cy="183340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953F26DC-8426-44F6-84F9-AD7DDEECD7A0}">
      <dsp:nvSpPr>
        <dsp:cNvPr id="0" name=""/>
        <dsp:cNvSpPr/>
      </dsp:nvSpPr>
      <dsp:spPr>
        <a:xfrm>
          <a:off x="3849669" y="716678"/>
          <a:ext cx="2887252" cy="183340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Empresas, especialmente empresas de la Economía Social, PYMES y microempresas, así como las que trabajan en sectores estratégicos. </a:t>
          </a:r>
          <a:endParaRPr lang="en-US" sz="1600" kern="1200"/>
        </a:p>
      </dsp:txBody>
      <dsp:txXfrm>
        <a:off x="3903368" y="770377"/>
        <a:ext cx="2779854" cy="1726007"/>
      </dsp:txXfrm>
    </dsp:sp>
    <dsp:sp modelId="{0D14C6F4-33C1-4DCB-AF7C-6C993437ECAE}">
      <dsp:nvSpPr>
        <dsp:cNvPr id="0" name=""/>
        <dsp:cNvSpPr/>
      </dsp:nvSpPr>
      <dsp:spPr>
        <a:xfrm>
          <a:off x="7057727" y="411912"/>
          <a:ext cx="2887252" cy="1833405"/>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50E0CBC1-1C9F-4F57-B30C-19E5D3E03FE8}">
      <dsp:nvSpPr>
        <dsp:cNvPr id="0" name=""/>
        <dsp:cNvSpPr/>
      </dsp:nvSpPr>
      <dsp:spPr>
        <a:xfrm>
          <a:off x="7378533" y="716678"/>
          <a:ext cx="2887252" cy="183340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Personas emprendedoras y trabajadoras/es autónomos. </a:t>
          </a:r>
          <a:endParaRPr lang="en-US" sz="1600" kern="1200"/>
        </a:p>
      </dsp:txBody>
      <dsp:txXfrm>
        <a:off x="7432232" y="770377"/>
        <a:ext cx="2779854" cy="172600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C227-2B41-4F4A-912A-6A862068B3D0}">
      <dsp:nvSpPr>
        <dsp:cNvPr id="0" name=""/>
        <dsp:cNvSpPr/>
      </dsp:nvSpPr>
      <dsp:spPr>
        <a:xfrm>
          <a:off x="0" y="0"/>
          <a:ext cx="7189923" cy="803867"/>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a:t>Mujeres víctimas de la violencia de género, acoso sexual y acoso por razón de sexo.</a:t>
          </a:r>
          <a:endParaRPr lang="en-US" sz="1100" kern="1200"/>
        </a:p>
      </dsp:txBody>
      <dsp:txXfrm>
        <a:off x="23544" y="23544"/>
        <a:ext cx="6254562" cy="756779"/>
      </dsp:txXfrm>
    </dsp:sp>
    <dsp:sp modelId="{9D37F038-5746-4D74-A10B-BE6EAE716A83}">
      <dsp:nvSpPr>
        <dsp:cNvPr id="0" name=""/>
        <dsp:cNvSpPr/>
      </dsp:nvSpPr>
      <dsp:spPr>
        <a:xfrm>
          <a:off x="602156" y="950024"/>
          <a:ext cx="7189923" cy="803867"/>
        </a:xfrm>
        <a:prstGeom prst="roundRect">
          <a:avLst>
            <a:gd name="adj" fmla="val 10000"/>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a:t>Personas sin hogar.</a:t>
          </a:r>
          <a:endParaRPr lang="en-US" sz="1100" kern="1200"/>
        </a:p>
      </dsp:txBody>
      <dsp:txXfrm>
        <a:off x="625700" y="973568"/>
        <a:ext cx="6018165" cy="756779"/>
      </dsp:txXfrm>
    </dsp:sp>
    <dsp:sp modelId="{15B006E2-2B05-40F8-BB32-D13C2B509B7B}">
      <dsp:nvSpPr>
        <dsp:cNvPr id="0" name=""/>
        <dsp:cNvSpPr/>
      </dsp:nvSpPr>
      <dsp:spPr>
        <a:xfrm>
          <a:off x="1195324" y="1900049"/>
          <a:ext cx="7189923" cy="803867"/>
        </a:xfrm>
        <a:prstGeom prst="roundRect">
          <a:avLst>
            <a:gd name="adj" fmla="val 10000"/>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a:t>Personas con discapacidad. </a:t>
          </a:r>
          <a:endParaRPr lang="en-US" sz="1100" kern="1200"/>
        </a:p>
      </dsp:txBody>
      <dsp:txXfrm>
        <a:off x="1218868" y="1923593"/>
        <a:ext cx="6027152" cy="756779"/>
      </dsp:txXfrm>
    </dsp:sp>
    <dsp:sp modelId="{0341FBC4-B8C4-440C-8AA1-4A376BE138F5}">
      <dsp:nvSpPr>
        <dsp:cNvPr id="0" name=""/>
        <dsp:cNvSpPr/>
      </dsp:nvSpPr>
      <dsp:spPr>
        <a:xfrm>
          <a:off x="1797480" y="2850073"/>
          <a:ext cx="7189923" cy="803867"/>
        </a:xfrm>
        <a:prstGeom prst="roundRect">
          <a:avLst>
            <a:gd name="adj" fmla="val 10000"/>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a:t>Personas migrantes, nacionales de terceros países, personas refugiadas y solicitantes o beneficiarios de Protección Internacional, con atención específica a colectivos más vulnerables como mujeres, menores, embarazadas, personas enfermas o discapacidad, así como víctimas de trata de seres humanos. </a:t>
          </a:r>
          <a:endParaRPr lang="en-US" sz="1100" kern="1200"/>
        </a:p>
      </dsp:txBody>
      <dsp:txXfrm>
        <a:off x="1821024" y="2873617"/>
        <a:ext cx="6018165" cy="756779"/>
      </dsp:txXfrm>
    </dsp:sp>
    <dsp:sp modelId="{8B0184D7-89B0-432A-B61B-C124F81DB363}">
      <dsp:nvSpPr>
        <dsp:cNvPr id="0" name=""/>
        <dsp:cNvSpPr/>
      </dsp:nvSpPr>
      <dsp:spPr>
        <a:xfrm>
          <a:off x="6667409" y="615689"/>
          <a:ext cx="522513" cy="52251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784974" y="615689"/>
        <a:ext cx="287383" cy="393191"/>
      </dsp:txXfrm>
    </dsp:sp>
    <dsp:sp modelId="{74A5CE76-B5BF-4447-9743-C819B9E86BFF}">
      <dsp:nvSpPr>
        <dsp:cNvPr id="0" name=""/>
        <dsp:cNvSpPr/>
      </dsp:nvSpPr>
      <dsp:spPr>
        <a:xfrm>
          <a:off x="7269565" y="1565713"/>
          <a:ext cx="522513" cy="522513"/>
        </a:xfrm>
        <a:prstGeom prst="downArrow">
          <a:avLst>
            <a:gd name="adj1" fmla="val 55000"/>
            <a:gd name="adj2" fmla="val 45000"/>
          </a:avLst>
        </a:prstGeom>
        <a:solidFill>
          <a:schemeClr val="accent2">
            <a:tint val="40000"/>
            <a:alpha val="90000"/>
            <a:hueOff val="464328"/>
            <a:satOff val="-20928"/>
            <a:lumOff val="-1477"/>
            <a:alphaOff val="0"/>
          </a:schemeClr>
        </a:solidFill>
        <a:ln w="9525" cap="rnd" cmpd="sng" algn="ctr">
          <a:solidFill>
            <a:schemeClr val="accent2">
              <a:tint val="40000"/>
              <a:alpha val="90000"/>
              <a:hueOff val="464328"/>
              <a:satOff val="-20928"/>
              <a:lumOff val="-14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387130" y="1565713"/>
        <a:ext cx="287383" cy="393191"/>
      </dsp:txXfrm>
    </dsp:sp>
    <dsp:sp modelId="{EC453534-B0EB-4458-BCB8-AD3ED9DEDFA8}">
      <dsp:nvSpPr>
        <dsp:cNvPr id="0" name=""/>
        <dsp:cNvSpPr/>
      </dsp:nvSpPr>
      <dsp:spPr>
        <a:xfrm>
          <a:off x="7862734" y="2515738"/>
          <a:ext cx="522513" cy="522513"/>
        </a:xfrm>
        <a:prstGeom prst="downArrow">
          <a:avLst>
            <a:gd name="adj1" fmla="val 55000"/>
            <a:gd name="adj2" fmla="val 45000"/>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980299" y="2515738"/>
        <a:ext cx="287383" cy="39319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8B83E-F680-4D45-AADF-27731E0E2677}">
      <dsp:nvSpPr>
        <dsp:cNvPr id="0" name=""/>
        <dsp:cNvSpPr/>
      </dsp:nvSpPr>
      <dsp:spPr>
        <a:xfrm>
          <a:off x="1253" y="852901"/>
          <a:ext cx="1421069" cy="200174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522F092E-BADE-403D-905E-D9088C7C0A57}">
      <dsp:nvSpPr>
        <dsp:cNvPr id="0" name=""/>
        <dsp:cNvSpPr/>
      </dsp:nvSpPr>
      <dsp:spPr>
        <a:xfrm>
          <a:off x="159149" y="1002903"/>
          <a:ext cx="1421069" cy="2001747"/>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Población gitana y otras comunidades marginadas.</a:t>
          </a:r>
          <a:endParaRPr lang="en-US" sz="1200" kern="1200"/>
        </a:p>
      </dsp:txBody>
      <dsp:txXfrm>
        <a:off x="200771" y="1044525"/>
        <a:ext cx="1337825" cy="1918503"/>
      </dsp:txXfrm>
    </dsp:sp>
    <dsp:sp modelId="{B75581D4-2230-49CD-8A10-3E42732CFBD4}">
      <dsp:nvSpPr>
        <dsp:cNvPr id="0" name=""/>
        <dsp:cNvSpPr/>
      </dsp:nvSpPr>
      <dsp:spPr>
        <a:xfrm>
          <a:off x="1738115" y="852901"/>
          <a:ext cx="1421069" cy="2099628"/>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D9CD0B6E-FECF-486D-B4BC-5C66CE1F7893}">
      <dsp:nvSpPr>
        <dsp:cNvPr id="0" name=""/>
        <dsp:cNvSpPr/>
      </dsp:nvSpPr>
      <dsp:spPr>
        <a:xfrm>
          <a:off x="1896012" y="1002903"/>
          <a:ext cx="1421069" cy="2099628"/>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Personas reclusas y ex reclusas.</a:t>
          </a:r>
          <a:endParaRPr lang="en-US" sz="1200" kern="1200"/>
        </a:p>
      </dsp:txBody>
      <dsp:txXfrm>
        <a:off x="1937634" y="1044525"/>
        <a:ext cx="1337825" cy="2016384"/>
      </dsp:txXfrm>
    </dsp:sp>
    <dsp:sp modelId="{826DE2B5-2C0D-4DBE-95DA-9F77F83D7070}">
      <dsp:nvSpPr>
        <dsp:cNvPr id="0" name=""/>
        <dsp:cNvSpPr/>
      </dsp:nvSpPr>
      <dsp:spPr>
        <a:xfrm>
          <a:off x="3474978" y="852901"/>
          <a:ext cx="1421069" cy="2219275"/>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BD9275CE-DE82-45A5-A6ED-FD5CB6279D55}">
      <dsp:nvSpPr>
        <dsp:cNvPr id="0" name=""/>
        <dsp:cNvSpPr/>
      </dsp:nvSpPr>
      <dsp:spPr>
        <a:xfrm>
          <a:off x="3632875" y="1002903"/>
          <a:ext cx="1421069" cy="2219275"/>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Personas con problemas de adicción.</a:t>
          </a:r>
          <a:endParaRPr lang="en-US" sz="1200" kern="1200" dirty="0"/>
        </a:p>
      </dsp:txBody>
      <dsp:txXfrm>
        <a:off x="3674497" y="1044525"/>
        <a:ext cx="1337825" cy="2136031"/>
      </dsp:txXfrm>
    </dsp:sp>
    <dsp:sp modelId="{45526843-B0BD-4002-AC5A-4670BAAD8559}">
      <dsp:nvSpPr>
        <dsp:cNvPr id="0" name=""/>
        <dsp:cNvSpPr/>
      </dsp:nvSpPr>
      <dsp:spPr>
        <a:xfrm>
          <a:off x="5211841" y="852901"/>
          <a:ext cx="1421069" cy="2404235"/>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45C11A14-7014-4D9B-881C-F59784E32A91}">
      <dsp:nvSpPr>
        <dsp:cNvPr id="0" name=""/>
        <dsp:cNvSpPr/>
      </dsp:nvSpPr>
      <dsp:spPr>
        <a:xfrm>
          <a:off x="5369737" y="1002903"/>
          <a:ext cx="1421069" cy="2404235"/>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Personas mayores, especialmente, en situación de dependencia o discapacidad.</a:t>
          </a:r>
          <a:endParaRPr lang="en-US" sz="1200" kern="1200" dirty="0"/>
        </a:p>
      </dsp:txBody>
      <dsp:txXfrm>
        <a:off x="5411359" y="1044525"/>
        <a:ext cx="1337825" cy="2320991"/>
      </dsp:txXfrm>
    </dsp:sp>
    <dsp:sp modelId="{813FEBB3-C8A7-4CD1-9987-2DCE5EC7EC3E}">
      <dsp:nvSpPr>
        <dsp:cNvPr id="0" name=""/>
        <dsp:cNvSpPr/>
      </dsp:nvSpPr>
      <dsp:spPr>
        <a:xfrm>
          <a:off x="6948704" y="852901"/>
          <a:ext cx="1421069" cy="2523882"/>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1DA03F40-C808-4C5D-81E0-ED08C1FBD72B}">
      <dsp:nvSpPr>
        <dsp:cNvPr id="0" name=""/>
        <dsp:cNvSpPr/>
      </dsp:nvSpPr>
      <dsp:spPr>
        <a:xfrm>
          <a:off x="7106600" y="1002903"/>
          <a:ext cx="1421069" cy="2523882"/>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Colectivo LGTBI.</a:t>
          </a:r>
          <a:endParaRPr lang="en-US" sz="1200" kern="1200"/>
        </a:p>
      </dsp:txBody>
      <dsp:txXfrm>
        <a:off x="7148222" y="1044525"/>
        <a:ext cx="1337825" cy="2440638"/>
      </dsp:txXfrm>
    </dsp:sp>
    <dsp:sp modelId="{57229AF0-A093-430E-9224-1836DC04F426}">
      <dsp:nvSpPr>
        <dsp:cNvPr id="0" name=""/>
        <dsp:cNvSpPr/>
      </dsp:nvSpPr>
      <dsp:spPr>
        <a:xfrm>
          <a:off x="8685566" y="852901"/>
          <a:ext cx="1421069" cy="2491125"/>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AC053232-55E5-426D-AF51-3AE924D9D5B1}">
      <dsp:nvSpPr>
        <dsp:cNvPr id="0" name=""/>
        <dsp:cNvSpPr/>
      </dsp:nvSpPr>
      <dsp:spPr>
        <a:xfrm>
          <a:off x="8843463" y="1002903"/>
          <a:ext cx="1421069" cy="2491125"/>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Personas incluidas en “pobreza energética”.</a:t>
          </a:r>
          <a:endParaRPr lang="en-US" sz="1200" kern="1200"/>
        </a:p>
      </dsp:txBody>
      <dsp:txXfrm>
        <a:off x="8885085" y="1044525"/>
        <a:ext cx="1337825" cy="240788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B9CDE-EF16-4744-ADA9-2F3EEB73E857}">
      <dsp:nvSpPr>
        <dsp:cNvPr id="0" name=""/>
        <dsp:cNvSpPr/>
      </dsp:nvSpPr>
      <dsp:spPr>
        <a:xfrm>
          <a:off x="0" y="88089"/>
          <a:ext cx="6832212" cy="226512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ES" sz="2200" kern="1200" dirty="0"/>
            <a:t>En este sentido, siguiendo el principio de concentración temática, el artículo 7 de la propuesta inicial de mayo de 2018 de la CE de Reglamento FSE+ </a:t>
          </a:r>
          <a:r>
            <a:rPr lang="es-ES" sz="2200" u="sng" kern="1200" dirty="0"/>
            <a:t>establece para cada Estado miembro las siguientes concentraciones temáticas:</a:t>
          </a:r>
          <a:endParaRPr lang="en-US" sz="2200" kern="1200" dirty="0"/>
        </a:p>
      </dsp:txBody>
      <dsp:txXfrm>
        <a:off x="110574" y="198663"/>
        <a:ext cx="6611064" cy="2043972"/>
      </dsp:txXfrm>
    </dsp:sp>
    <dsp:sp modelId="{B71304BB-AFA7-4379-92D7-6351DAA83A93}">
      <dsp:nvSpPr>
        <dsp:cNvPr id="0" name=""/>
        <dsp:cNvSpPr/>
      </dsp:nvSpPr>
      <dsp:spPr>
        <a:xfrm>
          <a:off x="0" y="2353209"/>
          <a:ext cx="6832212" cy="282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23" tIns="27940" rIns="156464" bIns="27940" numCol="1" spcCol="1270" anchor="t" anchorCtr="0">
          <a:noAutofit/>
        </a:bodyPr>
        <a:lstStyle/>
        <a:p>
          <a:pPr marL="171450" lvl="1" indent="-171450" algn="just" defTabSz="755650">
            <a:lnSpc>
              <a:spcPct val="90000"/>
            </a:lnSpc>
            <a:spcBef>
              <a:spcPct val="0"/>
            </a:spcBef>
            <a:spcAft>
              <a:spcPct val="20000"/>
            </a:spcAft>
            <a:buChar char="•"/>
          </a:pPr>
          <a:r>
            <a:rPr lang="es-ES" sz="1700" u="sng" kern="1200" dirty="0"/>
            <a:t>Al menos el 10% de los recursos del FSE+ deberán apoyar el empleo juvenil</a:t>
          </a:r>
          <a:r>
            <a:rPr lang="es-ES" sz="1700" kern="1200" dirty="0"/>
            <a:t>, siempre que el Estado miembro tenga una tasa de jóvenes de entre 15 y 29 años que ni trabajen, ni estudien, ni reciban formación superior a la media la UE en 2019 de acuerdo con los datos de Eurostat. </a:t>
          </a:r>
          <a:endParaRPr lang="en-US" sz="1700" kern="1200" dirty="0"/>
        </a:p>
        <a:p>
          <a:pPr marL="171450" lvl="1" indent="-171450" algn="just" defTabSz="755650">
            <a:lnSpc>
              <a:spcPct val="90000"/>
            </a:lnSpc>
            <a:spcBef>
              <a:spcPct val="0"/>
            </a:spcBef>
            <a:spcAft>
              <a:spcPct val="20000"/>
            </a:spcAft>
            <a:buChar char="•"/>
          </a:pPr>
          <a:r>
            <a:rPr lang="es-ES" sz="1700" u="sng" kern="1200" dirty="0"/>
            <a:t>Al menos el 25% del FSE+ </a:t>
          </a:r>
          <a:r>
            <a:rPr lang="es-ES" sz="1700" kern="1200" dirty="0"/>
            <a:t>deberá destinarse a la </a:t>
          </a:r>
          <a:r>
            <a:rPr lang="es-ES" sz="1700" u="sng" kern="1200" dirty="0"/>
            <a:t>inclusión social, </a:t>
          </a:r>
          <a:r>
            <a:rPr lang="es-ES" sz="1700" kern="1200" dirty="0"/>
            <a:t>incluida la promoción de la integración socioeconómica de nacionales de terceros países.</a:t>
          </a:r>
          <a:endParaRPr lang="en-US" sz="1700" kern="1200" dirty="0"/>
        </a:p>
        <a:p>
          <a:pPr marL="171450" lvl="1" indent="-171450" algn="just" defTabSz="755650">
            <a:lnSpc>
              <a:spcPct val="90000"/>
            </a:lnSpc>
            <a:spcBef>
              <a:spcPct val="0"/>
            </a:spcBef>
            <a:spcAft>
              <a:spcPct val="20000"/>
            </a:spcAft>
            <a:buChar char="•"/>
          </a:pPr>
          <a:r>
            <a:rPr lang="es-ES" sz="1700" u="sng" kern="1200" dirty="0"/>
            <a:t>Al menos el 2% de los recursos FSE+ </a:t>
          </a:r>
          <a:r>
            <a:rPr lang="es-ES" sz="1700" kern="1200" dirty="0"/>
            <a:t>deberá destinarse a la </a:t>
          </a:r>
          <a:r>
            <a:rPr lang="es-ES" sz="1700" u="sng" kern="1200" dirty="0"/>
            <a:t>atención de la privación material. </a:t>
          </a:r>
          <a:r>
            <a:rPr lang="es-ES" sz="1700" kern="1200" dirty="0"/>
            <a:t>Este importe contará para el cálculo del 25% en inclusión social.</a:t>
          </a:r>
          <a:endParaRPr lang="en-US" sz="1700" kern="1200" dirty="0"/>
        </a:p>
      </dsp:txBody>
      <dsp:txXfrm>
        <a:off x="0" y="2353209"/>
        <a:ext cx="6832212" cy="282348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21AEF-0981-4FA3-9E4A-C175BC75ABC1}">
      <dsp:nvSpPr>
        <dsp:cNvPr id="0" name=""/>
        <dsp:cNvSpPr/>
      </dsp:nvSpPr>
      <dsp:spPr>
        <a:xfrm>
          <a:off x="0" y="0"/>
          <a:ext cx="8987404" cy="365394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b="1" kern="1200"/>
            <a:t>2. Inserción laboral de personas en situación o riesgo de exclusión social perceptoras de la prestación de Renta Garantizada de Ciudadanía </a:t>
          </a:r>
          <a:endParaRPr lang="en-US" sz="2800" kern="1200"/>
        </a:p>
      </dsp:txBody>
      <dsp:txXfrm>
        <a:off x="0" y="0"/>
        <a:ext cx="8987404" cy="1973128"/>
      </dsp:txXfrm>
    </dsp:sp>
    <dsp:sp modelId="{F74E9E18-5E00-4EC9-8043-976709853B92}">
      <dsp:nvSpPr>
        <dsp:cNvPr id="0" name=""/>
        <dsp:cNvSpPr/>
      </dsp:nvSpPr>
      <dsp:spPr>
        <a:xfrm>
          <a:off x="0" y="1900049"/>
          <a:ext cx="4493702" cy="168081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s-ES" sz="1300" kern="1200"/>
            <a:t>La </a:t>
          </a:r>
          <a:r>
            <a:rPr lang="es-ES" sz="1300" u="sng" kern="1200"/>
            <a:t>Gerencia de Servicios Sociales</a:t>
          </a:r>
          <a:r>
            <a:rPr lang="es-ES" sz="1300" kern="1200"/>
            <a:t> convoca subvenciones en régimen de concurrencia competitiva, destinadas a facilitar la inserción sociolaboral, a través de la experiencia y práctica profesional, de personas en situación o riesgo de exclusión perceptoras de la prestación de Renta Garantizada de Ciudadanía, mediante su contratación temporal por empresas y entidades sin ánimo de lucro.</a:t>
          </a:r>
          <a:endParaRPr lang="en-US" sz="1300" kern="1200"/>
        </a:p>
      </dsp:txBody>
      <dsp:txXfrm>
        <a:off x="0" y="1900049"/>
        <a:ext cx="4493702" cy="1680812"/>
      </dsp:txXfrm>
    </dsp:sp>
    <dsp:sp modelId="{9E3C2DAE-D44F-4B96-8CDB-F03E55FA6BB5}">
      <dsp:nvSpPr>
        <dsp:cNvPr id="0" name=""/>
        <dsp:cNvSpPr/>
      </dsp:nvSpPr>
      <dsp:spPr>
        <a:xfrm>
          <a:off x="4493702" y="1900049"/>
          <a:ext cx="4493702" cy="1680812"/>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s-ES" sz="1300" kern="1200"/>
            <a:t>La finalidad de las subvenciones es proporcionar a las personas en situación o riesgo de exclusión social perceptoras de la prestación de Renta Garantizada de Ciudadanía la </a:t>
          </a:r>
          <a:r>
            <a:rPr lang="es-ES" sz="1300" u="sng" kern="1200"/>
            <a:t>experiencia y práctica profesional que facilite su inserción sociolaboral</a:t>
          </a:r>
          <a:r>
            <a:rPr lang="es-ES" sz="1300" kern="1200"/>
            <a:t>, y que alcancen una mayor autonomía a través de su independencia económica, logrando así, su plena integración social.</a:t>
          </a:r>
          <a:endParaRPr lang="en-US" sz="1300" kern="1200"/>
        </a:p>
      </dsp:txBody>
      <dsp:txXfrm>
        <a:off x="4493702" y="1900049"/>
        <a:ext cx="4493702" cy="168081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74811-640B-4E93-ABD9-D69DCF9F0F2B}">
      <dsp:nvSpPr>
        <dsp:cNvPr id="0" name=""/>
        <dsp:cNvSpPr/>
      </dsp:nvSpPr>
      <dsp:spPr>
        <a:xfrm>
          <a:off x="0" y="3633420"/>
          <a:ext cx="8987404" cy="121815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kern="1200"/>
            <a:t>Estas subvenciones tienen como finalidad </a:t>
          </a:r>
          <a:r>
            <a:rPr lang="es-ES" sz="1400" u="sng" kern="1200"/>
            <a:t>financiar los gastos generados a las entidades sin ánimo de lucro que gestionen y desarrollen programas de itinerarios personalizados de inserción sociolaboral para personas con discapacidad</a:t>
          </a:r>
          <a:r>
            <a:rPr lang="es-ES" sz="1400" kern="1200"/>
            <a:t>, que incluya alguna medida de orientación, intermediación laboral, formación prelaboral y laboral, procurando las medidas de apoyo y acompañamiento pertinentes.</a:t>
          </a:r>
          <a:endParaRPr lang="en-US" sz="1400" kern="1200"/>
        </a:p>
      </dsp:txBody>
      <dsp:txXfrm>
        <a:off x="0" y="3633420"/>
        <a:ext cx="8987404" cy="1218156"/>
      </dsp:txXfrm>
    </dsp:sp>
    <dsp:sp modelId="{F7A994A1-CB7E-4699-9EBB-D7C808A4F32C}">
      <dsp:nvSpPr>
        <dsp:cNvPr id="0" name=""/>
        <dsp:cNvSpPr/>
      </dsp:nvSpPr>
      <dsp:spPr>
        <a:xfrm rot="10800000">
          <a:off x="0" y="1778167"/>
          <a:ext cx="8987404" cy="1873524"/>
        </a:xfrm>
        <a:prstGeom prst="upArrowCallou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kern="1200"/>
            <a:t>La Gerencia de Servicios Sociales otorga subvenciones en régimen de concesión directa previa convocatoria, destinadas a la financiación del programa específico de itinerarios personalizados de inserción socio laboral para personas con discapacidad dentro del programa de itinerarios integrados de inclusión sociolaboral para personas con discapacidad y medidas complementaria.</a:t>
          </a:r>
          <a:endParaRPr lang="en-US" sz="1400" kern="1200"/>
        </a:p>
      </dsp:txBody>
      <dsp:txXfrm rot="10800000">
        <a:off x="0" y="1778167"/>
        <a:ext cx="8987404" cy="1217360"/>
      </dsp:txXfrm>
    </dsp:sp>
    <dsp:sp modelId="{A3796FD5-2F7E-44D9-B47C-E6E8CBAB8492}">
      <dsp:nvSpPr>
        <dsp:cNvPr id="0" name=""/>
        <dsp:cNvSpPr/>
      </dsp:nvSpPr>
      <dsp:spPr>
        <a:xfrm rot="10800000">
          <a:off x="0" y="2090"/>
          <a:ext cx="8987404" cy="1794349"/>
        </a:xfrm>
        <a:prstGeom prst="upArrowCallou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a:t>3. Itinerarios personalizados de inserción sociolaboral para personas con discapacidad dentro del programa de itinerarios integrados de inclusión sociolaboral para personas con discapacidad y medidas complementarias </a:t>
          </a:r>
          <a:endParaRPr lang="en-US" sz="1400" kern="1200"/>
        </a:p>
      </dsp:txBody>
      <dsp:txXfrm rot="10800000">
        <a:off x="0" y="2090"/>
        <a:ext cx="8987404" cy="116591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BB1F4-A4CE-44A2-894B-FB3FD2620758}">
      <dsp:nvSpPr>
        <dsp:cNvPr id="0" name=""/>
        <dsp:cNvSpPr/>
      </dsp:nvSpPr>
      <dsp:spPr>
        <a:xfrm>
          <a:off x="0" y="0"/>
          <a:ext cx="8987404" cy="365394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b="1" kern="1200"/>
            <a:t>4. Programa específico de viviendas y apoyos para la vida independiente ligados a los itinerarios de inclusión sociolaboral para personas con discapacidad.</a:t>
          </a:r>
          <a:endParaRPr lang="en-US" sz="2800" kern="1200"/>
        </a:p>
      </dsp:txBody>
      <dsp:txXfrm>
        <a:off x="0" y="0"/>
        <a:ext cx="8987404" cy="1973128"/>
      </dsp:txXfrm>
    </dsp:sp>
    <dsp:sp modelId="{C6609E2F-3849-4333-A3E1-638BA28B061B}">
      <dsp:nvSpPr>
        <dsp:cNvPr id="0" name=""/>
        <dsp:cNvSpPr/>
      </dsp:nvSpPr>
      <dsp:spPr>
        <a:xfrm>
          <a:off x="0" y="1900049"/>
          <a:ext cx="4493702" cy="168081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kern="1200"/>
            <a:t>La </a:t>
          </a:r>
          <a:r>
            <a:rPr lang="es-ES" sz="1200" u="sng" kern="1200"/>
            <a:t>Gerencia de Servicios Sociales</a:t>
          </a:r>
          <a:r>
            <a:rPr lang="es-ES" sz="1200" kern="1200"/>
            <a:t> otorga subvenciones en régimen de concesión directa previa convocatoria pública, destinadas a la financiación del programa específico de viviendas y apoyos para la vida independiente ligados al desarrollo de itinerarios personalizados de inserción sociolaboral de personas con discapacidad, dentro del programa de itinerarios integrados de inclusión sociolaboral para personas con discapacidad y medidas complementarios.</a:t>
          </a:r>
          <a:endParaRPr lang="en-US" sz="1200" kern="1200"/>
        </a:p>
      </dsp:txBody>
      <dsp:txXfrm>
        <a:off x="0" y="1900049"/>
        <a:ext cx="4493702" cy="1680812"/>
      </dsp:txXfrm>
    </dsp:sp>
    <dsp:sp modelId="{D334F842-3217-4A9A-A78C-20C34946E071}">
      <dsp:nvSpPr>
        <dsp:cNvPr id="0" name=""/>
        <dsp:cNvSpPr/>
      </dsp:nvSpPr>
      <dsp:spPr>
        <a:xfrm>
          <a:off x="4493702" y="1900049"/>
          <a:ext cx="4493702" cy="1680812"/>
        </a:xfrm>
        <a:prstGeom prst="rect">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kern="1200"/>
            <a:t>Estas subvenciones tienen como finalidad </a:t>
          </a:r>
          <a:r>
            <a:rPr lang="es-ES" sz="1200" u="sng" kern="1200"/>
            <a:t>prestar los apoyos necesarios para el desarrollo de la vida independiente de los participantes en los Programas de Itinerarios personalizados de inserción sociolaboral</a:t>
          </a:r>
          <a:r>
            <a:rPr lang="es-ES" sz="1200" kern="1200"/>
            <a:t>, financiando a las entidades sin ánimo de lucro que los realizan los gastos asociados a los mimos, favoreciendo así la incorporación y mantenimiento del empleo de las personas con discapacidad que tengan especiales dificultades de inserción laboral.</a:t>
          </a:r>
          <a:endParaRPr lang="en-US" sz="1200" kern="1200"/>
        </a:p>
      </dsp:txBody>
      <dsp:txXfrm>
        <a:off x="4493702" y="1900049"/>
        <a:ext cx="4493702" cy="168081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A086-991C-4E5F-9973-2C131DACAFEF}">
      <dsp:nvSpPr>
        <dsp:cNvPr id="0" name=""/>
        <dsp:cNvSpPr/>
      </dsp:nvSpPr>
      <dsp:spPr>
        <a:xfrm>
          <a:off x="0" y="0"/>
          <a:ext cx="8987404" cy="365394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s-ES" sz="3200" b="1" kern="1200"/>
            <a:t>5. Programa específico de formación y de acciones de apoyo para el empleo en el ámbito laboral de la asistencia personal. </a:t>
          </a:r>
          <a:endParaRPr lang="en-US" sz="3200" kern="1200"/>
        </a:p>
      </dsp:txBody>
      <dsp:txXfrm>
        <a:off x="0" y="0"/>
        <a:ext cx="8987404" cy="1973128"/>
      </dsp:txXfrm>
    </dsp:sp>
    <dsp:sp modelId="{1B244F85-41F2-44E6-A4B8-C4DE9C80DE7C}">
      <dsp:nvSpPr>
        <dsp:cNvPr id="0" name=""/>
        <dsp:cNvSpPr/>
      </dsp:nvSpPr>
      <dsp:spPr>
        <a:xfrm>
          <a:off x="0" y="1900049"/>
          <a:ext cx="4493702" cy="168081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s-ES" sz="1100" kern="1200"/>
            <a:t>La </a:t>
          </a:r>
          <a:r>
            <a:rPr lang="es-ES" sz="1100" u="sng" kern="1200"/>
            <a:t>Gerencia de Servicios Sociales</a:t>
          </a:r>
          <a:r>
            <a:rPr lang="es-ES" sz="1100" kern="1200"/>
            <a:t> otorga subvenciones en régimen de concesión directa previa convocatoria pública, destinadas a la financiación del programa específico de formación y acciones de apoyo al empleo de personas con discapacidad en el ámbito de la asistencia personal, ligados al desarrollo de itinerarios personalizados de inserción sociolaboral para personas con discapacidad, dentro del programa de itinerarios integrados de inclusión sociolaboral para personas con discapacidad y medidas complementarias.</a:t>
          </a:r>
          <a:endParaRPr lang="en-US" sz="1100" kern="1200"/>
        </a:p>
      </dsp:txBody>
      <dsp:txXfrm>
        <a:off x="0" y="1900049"/>
        <a:ext cx="4493702" cy="1680812"/>
      </dsp:txXfrm>
    </dsp:sp>
    <dsp:sp modelId="{56B339F8-4076-450A-AEC8-CFBCD298507F}">
      <dsp:nvSpPr>
        <dsp:cNvPr id="0" name=""/>
        <dsp:cNvSpPr/>
      </dsp:nvSpPr>
      <dsp:spPr>
        <a:xfrm>
          <a:off x="4493702" y="1900049"/>
          <a:ext cx="4493702" cy="1680812"/>
        </a:xfrm>
        <a:prstGeom prst="rect">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s-ES" sz="1100" kern="1200"/>
            <a:t>Estas subvenciones tienen como finalidad </a:t>
          </a:r>
          <a:r>
            <a:rPr lang="es-ES" sz="1100" u="sng" kern="1200"/>
            <a:t>la ampliación de las oportunidades de empleabilidad de las personas con discapacidad, mediante la implementación de un programa específico de formación y acciones de apoyo al empleo de personas con discapacidad en el ámbito de la asistencia personal</a:t>
          </a:r>
          <a:r>
            <a:rPr lang="es-ES" sz="1100" kern="1200"/>
            <a:t>, financiando los gastos generados a las entidades sin ánimo de lucro que, llevando a cabo programas de itinerarios personalizados de inserción laboral para personas con discapacidad, gestionen para sus participantes dichos programas específicos.</a:t>
          </a:r>
          <a:endParaRPr lang="en-US" sz="1100" kern="1200"/>
        </a:p>
      </dsp:txBody>
      <dsp:txXfrm>
        <a:off x="4493702" y="1900049"/>
        <a:ext cx="4493702" cy="1680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14D6C-36B4-42F2-B883-8D3B2C65DF9D}">
      <dsp:nvSpPr>
        <dsp:cNvPr id="0" name=""/>
        <dsp:cNvSpPr/>
      </dsp:nvSpPr>
      <dsp:spPr>
        <a:xfrm>
          <a:off x="3949" y="742593"/>
          <a:ext cx="1726827" cy="4129544"/>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En el </a:t>
          </a:r>
          <a:r>
            <a:rPr lang="es-ES" sz="1000" b="1" kern="1200" dirty="0"/>
            <a:t>año 2000 </a:t>
          </a:r>
          <a:r>
            <a:rPr lang="es-ES" sz="1000" kern="1200" dirty="0"/>
            <a:t>tuvo lugar la adopción, en </a:t>
          </a:r>
          <a:r>
            <a:rPr lang="es-ES" sz="1000" u="sng" kern="1200" dirty="0"/>
            <a:t>la Cumbre de Niza</a:t>
          </a:r>
          <a:r>
            <a:rPr lang="es-ES" sz="1000" kern="1200" dirty="0"/>
            <a:t>, de </a:t>
          </a:r>
          <a:r>
            <a:rPr lang="es-ES" sz="1000" u="sng" kern="1200" dirty="0"/>
            <a:t>la </a:t>
          </a:r>
          <a:r>
            <a:rPr lang="es-ES" sz="1000" b="1" u="sng" kern="1200" dirty="0"/>
            <a:t>Carta de los Derechos Fundamentales de la Unión,</a:t>
          </a:r>
          <a:r>
            <a:rPr lang="es-ES" sz="1000" kern="1200" dirty="0"/>
            <a:t> redactada por una convención de carácter especial. </a:t>
          </a:r>
          <a:r>
            <a:rPr lang="es-ES" sz="1000" u="sng" kern="1200" dirty="0"/>
            <a:t>Se creó un </a:t>
          </a:r>
          <a:r>
            <a:rPr lang="es-ES" sz="1000" b="1" u="sng" kern="1200" dirty="0"/>
            <a:t>Comité de Protección Social </a:t>
          </a:r>
          <a:r>
            <a:rPr lang="es-ES" sz="1000" kern="1200" dirty="0"/>
            <a:t>para fomentar la cooperación en este ámbito entre los Estados miembros y la Comisión (artículo 160 del TFUE), pero se rechazaron todas las propuestas de ampliación del procedimiento de codecisión.</a:t>
          </a:r>
          <a:endParaRPr lang="en-US" sz="1000" kern="1200" dirty="0"/>
        </a:p>
      </dsp:txBody>
      <dsp:txXfrm>
        <a:off x="54526" y="793170"/>
        <a:ext cx="1625673" cy="4028390"/>
      </dsp:txXfrm>
    </dsp:sp>
    <dsp:sp modelId="{7F7706E5-DE8A-4A56-BFFC-A0A7EBF3D293}">
      <dsp:nvSpPr>
        <dsp:cNvPr id="0" name=""/>
        <dsp:cNvSpPr/>
      </dsp:nvSpPr>
      <dsp:spPr>
        <a:xfrm>
          <a:off x="1903460" y="2593238"/>
          <a:ext cx="366087" cy="42825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903460" y="2678889"/>
        <a:ext cx="256261" cy="256951"/>
      </dsp:txXfrm>
    </dsp:sp>
    <dsp:sp modelId="{3BEC353D-6C36-4FE8-94D4-9E1FC2F7ED34}">
      <dsp:nvSpPr>
        <dsp:cNvPr id="0" name=""/>
        <dsp:cNvSpPr/>
      </dsp:nvSpPr>
      <dsp:spPr>
        <a:xfrm>
          <a:off x="2421508" y="468079"/>
          <a:ext cx="1726827" cy="4678572"/>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A la luz de la revisión intermedia de la </a:t>
          </a:r>
          <a:r>
            <a:rPr lang="es-ES" sz="1100" u="sng" kern="1200" dirty="0"/>
            <a:t>Estrategia de Lisboa en 2005</a:t>
          </a:r>
          <a:r>
            <a:rPr lang="es-ES" sz="1100" kern="1200" dirty="0"/>
            <a:t>, las orientaciones para las políticas de empleo adoptadas en el marco de la Estrategia Europea de Empleo </a:t>
          </a:r>
          <a:r>
            <a:rPr lang="es-ES" sz="1100" u="sng" kern="1200" dirty="0"/>
            <a:t>se incorporaron a las directrices integradas para el crecimiento y el empleo.</a:t>
          </a:r>
          <a:endParaRPr lang="en-US" sz="1100" kern="1200" dirty="0"/>
        </a:p>
      </dsp:txBody>
      <dsp:txXfrm>
        <a:off x="2472085" y="518656"/>
        <a:ext cx="1625673" cy="4577418"/>
      </dsp:txXfrm>
    </dsp:sp>
    <dsp:sp modelId="{6BBC3CF6-99B0-4098-AEF2-3BD58E49127F}">
      <dsp:nvSpPr>
        <dsp:cNvPr id="0" name=""/>
        <dsp:cNvSpPr/>
      </dsp:nvSpPr>
      <dsp:spPr>
        <a:xfrm rot="21584530">
          <a:off x="4321017" y="2587752"/>
          <a:ext cx="366091" cy="42825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321018" y="2673650"/>
        <a:ext cx="256264" cy="256951"/>
      </dsp:txXfrm>
    </dsp:sp>
    <dsp:sp modelId="{9BFC7064-6ABE-4467-BE24-E220E4F0417A}">
      <dsp:nvSpPr>
        <dsp:cNvPr id="0" name=""/>
        <dsp:cNvSpPr/>
      </dsp:nvSpPr>
      <dsp:spPr>
        <a:xfrm>
          <a:off x="4839067" y="631381"/>
          <a:ext cx="1726827" cy="4330210"/>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En </a:t>
          </a:r>
          <a:r>
            <a:rPr lang="es-ES" sz="1100" u="sng" kern="1200" dirty="0"/>
            <a:t>2007 se creó un Fondo Europeo de Adaptación a la Globalización </a:t>
          </a:r>
          <a:r>
            <a:rPr lang="es-ES" sz="1100" kern="1200" dirty="0"/>
            <a:t>destinado a ayudar a los trabajadores despedidos como consecuencia de los cambios en los patrones del comercio mundial.</a:t>
          </a:r>
          <a:endParaRPr lang="en-US" sz="1100" kern="1200" dirty="0"/>
        </a:p>
      </dsp:txBody>
      <dsp:txXfrm>
        <a:off x="4889644" y="681958"/>
        <a:ext cx="1625673" cy="4229056"/>
      </dsp:txXfrm>
    </dsp:sp>
    <dsp:sp modelId="{A2538AAC-A1AA-4822-A557-244C45C0A00F}">
      <dsp:nvSpPr>
        <dsp:cNvPr id="0" name=""/>
        <dsp:cNvSpPr/>
      </dsp:nvSpPr>
      <dsp:spPr>
        <a:xfrm rot="15470">
          <a:off x="6738576" y="2587845"/>
          <a:ext cx="366091" cy="42825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738577" y="2673249"/>
        <a:ext cx="256264" cy="256951"/>
      </dsp:txXfrm>
    </dsp:sp>
    <dsp:sp modelId="{B4782D79-5D39-47C9-AF27-89C27739464B}">
      <dsp:nvSpPr>
        <dsp:cNvPr id="0" name=""/>
        <dsp:cNvSpPr/>
      </dsp:nvSpPr>
      <dsp:spPr>
        <a:xfrm>
          <a:off x="7256626" y="446308"/>
          <a:ext cx="1726827" cy="4722114"/>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El </a:t>
          </a:r>
          <a:r>
            <a:rPr lang="es-ES" sz="1400" u="sng" kern="1200" dirty="0"/>
            <a:t>Tratado de Lisboa (2007</a:t>
          </a:r>
          <a:r>
            <a:rPr lang="es-ES" sz="1400" kern="1200" dirty="0"/>
            <a:t>) permitió </a:t>
          </a:r>
          <a:r>
            <a:rPr lang="es-ES" sz="1400" u="sng" kern="1200" dirty="0"/>
            <a:t>seguir progresando en la consolidación de la dimensión social de la integración europea</a:t>
          </a:r>
          <a:r>
            <a:rPr lang="es-ES" sz="1400" kern="1200" dirty="0"/>
            <a:t>. </a:t>
          </a:r>
          <a:endParaRPr lang="en-US" sz="1400" kern="1200" dirty="0"/>
        </a:p>
      </dsp:txBody>
      <dsp:txXfrm>
        <a:off x="7307203" y="496885"/>
        <a:ext cx="1625673" cy="462096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6573D-5374-42D1-9DC3-213EDF787132}">
      <dsp:nvSpPr>
        <dsp:cNvPr id="0" name=""/>
        <dsp:cNvSpPr/>
      </dsp:nvSpPr>
      <dsp:spPr>
        <a:xfrm>
          <a:off x="0" y="0"/>
          <a:ext cx="8987404" cy="365394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s-ES" sz="3500" b="1" kern="1200"/>
            <a:t>6. Fomento de la igualdad de oportunidades entre mujeres y hombres en el ámbito laboral </a:t>
          </a:r>
          <a:endParaRPr lang="en-US" sz="3500" kern="1200"/>
        </a:p>
      </dsp:txBody>
      <dsp:txXfrm>
        <a:off x="0" y="0"/>
        <a:ext cx="8987404" cy="1973128"/>
      </dsp:txXfrm>
    </dsp:sp>
    <dsp:sp modelId="{928B1B56-822C-4B37-AF85-9176D7CBC00F}">
      <dsp:nvSpPr>
        <dsp:cNvPr id="0" name=""/>
        <dsp:cNvSpPr/>
      </dsp:nvSpPr>
      <dsp:spPr>
        <a:xfrm>
          <a:off x="0" y="1900049"/>
          <a:ext cx="4493702" cy="168081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kern="1200"/>
            <a:t>La </a:t>
          </a:r>
          <a:r>
            <a:rPr lang="es-ES" sz="1200" u="sng" kern="1200"/>
            <a:t>Gerencia de Servicios Sociales</a:t>
          </a:r>
          <a:r>
            <a:rPr lang="es-ES" sz="1200" kern="1200"/>
            <a:t> convoca subvenciones en régimen de concurrencia competitiva destinadas a fomentar la implantación de medidas de acción positiva que favorezcan la igualdad entre mujeres y hombres en el ámbito laboral.</a:t>
          </a:r>
          <a:endParaRPr lang="en-US" sz="1200" kern="1200"/>
        </a:p>
      </dsp:txBody>
      <dsp:txXfrm>
        <a:off x="0" y="1900049"/>
        <a:ext cx="4493702" cy="1680812"/>
      </dsp:txXfrm>
    </dsp:sp>
    <dsp:sp modelId="{E997377E-D6EC-476F-9272-652FF9DD3960}">
      <dsp:nvSpPr>
        <dsp:cNvPr id="0" name=""/>
        <dsp:cNvSpPr/>
      </dsp:nvSpPr>
      <dsp:spPr>
        <a:xfrm>
          <a:off x="4493702" y="1900049"/>
          <a:ext cx="4493702" cy="1680812"/>
        </a:xfrm>
        <a:prstGeom prst="rect">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kern="1200"/>
            <a:t>Estas subvenciones tienen como </a:t>
          </a:r>
          <a:r>
            <a:rPr lang="es-ES" sz="1200" u="sng" kern="1200"/>
            <a:t>finalidad contribuir a la igualdad de oportunidades entre mujeres y hombres en el ámbito laboral</a:t>
          </a:r>
          <a:r>
            <a:rPr lang="es-ES" sz="1200" kern="1200"/>
            <a:t>, fomentando que las empresas, entidades sin ánimo de lucro, comunidades de bienes o personas físicas empleadoras pongan en práctica acciones positivas de igualdad dirigidas tanto a lograr la igualdad de trato y oportunidades entre mujeres y hombres, como a eliminar la discriminación por razón de sexo en el ámbito laboral.</a:t>
          </a:r>
          <a:endParaRPr lang="en-US" sz="1200" kern="1200"/>
        </a:p>
      </dsp:txBody>
      <dsp:txXfrm>
        <a:off x="4493702" y="1900049"/>
        <a:ext cx="4493702" cy="168081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3986E-2B60-47AE-AB6E-6B83A863CF3E}">
      <dsp:nvSpPr>
        <dsp:cNvPr id="0" name=""/>
        <dsp:cNvSpPr/>
      </dsp:nvSpPr>
      <dsp:spPr>
        <a:xfrm>
          <a:off x="0" y="0"/>
          <a:ext cx="8987404" cy="365394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s-ES" sz="3500" b="1" kern="1200"/>
            <a:t>7. Fomento de la conciliación de la vida personal, familiar y laboral en Castilla y León </a:t>
          </a:r>
          <a:endParaRPr lang="en-US" sz="3500" kern="1200"/>
        </a:p>
      </dsp:txBody>
      <dsp:txXfrm>
        <a:off x="0" y="0"/>
        <a:ext cx="8987404" cy="1973128"/>
      </dsp:txXfrm>
    </dsp:sp>
    <dsp:sp modelId="{6CEC2EE7-88BB-42E9-8E98-1AC781746A9E}">
      <dsp:nvSpPr>
        <dsp:cNvPr id="0" name=""/>
        <dsp:cNvSpPr/>
      </dsp:nvSpPr>
      <dsp:spPr>
        <a:xfrm>
          <a:off x="0" y="1900049"/>
          <a:ext cx="4493702" cy="168081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s-ES" sz="1100" kern="1200"/>
            <a:t>La </a:t>
          </a:r>
          <a:r>
            <a:rPr lang="es-ES" sz="1100" u="sng" kern="1200"/>
            <a:t>Gerencia de Servicios Sociales</a:t>
          </a:r>
          <a:r>
            <a:rPr lang="es-ES" sz="1100" kern="1200"/>
            <a:t> otorga subvenciones en régimen de concurrencia competitiva destinadas a fomentar la implantación de medidas de acción positiva que favorezcan la igualdad entre mujeres y hombres en el ámbito laboral.</a:t>
          </a:r>
          <a:endParaRPr lang="en-US" sz="1100" kern="1200"/>
        </a:p>
      </dsp:txBody>
      <dsp:txXfrm>
        <a:off x="0" y="1900049"/>
        <a:ext cx="4493702" cy="1680812"/>
      </dsp:txXfrm>
    </dsp:sp>
    <dsp:sp modelId="{64F43E48-A523-4C7D-9681-949597618404}">
      <dsp:nvSpPr>
        <dsp:cNvPr id="0" name=""/>
        <dsp:cNvSpPr/>
      </dsp:nvSpPr>
      <dsp:spPr>
        <a:xfrm>
          <a:off x="4493702" y="1900049"/>
          <a:ext cx="4493702" cy="1680812"/>
        </a:xfrm>
        <a:prstGeom prst="rect">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s-ES" sz="1100" kern="1200"/>
            <a:t>Estas subvenciones tienen como </a:t>
          </a:r>
          <a:r>
            <a:rPr lang="es-ES" sz="1100" u="sng" kern="1200"/>
            <a:t>finalidad poner los medios para que la igualdad entre mujeres y hombres se haga efectiva en el ámbito laboral de Castilla y León</a:t>
          </a:r>
          <a:r>
            <a:rPr lang="es-ES" sz="1100" kern="1200"/>
            <a:t>, fomentando que las empresas, entidades sin ánimo de lucro, comunidades de bienes o  personas físicas empleadoras pongan en práctica acciones positivas de igualdad, financiándose los gastos generados en el estudio, diseño y puesta en marcha, así como el aumento en los gastos de personal, derivados de la adopción en el marco de la empresa de medidas de conciliación.</a:t>
          </a:r>
          <a:endParaRPr lang="en-US" sz="1100" kern="1200"/>
        </a:p>
      </dsp:txBody>
      <dsp:txXfrm>
        <a:off x="4493702" y="1900049"/>
        <a:ext cx="4493702" cy="168081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1D636-05BA-4AB1-9E09-2E7E5F24F7E0}">
      <dsp:nvSpPr>
        <dsp:cNvPr id="0" name=""/>
        <dsp:cNvSpPr/>
      </dsp:nvSpPr>
      <dsp:spPr>
        <a:xfrm>
          <a:off x="0" y="0"/>
          <a:ext cx="6832212" cy="5264779"/>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s-ES" sz="3200" b="1" kern="1200"/>
            <a:t>8. Programas de precapacitación e inserción laboral de mujeres en situación de especial vulnerabilidad en el ámbito de Castilla y León. </a:t>
          </a:r>
          <a:endParaRPr lang="en-US" sz="3200" kern="1200"/>
        </a:p>
      </dsp:txBody>
      <dsp:txXfrm>
        <a:off x="0" y="0"/>
        <a:ext cx="6832212" cy="2842980"/>
      </dsp:txXfrm>
    </dsp:sp>
    <dsp:sp modelId="{5AA21C3C-EF0C-43B4-9B81-5CC69C1EF05A}">
      <dsp:nvSpPr>
        <dsp:cNvPr id="0" name=""/>
        <dsp:cNvSpPr/>
      </dsp:nvSpPr>
      <dsp:spPr>
        <a:xfrm>
          <a:off x="0" y="2737685"/>
          <a:ext cx="3416106" cy="2421798"/>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s-ES" sz="1300" kern="1200"/>
            <a:t>La </a:t>
          </a:r>
          <a:r>
            <a:rPr lang="es-ES" sz="1300" u="sng" kern="1200"/>
            <a:t>Gerencia de Servicios Sociales </a:t>
          </a:r>
          <a:r>
            <a:rPr lang="es-ES" sz="1300" kern="1200"/>
            <a:t>ha puesto en marcha programas de atención a mujeres con necesidades especiales por razón de género y de promoción de la igualdad de oportunidades entre mujeres y hombres y prevención de la violencia de género, realizados por las entidades sin ánimo de lucro que trabajan en el sector de la igualdad de oportunidades y que se encuentran dentro de la Red de Atención a las mujeres víctimas de violencia de género en Castilla y León.</a:t>
          </a:r>
          <a:endParaRPr lang="en-US" sz="1300" kern="1200"/>
        </a:p>
      </dsp:txBody>
      <dsp:txXfrm>
        <a:off x="0" y="2737685"/>
        <a:ext cx="3416106" cy="2421798"/>
      </dsp:txXfrm>
    </dsp:sp>
    <dsp:sp modelId="{F9945BDF-621E-4AB8-8238-4CAE10050562}">
      <dsp:nvSpPr>
        <dsp:cNvPr id="0" name=""/>
        <dsp:cNvSpPr/>
      </dsp:nvSpPr>
      <dsp:spPr>
        <a:xfrm>
          <a:off x="3416106" y="2737685"/>
          <a:ext cx="3416106" cy="2421798"/>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s-ES" sz="1300" kern="1200"/>
            <a:t>Para ello se convocaban subvenciones en régimen de concurrencia competitiva, con el objeto de </a:t>
          </a:r>
          <a:r>
            <a:rPr lang="es-ES" sz="1300" u="sng" kern="1200"/>
            <a:t>financiar proyectos dentro del programa de pre capacitación e inserción laboral de mujeres en situación de especial vulnerabilidad.</a:t>
          </a:r>
          <a:endParaRPr lang="en-US" sz="1300" kern="1200"/>
        </a:p>
      </dsp:txBody>
      <dsp:txXfrm>
        <a:off x="3416106" y="2737685"/>
        <a:ext cx="3416106" cy="242179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154B7-390F-45BB-A486-0AD0EA95A241}">
      <dsp:nvSpPr>
        <dsp:cNvPr id="0" name=""/>
        <dsp:cNvSpPr/>
      </dsp:nvSpPr>
      <dsp:spPr>
        <a:xfrm>
          <a:off x="0" y="3549582"/>
          <a:ext cx="8915400" cy="116505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a:t>La finalidad de las subvenciones es </a:t>
          </a:r>
          <a:r>
            <a:rPr lang="es-ES" sz="1500" u="sng" kern="1200"/>
            <a:t>contribuir a que las mujeres víctimas de violencia de género alcancen una mayor autonomía a través de su independencia económica con el objetivo fundamental de lograr su plena integración social</a:t>
          </a:r>
          <a:r>
            <a:rPr lang="es-ES" sz="1500" kern="1200"/>
            <a:t>.</a:t>
          </a:r>
          <a:endParaRPr lang="en-US" sz="1500" kern="1200"/>
        </a:p>
      </dsp:txBody>
      <dsp:txXfrm>
        <a:off x="0" y="3549582"/>
        <a:ext cx="8915400" cy="1165052"/>
      </dsp:txXfrm>
    </dsp:sp>
    <dsp:sp modelId="{9033EDDD-CF3B-412B-9488-DAB4ADFACED4}">
      <dsp:nvSpPr>
        <dsp:cNvPr id="0" name=""/>
        <dsp:cNvSpPr/>
      </dsp:nvSpPr>
      <dsp:spPr>
        <a:xfrm rot="10800000">
          <a:off x="0" y="1775207"/>
          <a:ext cx="8915400" cy="1791850"/>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a:t>La Gerencia de Servicios Sociales convoca subvenciones, concedidas de forma directa a través de convocatoria, destinadas a fomentar la inserción laboral de mujeres víctimas de violencia de género, a través de la financiación de su contratación por empresas privadas y entidades privadas sin ánimo de lucro que desarrollen su actividad en Castilla y León.</a:t>
          </a:r>
          <a:endParaRPr lang="en-US" sz="1500" kern="1200"/>
        </a:p>
      </dsp:txBody>
      <dsp:txXfrm rot="10800000">
        <a:off x="0" y="1775207"/>
        <a:ext cx="8915400" cy="1164290"/>
      </dsp:txXfrm>
    </dsp:sp>
    <dsp:sp modelId="{E803C278-C389-497C-9D20-0E525F2F9CBF}">
      <dsp:nvSpPr>
        <dsp:cNvPr id="0" name=""/>
        <dsp:cNvSpPr/>
      </dsp:nvSpPr>
      <dsp:spPr>
        <a:xfrm rot="10800000">
          <a:off x="0" y="833"/>
          <a:ext cx="8915400" cy="1791850"/>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b="1" kern="1200"/>
            <a:t>9. Inserción laboral de víctimas de violencia de género</a:t>
          </a:r>
          <a:r>
            <a:rPr lang="es-ES" sz="1500" kern="1200"/>
            <a:t>. </a:t>
          </a:r>
          <a:endParaRPr lang="en-US" sz="1500" kern="1200"/>
        </a:p>
      </dsp:txBody>
      <dsp:txXfrm rot="10800000">
        <a:off x="0" y="833"/>
        <a:ext cx="8915400" cy="116429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FBF63-5AC3-4DB2-9A42-72D93E9AEDD2}">
      <dsp:nvSpPr>
        <dsp:cNvPr id="0" name=""/>
        <dsp:cNvSpPr/>
      </dsp:nvSpPr>
      <dsp:spPr>
        <a:xfrm>
          <a:off x="0" y="695150"/>
          <a:ext cx="6832212" cy="16732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D7646-D9FC-4D9C-9892-55E9CBE0FF6D}">
      <dsp:nvSpPr>
        <dsp:cNvPr id="0" name=""/>
        <dsp:cNvSpPr/>
      </dsp:nvSpPr>
      <dsp:spPr>
        <a:xfrm>
          <a:off x="506154" y="1136951"/>
          <a:ext cx="921179" cy="9202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BCCB12-3E21-4872-B0A8-1E54F9BDE1BC}">
      <dsp:nvSpPr>
        <dsp:cNvPr id="0" name=""/>
        <dsp:cNvSpPr/>
      </dsp:nvSpPr>
      <dsp:spPr>
        <a:xfrm>
          <a:off x="1933487" y="760473"/>
          <a:ext cx="4894942" cy="1674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257" tIns="177257" rIns="177257" bIns="177257" numCol="1" spcCol="1270" anchor="ctr" anchorCtr="0">
          <a:noAutofit/>
        </a:bodyPr>
        <a:lstStyle/>
        <a:p>
          <a:pPr marL="0" lvl="0" indent="0" algn="ctr" defTabSz="622300">
            <a:lnSpc>
              <a:spcPct val="100000"/>
            </a:lnSpc>
            <a:spcBef>
              <a:spcPct val="0"/>
            </a:spcBef>
            <a:spcAft>
              <a:spcPct val="35000"/>
            </a:spcAft>
            <a:buNone/>
          </a:pPr>
          <a:r>
            <a:rPr lang="es-ES" sz="1400" kern="1200" dirty="0"/>
            <a:t>El programa Erasmus + </a:t>
          </a:r>
          <a:r>
            <a:rPr lang="es-ES" sz="1400" u="sng" kern="1200" dirty="0"/>
            <a:t>pretende ayudar a generaciones de europeos a convertirse en ciudadanos activos</a:t>
          </a:r>
          <a:r>
            <a:rPr lang="es-ES" sz="1400" kern="1200" dirty="0"/>
            <a:t>, con las habilidades, los conocimientos y la experiencia para abordar los retos a los que se enfrenta nuestra sociedad, tanto ahora como en los próximos años.</a:t>
          </a:r>
          <a:endParaRPr lang="en-US" sz="1400" kern="1200" dirty="0"/>
        </a:p>
      </dsp:txBody>
      <dsp:txXfrm>
        <a:off x="1933487" y="760473"/>
        <a:ext cx="4894942" cy="1674872"/>
      </dsp:txXfrm>
    </dsp:sp>
    <dsp:sp modelId="{7485ABFA-8F1D-439A-9168-D3342DCFECF8}">
      <dsp:nvSpPr>
        <dsp:cNvPr id="0" name=""/>
        <dsp:cNvSpPr/>
      </dsp:nvSpPr>
      <dsp:spPr>
        <a:xfrm>
          <a:off x="0" y="2829433"/>
          <a:ext cx="6832212" cy="16732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3BC99-351D-4C73-82FA-E77025F8B73A}">
      <dsp:nvSpPr>
        <dsp:cNvPr id="0" name=""/>
        <dsp:cNvSpPr/>
      </dsp:nvSpPr>
      <dsp:spPr>
        <a:xfrm>
          <a:off x="506154" y="3205911"/>
          <a:ext cx="921179" cy="9202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D68096-9C59-4FC0-9B34-628C48257DCA}">
      <dsp:nvSpPr>
        <dsp:cNvPr id="0" name=""/>
        <dsp:cNvSpPr/>
      </dsp:nvSpPr>
      <dsp:spPr>
        <a:xfrm>
          <a:off x="1933487" y="2829433"/>
          <a:ext cx="4894942" cy="1674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257" tIns="177257" rIns="177257" bIns="177257" numCol="1" spcCol="1270" anchor="ctr" anchorCtr="0">
          <a:noAutofit/>
        </a:bodyPr>
        <a:lstStyle/>
        <a:p>
          <a:pPr marL="0" lvl="0" indent="0" algn="ctr" defTabSz="622300">
            <a:lnSpc>
              <a:spcPct val="100000"/>
            </a:lnSpc>
            <a:spcBef>
              <a:spcPct val="0"/>
            </a:spcBef>
            <a:spcAft>
              <a:spcPct val="35000"/>
            </a:spcAft>
            <a:buNone/>
          </a:pPr>
          <a:r>
            <a:rPr lang="es-ES" sz="1400" kern="1200" dirty="0"/>
            <a:t>Erasmus + </a:t>
          </a:r>
          <a:r>
            <a:rPr lang="es-ES" sz="1400" u="sng" kern="1200" dirty="0"/>
            <a:t>ofrece</a:t>
          </a:r>
          <a:r>
            <a:rPr lang="es-ES" sz="1400" kern="1200" dirty="0"/>
            <a:t> oportunidades a más de 4 millones de personas a través del aprendizaje formal y no formal, </a:t>
          </a:r>
          <a:r>
            <a:rPr lang="es-ES" sz="1400" u="sng" kern="1200" dirty="0"/>
            <a:t>la movilidad transnacional, el intercambio de buenas prácticas, el voluntariado y la solidaridad,</a:t>
          </a:r>
          <a:r>
            <a:rPr lang="es-ES" sz="1400" kern="1200" dirty="0"/>
            <a:t> al tiempo que reconoce el potencial del deporte para promover la cooperación, tanto dentro como fuera de las fronteras.</a:t>
          </a:r>
          <a:endParaRPr lang="en-US" sz="1400" kern="1200" dirty="0"/>
        </a:p>
      </dsp:txBody>
      <dsp:txXfrm>
        <a:off x="1933487" y="2829433"/>
        <a:ext cx="4894942" cy="167487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E1E12-4C68-4C0D-BAC0-380B7921C3BF}">
      <dsp:nvSpPr>
        <dsp:cNvPr id="0" name=""/>
        <dsp:cNvSpPr/>
      </dsp:nvSpPr>
      <dsp:spPr>
        <a:xfrm>
          <a:off x="5053944" y="1870095"/>
          <a:ext cx="4342156" cy="413294"/>
        </a:xfrm>
        <a:custGeom>
          <a:avLst/>
          <a:gdLst/>
          <a:ahLst/>
          <a:cxnLst/>
          <a:rect l="0" t="0" r="0" b="0"/>
          <a:pathLst>
            <a:path>
              <a:moveTo>
                <a:pt x="0" y="0"/>
              </a:moveTo>
              <a:lnTo>
                <a:pt x="0" y="281648"/>
              </a:lnTo>
              <a:lnTo>
                <a:pt x="4342156" y="281648"/>
              </a:lnTo>
              <a:lnTo>
                <a:pt x="4342156" y="413294"/>
              </a:lnTo>
            </a:path>
          </a:pathLst>
        </a:custGeom>
        <a:noFill/>
        <a:ln w="9525"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7BD354-D3AF-4ED2-8707-951140F68B19}">
      <dsp:nvSpPr>
        <dsp:cNvPr id="0" name=""/>
        <dsp:cNvSpPr/>
      </dsp:nvSpPr>
      <dsp:spPr>
        <a:xfrm>
          <a:off x="5053944" y="1870095"/>
          <a:ext cx="2605294" cy="413294"/>
        </a:xfrm>
        <a:custGeom>
          <a:avLst/>
          <a:gdLst/>
          <a:ahLst/>
          <a:cxnLst/>
          <a:rect l="0" t="0" r="0" b="0"/>
          <a:pathLst>
            <a:path>
              <a:moveTo>
                <a:pt x="0" y="0"/>
              </a:moveTo>
              <a:lnTo>
                <a:pt x="0" y="281648"/>
              </a:lnTo>
              <a:lnTo>
                <a:pt x="2605294" y="281648"/>
              </a:lnTo>
              <a:lnTo>
                <a:pt x="2605294" y="413294"/>
              </a:lnTo>
            </a:path>
          </a:pathLst>
        </a:custGeom>
        <a:noFill/>
        <a:ln w="9525"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91DDE3-DDEF-4170-B44B-4D044F145818}">
      <dsp:nvSpPr>
        <dsp:cNvPr id="0" name=""/>
        <dsp:cNvSpPr/>
      </dsp:nvSpPr>
      <dsp:spPr>
        <a:xfrm>
          <a:off x="5053944" y="1870095"/>
          <a:ext cx="868431" cy="413294"/>
        </a:xfrm>
        <a:custGeom>
          <a:avLst/>
          <a:gdLst/>
          <a:ahLst/>
          <a:cxnLst/>
          <a:rect l="0" t="0" r="0" b="0"/>
          <a:pathLst>
            <a:path>
              <a:moveTo>
                <a:pt x="0" y="0"/>
              </a:moveTo>
              <a:lnTo>
                <a:pt x="0" y="281648"/>
              </a:lnTo>
              <a:lnTo>
                <a:pt x="868431" y="281648"/>
              </a:lnTo>
              <a:lnTo>
                <a:pt x="868431" y="413294"/>
              </a:lnTo>
            </a:path>
          </a:pathLst>
        </a:custGeom>
        <a:noFill/>
        <a:ln w="9525"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E918FDA-C530-4031-AA3E-8FD3CFD2DBC0}">
      <dsp:nvSpPr>
        <dsp:cNvPr id="0" name=""/>
        <dsp:cNvSpPr/>
      </dsp:nvSpPr>
      <dsp:spPr>
        <a:xfrm>
          <a:off x="4185513" y="1870095"/>
          <a:ext cx="868431" cy="413294"/>
        </a:xfrm>
        <a:custGeom>
          <a:avLst/>
          <a:gdLst/>
          <a:ahLst/>
          <a:cxnLst/>
          <a:rect l="0" t="0" r="0" b="0"/>
          <a:pathLst>
            <a:path>
              <a:moveTo>
                <a:pt x="868431" y="0"/>
              </a:moveTo>
              <a:lnTo>
                <a:pt x="868431" y="281648"/>
              </a:lnTo>
              <a:lnTo>
                <a:pt x="0" y="281648"/>
              </a:lnTo>
              <a:lnTo>
                <a:pt x="0" y="413294"/>
              </a:lnTo>
            </a:path>
          </a:pathLst>
        </a:custGeom>
        <a:noFill/>
        <a:ln w="9525"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E7A86B9-5620-47E2-B0FF-D5A0279921CF}">
      <dsp:nvSpPr>
        <dsp:cNvPr id="0" name=""/>
        <dsp:cNvSpPr/>
      </dsp:nvSpPr>
      <dsp:spPr>
        <a:xfrm>
          <a:off x="2448650" y="1870095"/>
          <a:ext cx="2605294" cy="413294"/>
        </a:xfrm>
        <a:custGeom>
          <a:avLst/>
          <a:gdLst/>
          <a:ahLst/>
          <a:cxnLst/>
          <a:rect l="0" t="0" r="0" b="0"/>
          <a:pathLst>
            <a:path>
              <a:moveTo>
                <a:pt x="2605294" y="0"/>
              </a:moveTo>
              <a:lnTo>
                <a:pt x="2605294" y="281648"/>
              </a:lnTo>
              <a:lnTo>
                <a:pt x="0" y="281648"/>
              </a:lnTo>
              <a:lnTo>
                <a:pt x="0" y="413294"/>
              </a:lnTo>
            </a:path>
          </a:pathLst>
        </a:custGeom>
        <a:noFill/>
        <a:ln w="9525"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2F83FD9-0723-4F65-BD7A-23C359414BA6}">
      <dsp:nvSpPr>
        <dsp:cNvPr id="0" name=""/>
        <dsp:cNvSpPr/>
      </dsp:nvSpPr>
      <dsp:spPr>
        <a:xfrm>
          <a:off x="711787" y="1870095"/>
          <a:ext cx="4342156" cy="413294"/>
        </a:xfrm>
        <a:custGeom>
          <a:avLst/>
          <a:gdLst/>
          <a:ahLst/>
          <a:cxnLst/>
          <a:rect l="0" t="0" r="0" b="0"/>
          <a:pathLst>
            <a:path>
              <a:moveTo>
                <a:pt x="4342156" y="0"/>
              </a:moveTo>
              <a:lnTo>
                <a:pt x="4342156" y="281648"/>
              </a:lnTo>
              <a:lnTo>
                <a:pt x="0" y="281648"/>
              </a:lnTo>
              <a:lnTo>
                <a:pt x="0" y="413294"/>
              </a:lnTo>
            </a:path>
          </a:pathLst>
        </a:custGeom>
        <a:noFill/>
        <a:ln w="9525"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D1014A-1157-4913-9B1B-856A34FB854F}">
      <dsp:nvSpPr>
        <dsp:cNvPr id="0" name=""/>
        <dsp:cNvSpPr/>
      </dsp:nvSpPr>
      <dsp:spPr>
        <a:xfrm>
          <a:off x="4343409" y="967716"/>
          <a:ext cx="1421069" cy="902379"/>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33F812F3-74CE-4584-8279-0E3F444CC647}">
      <dsp:nvSpPr>
        <dsp:cNvPr id="0" name=""/>
        <dsp:cNvSpPr/>
      </dsp:nvSpPr>
      <dsp:spPr>
        <a:xfrm>
          <a:off x="4501306" y="1117718"/>
          <a:ext cx="1421069" cy="902379"/>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Erasmus+ ofrece oportunidades de movilidad y cooperación en:</a:t>
          </a:r>
          <a:endParaRPr lang="en-US" sz="1000" kern="1200"/>
        </a:p>
      </dsp:txBody>
      <dsp:txXfrm>
        <a:off x="4527736" y="1144148"/>
        <a:ext cx="1368209" cy="849519"/>
      </dsp:txXfrm>
    </dsp:sp>
    <dsp:sp modelId="{056C1C46-F3FC-4C09-A216-96C921DAFF02}">
      <dsp:nvSpPr>
        <dsp:cNvPr id="0" name=""/>
        <dsp:cNvSpPr/>
      </dsp:nvSpPr>
      <dsp:spPr>
        <a:xfrm>
          <a:off x="1253" y="2283389"/>
          <a:ext cx="1421069" cy="902379"/>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8F6FB2E8-D643-4D64-8151-6ACF9DB5F3A5}">
      <dsp:nvSpPr>
        <dsp:cNvPr id="0" name=""/>
        <dsp:cNvSpPr/>
      </dsp:nvSpPr>
      <dsp:spPr>
        <a:xfrm>
          <a:off x="159149" y="2433391"/>
          <a:ext cx="1421069" cy="902379"/>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Educación superior</a:t>
          </a:r>
          <a:endParaRPr lang="en-US" sz="1000" kern="1200" dirty="0"/>
        </a:p>
      </dsp:txBody>
      <dsp:txXfrm>
        <a:off x="185579" y="2459821"/>
        <a:ext cx="1368209" cy="849519"/>
      </dsp:txXfrm>
    </dsp:sp>
    <dsp:sp modelId="{073049F3-A276-49CE-9E14-3C32F5967902}">
      <dsp:nvSpPr>
        <dsp:cNvPr id="0" name=""/>
        <dsp:cNvSpPr/>
      </dsp:nvSpPr>
      <dsp:spPr>
        <a:xfrm>
          <a:off x="1738115" y="2283389"/>
          <a:ext cx="1421069" cy="902379"/>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042AF391-F458-4465-B48C-A634C283B970}">
      <dsp:nvSpPr>
        <dsp:cNvPr id="0" name=""/>
        <dsp:cNvSpPr/>
      </dsp:nvSpPr>
      <dsp:spPr>
        <a:xfrm>
          <a:off x="1896012" y="2433391"/>
          <a:ext cx="1421069" cy="902379"/>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Educación y formación profesionales</a:t>
          </a:r>
          <a:endParaRPr lang="en-US" sz="1000" kern="1200"/>
        </a:p>
      </dsp:txBody>
      <dsp:txXfrm>
        <a:off x="1922442" y="2459821"/>
        <a:ext cx="1368209" cy="849519"/>
      </dsp:txXfrm>
    </dsp:sp>
    <dsp:sp modelId="{4836CA47-7AF7-45B6-8238-6338E71A9B28}">
      <dsp:nvSpPr>
        <dsp:cNvPr id="0" name=""/>
        <dsp:cNvSpPr/>
      </dsp:nvSpPr>
      <dsp:spPr>
        <a:xfrm>
          <a:off x="3474978" y="2283389"/>
          <a:ext cx="1421069" cy="902379"/>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1FB0123B-B4CB-456F-AEDC-A872BC670C92}">
      <dsp:nvSpPr>
        <dsp:cNvPr id="0" name=""/>
        <dsp:cNvSpPr/>
      </dsp:nvSpPr>
      <dsp:spPr>
        <a:xfrm>
          <a:off x="3632875" y="2433391"/>
          <a:ext cx="1421069" cy="902379"/>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Educación escolar (incluida la atención y educación de la primera infancia)</a:t>
          </a:r>
          <a:endParaRPr lang="en-US" sz="1000" kern="1200"/>
        </a:p>
      </dsp:txBody>
      <dsp:txXfrm>
        <a:off x="3659305" y="2459821"/>
        <a:ext cx="1368209" cy="849519"/>
      </dsp:txXfrm>
    </dsp:sp>
    <dsp:sp modelId="{716E41AB-F443-4B7F-8261-632DF7CC0A54}">
      <dsp:nvSpPr>
        <dsp:cNvPr id="0" name=""/>
        <dsp:cNvSpPr/>
      </dsp:nvSpPr>
      <dsp:spPr>
        <a:xfrm>
          <a:off x="5211841" y="2283389"/>
          <a:ext cx="1421069" cy="902379"/>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59657E0F-E8DD-46F0-ADF1-65C090BFD3DB}">
      <dsp:nvSpPr>
        <dsp:cNvPr id="0" name=""/>
        <dsp:cNvSpPr/>
      </dsp:nvSpPr>
      <dsp:spPr>
        <a:xfrm>
          <a:off x="5369737" y="2433391"/>
          <a:ext cx="1421069" cy="902379"/>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Educación de personas adultas</a:t>
          </a:r>
          <a:endParaRPr lang="en-US" sz="1000" kern="1200"/>
        </a:p>
      </dsp:txBody>
      <dsp:txXfrm>
        <a:off x="5396167" y="2459821"/>
        <a:ext cx="1368209" cy="849519"/>
      </dsp:txXfrm>
    </dsp:sp>
    <dsp:sp modelId="{F42E4F68-DE69-4057-BCCD-FD7C8B6A9EE7}">
      <dsp:nvSpPr>
        <dsp:cNvPr id="0" name=""/>
        <dsp:cNvSpPr/>
      </dsp:nvSpPr>
      <dsp:spPr>
        <a:xfrm>
          <a:off x="6948704" y="2283389"/>
          <a:ext cx="1421069" cy="902379"/>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1B110804-CD1C-4B56-8BEC-11AE2D5B386D}">
      <dsp:nvSpPr>
        <dsp:cNvPr id="0" name=""/>
        <dsp:cNvSpPr/>
      </dsp:nvSpPr>
      <dsp:spPr>
        <a:xfrm>
          <a:off x="7106600" y="2433391"/>
          <a:ext cx="1421069" cy="902379"/>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Juventud</a:t>
          </a:r>
          <a:endParaRPr lang="en-US" sz="1000" kern="1200"/>
        </a:p>
      </dsp:txBody>
      <dsp:txXfrm>
        <a:off x="7133030" y="2459821"/>
        <a:ext cx="1368209" cy="849519"/>
      </dsp:txXfrm>
    </dsp:sp>
    <dsp:sp modelId="{2CEA40D3-1901-4703-BC9C-9A53FE33A923}">
      <dsp:nvSpPr>
        <dsp:cNvPr id="0" name=""/>
        <dsp:cNvSpPr/>
      </dsp:nvSpPr>
      <dsp:spPr>
        <a:xfrm>
          <a:off x="8685566" y="2283389"/>
          <a:ext cx="1421069" cy="902379"/>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5FFE1162-5424-4486-B1F3-CFF79C9E5264}">
      <dsp:nvSpPr>
        <dsp:cNvPr id="0" name=""/>
        <dsp:cNvSpPr/>
      </dsp:nvSpPr>
      <dsp:spPr>
        <a:xfrm>
          <a:off x="8843463" y="2433391"/>
          <a:ext cx="1421069" cy="902379"/>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Deporte</a:t>
          </a:r>
          <a:endParaRPr lang="en-US" sz="1000" kern="1200"/>
        </a:p>
      </dsp:txBody>
      <dsp:txXfrm>
        <a:off x="8869893" y="2459821"/>
        <a:ext cx="1368209" cy="84951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7C954-6A9B-4A25-BF61-9670F3027BA1}">
      <dsp:nvSpPr>
        <dsp:cNvPr id="0" name=""/>
        <dsp:cNvSpPr/>
      </dsp:nvSpPr>
      <dsp:spPr>
        <a:xfrm>
          <a:off x="4028620" y="1781250"/>
          <a:ext cx="895962" cy="91440"/>
        </a:xfrm>
        <a:custGeom>
          <a:avLst/>
          <a:gdLst/>
          <a:ahLst/>
          <a:cxnLst/>
          <a:rect l="0" t="0" r="0" b="0"/>
          <a:pathLst>
            <a:path>
              <a:moveTo>
                <a:pt x="0" y="45720"/>
              </a:moveTo>
              <a:lnTo>
                <a:pt x="895962"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53437" y="1822337"/>
        <a:ext cx="46328" cy="9265"/>
      </dsp:txXfrm>
    </dsp:sp>
    <dsp:sp modelId="{F7A950D1-EB90-4D93-83CD-28BECFC01209}">
      <dsp:nvSpPr>
        <dsp:cNvPr id="0" name=""/>
        <dsp:cNvSpPr/>
      </dsp:nvSpPr>
      <dsp:spPr>
        <a:xfrm>
          <a:off x="1887" y="618410"/>
          <a:ext cx="4028533" cy="241712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402" tIns="207208" rIns="197402" bIns="207208" numCol="1" spcCol="1270" anchor="ctr" anchorCtr="0">
          <a:noAutofit/>
        </a:bodyPr>
        <a:lstStyle/>
        <a:p>
          <a:pPr marL="0" lvl="0" indent="0" algn="ctr" defTabSz="800100">
            <a:lnSpc>
              <a:spcPct val="90000"/>
            </a:lnSpc>
            <a:spcBef>
              <a:spcPct val="0"/>
            </a:spcBef>
            <a:spcAft>
              <a:spcPct val="35000"/>
            </a:spcAft>
            <a:buNone/>
          </a:pPr>
          <a:r>
            <a:rPr lang="es-ES" sz="1800" kern="1200"/>
            <a:t>El Programa LIFE es el </a:t>
          </a:r>
          <a:r>
            <a:rPr lang="es-ES" sz="1800" b="1" kern="1200"/>
            <a:t>único instrumento financiero de la Unión Europea dedicado, de forma exclusiva</a:t>
          </a:r>
          <a:r>
            <a:rPr lang="es-ES" sz="1800" kern="1200"/>
            <a:t>, </a:t>
          </a:r>
          <a:r>
            <a:rPr lang="es-ES" sz="1800" b="1" kern="1200"/>
            <a:t>al medio ambiente</a:t>
          </a:r>
          <a:r>
            <a:rPr lang="es-ES" sz="1800" kern="1200"/>
            <a:t>. </a:t>
          </a:r>
          <a:endParaRPr lang="en-US" sz="1800" kern="1200"/>
        </a:p>
      </dsp:txBody>
      <dsp:txXfrm>
        <a:off x="1887" y="618410"/>
        <a:ext cx="4028533" cy="2417120"/>
      </dsp:txXfrm>
    </dsp:sp>
    <dsp:sp modelId="{265988D7-A7DD-46FA-A673-C6E2719937A9}">
      <dsp:nvSpPr>
        <dsp:cNvPr id="0" name=""/>
        <dsp:cNvSpPr/>
      </dsp:nvSpPr>
      <dsp:spPr>
        <a:xfrm>
          <a:off x="4956983" y="618410"/>
          <a:ext cx="4028533" cy="241712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402" tIns="207208" rIns="197402" bIns="207208" numCol="1" spcCol="1270" anchor="t" anchorCtr="0">
          <a:noAutofit/>
        </a:bodyPr>
        <a:lstStyle/>
        <a:p>
          <a:pPr marL="0" lvl="0" indent="0" algn="l" defTabSz="800100">
            <a:lnSpc>
              <a:spcPct val="90000"/>
            </a:lnSpc>
            <a:spcBef>
              <a:spcPct val="0"/>
            </a:spcBef>
            <a:spcAft>
              <a:spcPct val="35000"/>
            </a:spcAft>
            <a:buNone/>
          </a:pPr>
          <a:r>
            <a:rPr lang="es-ES" sz="1800" kern="1200"/>
            <a:t>El nuevo programa LIFE abarcará los siguientes ámbitos:</a:t>
          </a:r>
          <a:endParaRPr lang="en-US" sz="1800" kern="1200"/>
        </a:p>
        <a:p>
          <a:pPr marL="114300" lvl="1" indent="-114300" algn="l" defTabSz="622300">
            <a:lnSpc>
              <a:spcPct val="90000"/>
            </a:lnSpc>
            <a:spcBef>
              <a:spcPct val="0"/>
            </a:spcBef>
            <a:spcAft>
              <a:spcPct val="15000"/>
            </a:spcAft>
            <a:buChar char="•"/>
          </a:pPr>
          <a:r>
            <a:rPr lang="es-ES" sz="1400" kern="1200"/>
            <a:t>Naturaleza y biodiversidad</a:t>
          </a:r>
          <a:endParaRPr lang="en-US" sz="1400" kern="1200"/>
        </a:p>
        <a:p>
          <a:pPr marL="114300" lvl="1" indent="-114300" algn="l" defTabSz="622300">
            <a:lnSpc>
              <a:spcPct val="90000"/>
            </a:lnSpc>
            <a:spcBef>
              <a:spcPct val="0"/>
            </a:spcBef>
            <a:spcAft>
              <a:spcPct val="15000"/>
            </a:spcAft>
            <a:buChar char="•"/>
          </a:pPr>
          <a:r>
            <a:rPr lang="es-ES" sz="1400" kern="1200"/>
            <a:t>Economía circular y calidad de vida</a:t>
          </a:r>
          <a:endParaRPr lang="en-US" sz="1400" kern="1200"/>
        </a:p>
        <a:p>
          <a:pPr marL="114300" lvl="1" indent="-114300" algn="l" defTabSz="622300">
            <a:lnSpc>
              <a:spcPct val="90000"/>
            </a:lnSpc>
            <a:spcBef>
              <a:spcPct val="0"/>
            </a:spcBef>
            <a:spcAft>
              <a:spcPct val="15000"/>
            </a:spcAft>
            <a:buChar char="•"/>
          </a:pPr>
          <a:r>
            <a:rPr lang="es-ES" sz="1400" kern="1200"/>
            <a:t>Mitigación y adaptación al cambio climático</a:t>
          </a:r>
          <a:endParaRPr lang="en-US" sz="1400" kern="1200"/>
        </a:p>
        <a:p>
          <a:pPr marL="114300" lvl="1" indent="-114300" algn="l" defTabSz="622300">
            <a:lnSpc>
              <a:spcPct val="90000"/>
            </a:lnSpc>
            <a:spcBef>
              <a:spcPct val="0"/>
            </a:spcBef>
            <a:spcAft>
              <a:spcPct val="15000"/>
            </a:spcAft>
            <a:buChar char="•"/>
          </a:pPr>
          <a:r>
            <a:rPr lang="es-ES" sz="1400" kern="1200"/>
            <a:t>Transición a la energía limpia </a:t>
          </a:r>
          <a:endParaRPr lang="en-US" sz="1400" kern="1200"/>
        </a:p>
      </dsp:txBody>
      <dsp:txXfrm>
        <a:off x="4956983" y="618410"/>
        <a:ext cx="4028533" cy="241712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E976A-BBE5-4EF0-A1DE-1FEE5E2F5645}">
      <dsp:nvSpPr>
        <dsp:cNvPr id="0" name=""/>
        <dsp:cNvSpPr/>
      </dsp:nvSpPr>
      <dsp:spPr>
        <a:xfrm>
          <a:off x="178882" y="1255741"/>
          <a:ext cx="1142458" cy="11424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FE2FA1-7EF9-4FB2-BA13-198751061A18}">
      <dsp:nvSpPr>
        <dsp:cNvPr id="0" name=""/>
        <dsp:cNvSpPr/>
      </dsp:nvSpPr>
      <dsp:spPr>
        <a:xfrm>
          <a:off x="418798" y="1495657"/>
          <a:ext cx="662625" cy="662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3DEFDD-7DC8-485E-B768-DDA9B3010A22}">
      <dsp:nvSpPr>
        <dsp:cNvPr id="0" name=""/>
        <dsp:cNvSpPr/>
      </dsp:nvSpPr>
      <dsp:spPr>
        <a:xfrm>
          <a:off x="1566153" y="1255741"/>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ES" sz="1100" kern="1200"/>
            <a:t>El </a:t>
          </a:r>
          <a:r>
            <a:rPr lang="es-ES" sz="1100" b="1" kern="1200"/>
            <a:t>objetivo general</a:t>
          </a:r>
          <a:r>
            <a:rPr lang="es-ES" sz="1100" kern="1200"/>
            <a:t> del Programa LIFE </a:t>
          </a:r>
          <a:endParaRPr lang="en-US" sz="1100" kern="1200"/>
        </a:p>
      </dsp:txBody>
      <dsp:txXfrm>
        <a:off x="1566153" y="1255741"/>
        <a:ext cx="2692936" cy="1142458"/>
      </dsp:txXfrm>
    </dsp:sp>
    <dsp:sp modelId="{EA569661-98F7-486F-A1DB-0A16F6466077}">
      <dsp:nvSpPr>
        <dsp:cNvPr id="0" name=""/>
        <dsp:cNvSpPr/>
      </dsp:nvSpPr>
      <dsp:spPr>
        <a:xfrm>
          <a:off x="4728313" y="1255741"/>
          <a:ext cx="1142458" cy="11424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3B2FEB-ED92-4803-95BE-F1C085FB0F12}">
      <dsp:nvSpPr>
        <dsp:cNvPr id="0" name=""/>
        <dsp:cNvSpPr/>
      </dsp:nvSpPr>
      <dsp:spPr>
        <a:xfrm>
          <a:off x="4968230" y="1495657"/>
          <a:ext cx="662625" cy="662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3CF6F8-EB96-4A12-B54D-987913E5ABE6}">
      <dsp:nvSpPr>
        <dsp:cNvPr id="0" name=""/>
        <dsp:cNvSpPr/>
      </dsp:nvSpPr>
      <dsp:spPr>
        <a:xfrm>
          <a:off x="6115584" y="1255741"/>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s-ES" sz="1100" kern="1200" dirty="0"/>
            <a:t>es </a:t>
          </a:r>
          <a:r>
            <a:rPr lang="es-ES" sz="1100" u="sng" kern="1200" dirty="0"/>
            <a:t>contribuir al cambio hacia una economía sostenible, circular, energéticamente eficiente, basada en energías renovables, climáticamente neutra y resiliente</a:t>
          </a:r>
          <a:r>
            <a:rPr lang="es-ES" sz="1100" kern="1200" dirty="0"/>
            <a:t> frente al cambio climático, para proteger, restaurar y mejorar la calidad del medio ambiente, incluidos el aire, el agua y el suelo, y para frenar e invertir la pérdida de biodiversidad y hacer frente a la degradación de los ecosistemas, también mediante el apoyo a la aplicación y gestión de la red Natura 2000, contribuyendo así al desarrollo sostenible. </a:t>
          </a:r>
          <a:endParaRPr lang="en-US" sz="1100" kern="1200" dirty="0"/>
        </a:p>
      </dsp:txBody>
      <dsp:txXfrm>
        <a:off x="6115584" y="1255741"/>
        <a:ext cx="2692936" cy="114245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CD593-A524-4A58-B3F3-E79DE4931C20}">
      <dsp:nvSpPr>
        <dsp:cNvPr id="0" name=""/>
        <dsp:cNvSpPr/>
      </dsp:nvSpPr>
      <dsp:spPr>
        <a:xfrm>
          <a:off x="1328452" y="117253"/>
          <a:ext cx="716660" cy="716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86A957-C4DD-4D19-973E-FDF20FEE8625}">
      <dsp:nvSpPr>
        <dsp:cNvPr id="0" name=""/>
        <dsp:cNvSpPr/>
      </dsp:nvSpPr>
      <dsp:spPr>
        <a:xfrm>
          <a:off x="890493" y="1346892"/>
          <a:ext cx="1592578" cy="218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Es el programa de la UE para la Competitividad de las Empresas y las PYME que </a:t>
          </a:r>
          <a:r>
            <a:rPr lang="es-ES" sz="1100" b="1" kern="1200"/>
            <a:t>ayuda a los emprendedores y las pequeñas y medianas empresas a empezar a operar, acceder a financiación e internacionalizarse, además de apoyar a las autoridades a mejorar el entorno empresarial y facilitar el crecimiento económico de la Unión Europea</a:t>
          </a:r>
          <a:r>
            <a:rPr lang="es-ES" sz="1100" kern="1200"/>
            <a:t>.</a:t>
          </a:r>
          <a:endParaRPr lang="en-US" sz="1100" kern="1200"/>
        </a:p>
      </dsp:txBody>
      <dsp:txXfrm>
        <a:off x="890493" y="1346892"/>
        <a:ext cx="1592578" cy="2189794"/>
      </dsp:txXfrm>
    </dsp:sp>
    <dsp:sp modelId="{ADE45346-FD30-469B-93C2-7FB276A13E38}">
      <dsp:nvSpPr>
        <dsp:cNvPr id="0" name=""/>
        <dsp:cNvSpPr/>
      </dsp:nvSpPr>
      <dsp:spPr>
        <a:xfrm>
          <a:off x="3199732" y="117253"/>
          <a:ext cx="716660" cy="716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D116FD-2AAF-455F-8E02-362C34E6CDF0}">
      <dsp:nvSpPr>
        <dsp:cNvPr id="0" name=""/>
        <dsp:cNvSpPr/>
      </dsp:nvSpPr>
      <dsp:spPr>
        <a:xfrm>
          <a:off x="2761773" y="1346892"/>
          <a:ext cx="1592578" cy="218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Está especialmente dedicado a empoderar y proteger a los consumidores y permitir que las numerosas pequeñas y medianas empresas («pymes») europeas saquen pleno provecho de un mercado único que funcione adecuadamente.</a:t>
          </a:r>
          <a:endParaRPr lang="en-US" sz="1100" kern="1200"/>
        </a:p>
      </dsp:txBody>
      <dsp:txXfrm>
        <a:off x="2761773" y="1346892"/>
        <a:ext cx="1592578" cy="2189794"/>
      </dsp:txXfrm>
    </dsp:sp>
    <dsp:sp modelId="{69F139BE-1B2F-4D7C-9B66-D7E674AAD8DA}">
      <dsp:nvSpPr>
        <dsp:cNvPr id="0" name=""/>
        <dsp:cNvSpPr/>
      </dsp:nvSpPr>
      <dsp:spPr>
        <a:xfrm>
          <a:off x="5071011" y="117253"/>
          <a:ext cx="716660" cy="716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78C4BB-CC47-49C3-B2F1-CFF96EBA1BE4}">
      <dsp:nvSpPr>
        <dsp:cNvPr id="0" name=""/>
        <dsp:cNvSpPr/>
      </dsp:nvSpPr>
      <dsp:spPr>
        <a:xfrm>
          <a:off x="4633052" y="1346892"/>
          <a:ext cx="1592578" cy="218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El nuevo programa reforzará la gobernanza del mercado interior de la Unión, impulsará la competitividad de las empresas —en particular, de las pymes—, promoverá la salud humana, animal y vegetal y el bienestar de los animales, y establecerá el marco para la financiación de las estadísticas europeas. </a:t>
          </a:r>
          <a:endParaRPr lang="en-US" sz="1100" kern="1200"/>
        </a:p>
      </dsp:txBody>
      <dsp:txXfrm>
        <a:off x="4633052" y="1346892"/>
        <a:ext cx="1592578" cy="2189794"/>
      </dsp:txXfrm>
    </dsp:sp>
    <dsp:sp modelId="{2023CCF9-F3C5-43C1-BF4D-91D67F99B171}">
      <dsp:nvSpPr>
        <dsp:cNvPr id="0" name=""/>
        <dsp:cNvSpPr/>
      </dsp:nvSpPr>
      <dsp:spPr>
        <a:xfrm>
          <a:off x="6942290" y="117253"/>
          <a:ext cx="716660" cy="716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A6DBC3-A2D5-4B20-AA2A-0F5638D13ABC}">
      <dsp:nvSpPr>
        <dsp:cNvPr id="0" name=""/>
        <dsp:cNvSpPr/>
      </dsp:nvSpPr>
      <dsp:spPr>
        <a:xfrm>
          <a:off x="6504331" y="1346892"/>
          <a:ext cx="1592578" cy="218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A partir de 2021 el programa COSME se adaptará a otros programas sinérgicos de la Unión como InvestEU y el EIC de horizonte Europa a fin de encajar mejor en el ecosistema de apoyo de las pymes europeas innovadoras </a:t>
          </a:r>
          <a:endParaRPr lang="en-US" sz="1100" kern="1200"/>
        </a:p>
      </dsp:txBody>
      <dsp:txXfrm>
        <a:off x="6504331" y="1346892"/>
        <a:ext cx="1592578" cy="218979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89231-A058-4CB9-A1F0-CB18311F9B5C}">
      <dsp:nvSpPr>
        <dsp:cNvPr id="0" name=""/>
        <dsp:cNvSpPr/>
      </dsp:nvSpPr>
      <dsp:spPr>
        <a:xfrm>
          <a:off x="1990928" y="170592"/>
          <a:ext cx="804462" cy="8044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7D8F47-344E-4D58-8CC3-B305333A82E1}">
      <dsp:nvSpPr>
        <dsp:cNvPr id="0" name=""/>
        <dsp:cNvSpPr/>
      </dsp:nvSpPr>
      <dsp:spPr>
        <a:xfrm>
          <a:off x="1499312" y="1472191"/>
          <a:ext cx="1787695" cy="201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El programa InvestEU </a:t>
          </a:r>
          <a:r>
            <a:rPr lang="es-ES" sz="1100" u="sng" kern="1200"/>
            <a:t>reunirá bajo un mismo techo la multitud de instrumentos financieros de la UE disponibles actualmente para apoyar la inversión en la Unión</a:t>
          </a:r>
          <a:r>
            <a:rPr lang="es-ES" sz="1100" kern="1200"/>
            <a:t>, de manera que la financiación de la UE para proyectos de inversión en Europa sea más sencilla, eficiente y flexible</a:t>
          </a:r>
          <a:endParaRPr lang="en-US" sz="1100" kern="1200"/>
        </a:p>
      </dsp:txBody>
      <dsp:txXfrm>
        <a:off x="1499312" y="1472191"/>
        <a:ext cx="1787695" cy="2011157"/>
      </dsp:txXfrm>
    </dsp:sp>
    <dsp:sp modelId="{66244F87-1A18-4B65-A6D8-1D7B02F811C2}">
      <dsp:nvSpPr>
        <dsp:cNvPr id="0" name=""/>
        <dsp:cNvSpPr/>
      </dsp:nvSpPr>
      <dsp:spPr>
        <a:xfrm>
          <a:off x="4091470" y="170592"/>
          <a:ext cx="804462" cy="8044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E05508-0355-4D94-A3FD-0F0745BC244B}">
      <dsp:nvSpPr>
        <dsp:cNvPr id="0" name=""/>
        <dsp:cNvSpPr/>
      </dsp:nvSpPr>
      <dsp:spPr>
        <a:xfrm>
          <a:off x="3599854" y="1472191"/>
          <a:ext cx="1787695" cy="201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Impulsará la </a:t>
          </a:r>
          <a:r>
            <a:rPr lang="es-ES" sz="1100" u="sng" kern="1200"/>
            <a:t>creación de empleo</a:t>
          </a:r>
          <a:r>
            <a:rPr lang="es-ES" sz="1100" kern="1200"/>
            <a:t> y apoyará la inversión y la innovación en la UE en mayor medida.</a:t>
          </a:r>
          <a:endParaRPr lang="en-US" sz="1100" kern="1200"/>
        </a:p>
      </dsp:txBody>
      <dsp:txXfrm>
        <a:off x="3599854" y="1472191"/>
        <a:ext cx="1787695" cy="2011157"/>
      </dsp:txXfrm>
    </dsp:sp>
    <dsp:sp modelId="{40692A69-DD65-4341-8452-1B22B03B885B}">
      <dsp:nvSpPr>
        <dsp:cNvPr id="0" name=""/>
        <dsp:cNvSpPr/>
      </dsp:nvSpPr>
      <dsp:spPr>
        <a:xfrm>
          <a:off x="6192012" y="170592"/>
          <a:ext cx="804462" cy="8044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BF64BE-D4D3-4608-A9E8-BBE6843F8111}">
      <dsp:nvSpPr>
        <dsp:cNvPr id="0" name=""/>
        <dsp:cNvSpPr/>
      </dsp:nvSpPr>
      <dsp:spPr>
        <a:xfrm>
          <a:off x="5700396" y="1472191"/>
          <a:ext cx="1787695" cy="201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El programa InvestEU está formado por el </a:t>
          </a:r>
          <a:r>
            <a:rPr lang="es-ES" sz="1100" b="1" kern="1200"/>
            <a:t>Fondo InvestEU</a:t>
          </a:r>
          <a:r>
            <a:rPr lang="es-ES" sz="1100" kern="1200"/>
            <a:t>, el </a:t>
          </a:r>
          <a:r>
            <a:rPr lang="es-ES" sz="1100" b="1" kern="1200"/>
            <a:t>Centro de Asesoramiento InvestEU</a:t>
          </a:r>
          <a:r>
            <a:rPr lang="es-ES" sz="1100" kern="1200"/>
            <a:t> y el </a:t>
          </a:r>
          <a:r>
            <a:rPr lang="es-ES" sz="1100" b="1" kern="1200"/>
            <a:t>Portal InvestEU</a:t>
          </a:r>
          <a:r>
            <a:rPr lang="es-ES" sz="1100" kern="1200"/>
            <a:t>. </a:t>
          </a:r>
          <a:endParaRPr lang="en-US" sz="1100" kern="1200"/>
        </a:p>
      </dsp:txBody>
      <dsp:txXfrm>
        <a:off x="5700396" y="1472191"/>
        <a:ext cx="1787695" cy="20111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CADE-E114-4299-B832-DFF5F239B71B}">
      <dsp:nvSpPr>
        <dsp:cNvPr id="0" name=""/>
        <dsp:cNvSpPr/>
      </dsp:nvSpPr>
      <dsp:spPr>
        <a:xfrm>
          <a:off x="926682" y="172414"/>
          <a:ext cx="807626" cy="80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291548-7220-4E59-9FA0-F302303967CE}">
      <dsp:nvSpPr>
        <dsp:cNvPr id="0" name=""/>
        <dsp:cNvSpPr/>
      </dsp:nvSpPr>
      <dsp:spPr>
        <a:xfrm>
          <a:off x="433133" y="1476480"/>
          <a:ext cx="1794726" cy="2005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El TUE destaca ahora los </a:t>
          </a:r>
          <a:r>
            <a:rPr lang="es-ES" sz="1100" u="sng" kern="1200"/>
            <a:t>objetivos sociales de la Unión</a:t>
          </a:r>
          <a:r>
            <a:rPr lang="es-ES" sz="1100" kern="1200"/>
            <a:t>, entre otros:</a:t>
          </a:r>
          <a:endParaRPr lang="en-US" sz="1100" kern="1200"/>
        </a:p>
      </dsp:txBody>
      <dsp:txXfrm>
        <a:off x="433133" y="1476480"/>
        <a:ext cx="1794726" cy="2005046"/>
      </dsp:txXfrm>
    </dsp:sp>
    <dsp:sp modelId="{926390A2-69F1-46DE-AB7D-0048FAE93172}">
      <dsp:nvSpPr>
        <dsp:cNvPr id="0" name=""/>
        <dsp:cNvSpPr/>
      </dsp:nvSpPr>
      <dsp:spPr>
        <a:xfrm>
          <a:off x="3035486" y="172414"/>
          <a:ext cx="807626" cy="80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A58649-86F9-4842-AF4A-5117C368D41F}">
      <dsp:nvSpPr>
        <dsp:cNvPr id="0" name=""/>
        <dsp:cNvSpPr/>
      </dsp:nvSpPr>
      <dsp:spPr>
        <a:xfrm>
          <a:off x="2541936" y="1476480"/>
          <a:ext cx="1794726" cy="2005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El </a:t>
          </a:r>
          <a:r>
            <a:rPr lang="es-ES" sz="1100" u="sng" kern="1200"/>
            <a:t>pleno empleo y la solidaridad entre las generaciones </a:t>
          </a:r>
          <a:r>
            <a:rPr lang="es-ES" sz="1100" kern="1200"/>
            <a:t>(artículo 3); el artículo 6 reconoce que la Carta de los Derechos Fundamentales tiene el mismo valor jurídico que los Tratados. </a:t>
          </a:r>
          <a:endParaRPr lang="en-US" sz="1100" kern="1200"/>
        </a:p>
      </dsp:txBody>
      <dsp:txXfrm>
        <a:off x="2541936" y="1476480"/>
        <a:ext cx="1794726" cy="2005046"/>
      </dsp:txXfrm>
    </dsp:sp>
    <dsp:sp modelId="{DC004C1A-4960-4CF1-A873-4118FF547FE6}">
      <dsp:nvSpPr>
        <dsp:cNvPr id="0" name=""/>
        <dsp:cNvSpPr/>
      </dsp:nvSpPr>
      <dsp:spPr>
        <a:xfrm>
          <a:off x="5144290" y="172414"/>
          <a:ext cx="807626" cy="80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CB4428-62F7-4F2B-ACFC-7C9BA76B3D5E}">
      <dsp:nvSpPr>
        <dsp:cNvPr id="0" name=""/>
        <dsp:cNvSpPr/>
      </dsp:nvSpPr>
      <dsp:spPr>
        <a:xfrm>
          <a:off x="4650740" y="1476480"/>
          <a:ext cx="1794726" cy="2005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La propia Carta reconoce los llamados </a:t>
          </a:r>
          <a:r>
            <a:rPr lang="es-ES" sz="1100" u="sng" kern="1200"/>
            <a:t>«derechos de solidaridad», </a:t>
          </a:r>
          <a:r>
            <a:rPr lang="es-ES" sz="1100" kern="1200"/>
            <a:t>tales como el derecho de los trabajadores a ser informados y consultados, así como el derecho a la negociación colectiva, a unas condiciones de trabajo justas y adecuadas, y a seguridad y asistencia de carácter social. </a:t>
          </a:r>
          <a:endParaRPr lang="en-US" sz="1100" kern="1200"/>
        </a:p>
      </dsp:txBody>
      <dsp:txXfrm>
        <a:off x="4650740" y="1476480"/>
        <a:ext cx="1794726" cy="2005046"/>
      </dsp:txXfrm>
    </dsp:sp>
    <dsp:sp modelId="{5D277299-7EE8-4C3C-B5A5-05274F5C86BC}">
      <dsp:nvSpPr>
        <dsp:cNvPr id="0" name=""/>
        <dsp:cNvSpPr/>
      </dsp:nvSpPr>
      <dsp:spPr>
        <a:xfrm>
          <a:off x="7253094" y="172414"/>
          <a:ext cx="807626" cy="807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99F879-A52C-4B4B-BE3A-5CCB1B829D11}">
      <dsp:nvSpPr>
        <dsp:cNvPr id="0" name=""/>
        <dsp:cNvSpPr/>
      </dsp:nvSpPr>
      <dsp:spPr>
        <a:xfrm>
          <a:off x="6759544" y="1476480"/>
          <a:ext cx="1794726" cy="2005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a:t>En el TFUE se introdujo </a:t>
          </a:r>
          <a:r>
            <a:rPr lang="es-ES" sz="1100" u="sng" kern="1200"/>
            <a:t>una cláusula horizontal social </a:t>
          </a:r>
          <a:r>
            <a:rPr lang="es-ES" sz="1100" kern="1200"/>
            <a:t>según la cual la Unión tiene la </a:t>
          </a:r>
          <a:r>
            <a:rPr lang="es-ES" sz="1100" u="sng" kern="1200"/>
            <a:t>obligación de cumplir los susodichos objetivos sociales </a:t>
          </a:r>
          <a:r>
            <a:rPr lang="es-ES" sz="1100" kern="1200"/>
            <a:t>a la hora de definir y ejecutar el resto de sus políticas y acciones (artículo 9).</a:t>
          </a:r>
          <a:endParaRPr lang="en-US" sz="1100" kern="1200"/>
        </a:p>
      </dsp:txBody>
      <dsp:txXfrm>
        <a:off x="6759544" y="1476480"/>
        <a:ext cx="1794726" cy="200504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60146-8F9D-41F2-A5E7-C9F7E0180775}">
      <dsp:nvSpPr>
        <dsp:cNvPr id="0" name=""/>
        <dsp:cNvSpPr/>
      </dsp:nvSpPr>
      <dsp:spPr>
        <a:xfrm>
          <a:off x="0" y="2750514"/>
          <a:ext cx="8987404" cy="90278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a:t>El </a:t>
          </a:r>
          <a:r>
            <a:rPr lang="es-ES" sz="1200" b="1" kern="1200"/>
            <a:t>Portal InvestEU</a:t>
          </a:r>
          <a:r>
            <a:rPr lang="es-ES" sz="1200" kern="1200"/>
            <a:t> reunirá a inversores y promotores de proyectos mediante una base de datos de fácil acceso y uso.</a:t>
          </a:r>
          <a:endParaRPr lang="en-US" sz="1200" kern="1200"/>
        </a:p>
      </dsp:txBody>
      <dsp:txXfrm>
        <a:off x="0" y="2750514"/>
        <a:ext cx="8987404" cy="902780"/>
      </dsp:txXfrm>
    </dsp:sp>
    <dsp:sp modelId="{BAE34CCF-26F5-46AC-89A1-F803C078A544}">
      <dsp:nvSpPr>
        <dsp:cNvPr id="0" name=""/>
        <dsp:cNvSpPr/>
      </dsp:nvSpPr>
      <dsp:spPr>
        <a:xfrm rot="10800000">
          <a:off x="0" y="1375580"/>
          <a:ext cx="8987404" cy="1388476"/>
        </a:xfrm>
        <a:prstGeom prst="upArrowCallou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a:t>El </a:t>
          </a:r>
          <a:r>
            <a:rPr lang="es-ES" sz="1200" b="1" kern="1200"/>
            <a:t>Centro de Asesoramiento InvestEU</a:t>
          </a:r>
          <a:r>
            <a:rPr lang="es-ES" sz="1200" kern="1200"/>
            <a:t> ofrecerá apoyo y asistencia técnica para ayudar en la preparación, el desarrollo, la estructuración y la ejecución de proyectos, incluida la creación de capacidades.</a:t>
          </a:r>
          <a:endParaRPr lang="en-US" sz="1200" kern="1200"/>
        </a:p>
      </dsp:txBody>
      <dsp:txXfrm rot="10800000">
        <a:off x="0" y="1375580"/>
        <a:ext cx="8987404" cy="902190"/>
      </dsp:txXfrm>
    </dsp:sp>
    <dsp:sp modelId="{5ABB9301-1287-42F7-A243-DBD630547DD6}">
      <dsp:nvSpPr>
        <dsp:cNvPr id="0" name=""/>
        <dsp:cNvSpPr/>
      </dsp:nvSpPr>
      <dsp:spPr>
        <a:xfrm rot="10800000">
          <a:off x="0" y="645"/>
          <a:ext cx="8987404" cy="1388476"/>
        </a:xfrm>
        <a:prstGeom prst="upArrowCallou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a:t>El </a:t>
          </a:r>
          <a:r>
            <a:rPr lang="es-ES" sz="1200" b="1" kern="1200"/>
            <a:t>Fondo InvestEU</a:t>
          </a:r>
          <a:r>
            <a:rPr lang="es-ES" sz="1200" kern="1200"/>
            <a:t> </a:t>
          </a:r>
          <a:r>
            <a:rPr lang="es-ES" sz="1200" u="sng" kern="1200"/>
            <a:t>apoyará 4 ámbitos políticos:</a:t>
          </a:r>
          <a:r>
            <a:rPr lang="es-ES" sz="1200" kern="1200"/>
            <a:t> infraestructuras sostenibles; investigación, innovación y digitalización; pequeñas y medianas empresas; e inversión social y capacidades. InvestEU también será flexible: tendrá capacidad para reaccionar ante los cambios del mercado y las prioridades políticas que cambian con el tiempo.</a:t>
          </a:r>
          <a:endParaRPr lang="en-US" sz="1200" kern="1200"/>
        </a:p>
      </dsp:txBody>
      <dsp:txXfrm rot="10800000">
        <a:off x="0" y="645"/>
        <a:ext cx="8987404" cy="90219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510DB-E18E-4341-B612-101C321C45C5}">
      <dsp:nvSpPr>
        <dsp:cNvPr id="0" name=""/>
        <dsp:cNvSpPr/>
      </dsp:nvSpPr>
      <dsp:spPr>
        <a:xfrm>
          <a:off x="0" y="2205346"/>
          <a:ext cx="8987404" cy="144694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a:t>El programa facilita la colaboración y refuerza el impacto de la investigación y la innovación en el desarrollo, el apoyo y la aplicación de las políticas de la UE, a la vez que aborda los desafíos mundiales. Es compatible con la creación y mejor dispersión de excelentes conocimientos y tecnologías.</a:t>
          </a:r>
          <a:endParaRPr lang="en-US" sz="1800" kern="1200"/>
        </a:p>
      </dsp:txBody>
      <dsp:txXfrm>
        <a:off x="0" y="2205346"/>
        <a:ext cx="8987404" cy="1446946"/>
      </dsp:txXfrm>
    </dsp:sp>
    <dsp:sp modelId="{D97934AB-FF47-4511-AA2B-5D9B42D01ABB}">
      <dsp:nvSpPr>
        <dsp:cNvPr id="0" name=""/>
        <dsp:cNvSpPr/>
      </dsp:nvSpPr>
      <dsp:spPr>
        <a:xfrm rot="10800000">
          <a:off x="0" y="1647"/>
          <a:ext cx="8987404" cy="2225403"/>
        </a:xfrm>
        <a:prstGeom prst="upArrowCallou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a:t>Es el </a:t>
          </a:r>
          <a:r>
            <a:rPr lang="es-ES" sz="1800" b="1" kern="1200"/>
            <a:t>Marco de inversión en Investigación e Innovación de la UE </a:t>
          </a:r>
          <a:r>
            <a:rPr lang="es-ES" sz="1800" kern="1200"/>
            <a:t>para el septenio 2021-2027.</a:t>
          </a:r>
          <a:endParaRPr lang="en-US" sz="1800" kern="1200"/>
        </a:p>
      </dsp:txBody>
      <dsp:txXfrm rot="10800000">
        <a:off x="0" y="1647"/>
        <a:ext cx="8987404" cy="14460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B6CE0-96B4-43E7-A4C2-4A6C3521B5B9}">
      <dsp:nvSpPr>
        <dsp:cNvPr id="0" name=""/>
        <dsp:cNvSpPr/>
      </dsp:nvSpPr>
      <dsp:spPr>
        <a:xfrm>
          <a:off x="0" y="0"/>
          <a:ext cx="7189923" cy="803867"/>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Está compuesto de </a:t>
          </a:r>
          <a:r>
            <a:rPr lang="es-ES" sz="2100" u="sng" kern="1200"/>
            <a:t>3 pilares:</a:t>
          </a:r>
          <a:endParaRPr lang="en-US" sz="2100" kern="1200"/>
        </a:p>
      </dsp:txBody>
      <dsp:txXfrm>
        <a:off x="23544" y="23544"/>
        <a:ext cx="6254562" cy="756779"/>
      </dsp:txXfrm>
    </dsp:sp>
    <dsp:sp modelId="{99696BA3-DFB0-485A-85D1-EF0E57FD746F}">
      <dsp:nvSpPr>
        <dsp:cNvPr id="0" name=""/>
        <dsp:cNvSpPr/>
      </dsp:nvSpPr>
      <dsp:spPr>
        <a:xfrm>
          <a:off x="602156" y="950024"/>
          <a:ext cx="7189923" cy="803867"/>
        </a:xfrm>
        <a:prstGeom prst="roundRect">
          <a:avLst>
            <a:gd name="adj" fmla="val 10000"/>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Pilar 1: Ciencia excelente.</a:t>
          </a:r>
          <a:endParaRPr lang="en-US" sz="2100" kern="1200"/>
        </a:p>
      </dsp:txBody>
      <dsp:txXfrm>
        <a:off x="625700" y="973568"/>
        <a:ext cx="6018165" cy="756779"/>
      </dsp:txXfrm>
    </dsp:sp>
    <dsp:sp modelId="{AAB996D7-0EDD-409C-9603-066EFBF07304}">
      <dsp:nvSpPr>
        <dsp:cNvPr id="0" name=""/>
        <dsp:cNvSpPr/>
      </dsp:nvSpPr>
      <dsp:spPr>
        <a:xfrm>
          <a:off x="1195324" y="1900049"/>
          <a:ext cx="7189923" cy="803867"/>
        </a:xfrm>
        <a:prstGeom prst="roundRect">
          <a:avLst>
            <a:gd name="adj" fmla="val 10000"/>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Pilar 2: Desafíos mundiales y competitividad industrial europea.</a:t>
          </a:r>
          <a:endParaRPr lang="en-US" sz="2100" kern="1200"/>
        </a:p>
      </dsp:txBody>
      <dsp:txXfrm>
        <a:off x="1218868" y="1923593"/>
        <a:ext cx="6027152" cy="756779"/>
      </dsp:txXfrm>
    </dsp:sp>
    <dsp:sp modelId="{0240B5F3-0592-44F7-BB64-928A368B4F5A}">
      <dsp:nvSpPr>
        <dsp:cNvPr id="0" name=""/>
        <dsp:cNvSpPr/>
      </dsp:nvSpPr>
      <dsp:spPr>
        <a:xfrm>
          <a:off x="1797480" y="2850073"/>
          <a:ext cx="7189923" cy="803867"/>
        </a:xfrm>
        <a:prstGeom prst="roundRect">
          <a:avLst>
            <a:gd name="adj" fmla="val 10000"/>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Pilar 3: Europa innovadora.</a:t>
          </a:r>
          <a:endParaRPr lang="en-US" sz="2100" kern="1200"/>
        </a:p>
      </dsp:txBody>
      <dsp:txXfrm>
        <a:off x="1821024" y="2873617"/>
        <a:ext cx="6018165" cy="756779"/>
      </dsp:txXfrm>
    </dsp:sp>
    <dsp:sp modelId="{D47C118F-5A28-44EF-A865-C312D71671FC}">
      <dsp:nvSpPr>
        <dsp:cNvPr id="0" name=""/>
        <dsp:cNvSpPr/>
      </dsp:nvSpPr>
      <dsp:spPr>
        <a:xfrm>
          <a:off x="6667409" y="615689"/>
          <a:ext cx="522513" cy="52251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784974" y="615689"/>
        <a:ext cx="287383" cy="393191"/>
      </dsp:txXfrm>
    </dsp:sp>
    <dsp:sp modelId="{4C3EBA1C-2E73-4115-8DE0-9E245A9FC9BE}">
      <dsp:nvSpPr>
        <dsp:cNvPr id="0" name=""/>
        <dsp:cNvSpPr/>
      </dsp:nvSpPr>
      <dsp:spPr>
        <a:xfrm>
          <a:off x="7269565" y="1565713"/>
          <a:ext cx="522513" cy="522513"/>
        </a:xfrm>
        <a:prstGeom prst="downArrow">
          <a:avLst>
            <a:gd name="adj1" fmla="val 55000"/>
            <a:gd name="adj2" fmla="val 45000"/>
          </a:avLst>
        </a:prstGeom>
        <a:solidFill>
          <a:schemeClr val="accent2">
            <a:tint val="40000"/>
            <a:alpha val="90000"/>
            <a:hueOff val="464328"/>
            <a:satOff val="-20928"/>
            <a:lumOff val="-1477"/>
            <a:alphaOff val="0"/>
          </a:schemeClr>
        </a:solidFill>
        <a:ln w="9525" cap="rnd" cmpd="sng" algn="ctr">
          <a:solidFill>
            <a:schemeClr val="accent2">
              <a:tint val="40000"/>
              <a:alpha val="90000"/>
              <a:hueOff val="464328"/>
              <a:satOff val="-20928"/>
              <a:lumOff val="-14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387130" y="1565713"/>
        <a:ext cx="287383" cy="393191"/>
      </dsp:txXfrm>
    </dsp:sp>
    <dsp:sp modelId="{EB706A7C-6BA0-4F52-AC4D-8850390BBF30}">
      <dsp:nvSpPr>
        <dsp:cNvPr id="0" name=""/>
        <dsp:cNvSpPr/>
      </dsp:nvSpPr>
      <dsp:spPr>
        <a:xfrm>
          <a:off x="7862734" y="2515738"/>
          <a:ext cx="522513" cy="522513"/>
        </a:xfrm>
        <a:prstGeom prst="downArrow">
          <a:avLst>
            <a:gd name="adj1" fmla="val 55000"/>
            <a:gd name="adj2" fmla="val 45000"/>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980299" y="2515738"/>
        <a:ext cx="287383" cy="39319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054E7-3602-4CBC-BCED-2C7164D53930}">
      <dsp:nvSpPr>
        <dsp:cNvPr id="0" name=""/>
        <dsp:cNvSpPr/>
      </dsp:nvSpPr>
      <dsp:spPr>
        <a:xfrm>
          <a:off x="1755" y="388143"/>
          <a:ext cx="3743288" cy="2877653"/>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a:t>Va a centrar la investigación y la innovación en las transiciones ecológicas, sociales y económicas y en los desafíos sociales conexos. Va a aprovechar los puntos fuertes de Europa en el plano científico para convertirse en el líder en innovación de vanguardia y disruptiva. Y va a dar prioridad a proyectos punteros de investigación e innovación que abarquen desde la investigación y la innovación hasta el despliegue. </a:t>
          </a:r>
          <a:endParaRPr lang="en-US" sz="1500" kern="1200"/>
        </a:p>
      </dsp:txBody>
      <dsp:txXfrm>
        <a:off x="86039" y="472427"/>
        <a:ext cx="3574720" cy="2709085"/>
      </dsp:txXfrm>
    </dsp:sp>
    <dsp:sp modelId="{B62B891B-43DC-4436-9130-CB7FD893A5A1}">
      <dsp:nvSpPr>
        <dsp:cNvPr id="0" name=""/>
        <dsp:cNvSpPr/>
      </dsp:nvSpPr>
      <dsp:spPr>
        <a:xfrm>
          <a:off x="4119373" y="1362802"/>
          <a:ext cx="793577" cy="928335"/>
        </a:xfrm>
        <a:prstGeom prst="rightArrow">
          <a:avLst>
            <a:gd name="adj1" fmla="val 60000"/>
            <a:gd name="adj2" fmla="val 5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119373" y="1548469"/>
        <a:ext cx="555504" cy="557001"/>
      </dsp:txXfrm>
    </dsp:sp>
    <dsp:sp modelId="{79F9289E-5A26-4A2F-BCEF-DD948D4FA040}">
      <dsp:nvSpPr>
        <dsp:cNvPr id="0" name=""/>
        <dsp:cNvSpPr/>
      </dsp:nvSpPr>
      <dsp:spPr>
        <a:xfrm>
          <a:off x="5242359" y="388143"/>
          <a:ext cx="3743288" cy="28776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a:t>Con la inclusión de la Junta de Castilla y León a la </a:t>
          </a:r>
          <a:r>
            <a:rPr lang="es-ES" sz="1500" b="1" kern="1200"/>
            <a:t>Red Coral</a:t>
          </a:r>
          <a:r>
            <a:rPr lang="es-ES" sz="1500" kern="1200"/>
            <a:t>, la Junta se incorpora a este programa. De este modo se han podido financiar proyectos como el </a:t>
          </a:r>
          <a:r>
            <a:rPr lang="es-ES" sz="1500" b="1" kern="1200"/>
            <a:t>proyecto WellCo</a:t>
          </a:r>
          <a:r>
            <a:rPr lang="es-ES" sz="1500" kern="1200"/>
            <a:t>, y las innovaciones tecnológicas desarrolladas a través de dicho proyecto incorporarse en proyectos de la Junta de Castilla y León, como el </a:t>
          </a:r>
          <a:r>
            <a:rPr lang="es-ES" sz="1500" b="1" kern="1200"/>
            <a:t>proyecto ‘A gusto en mi casa’</a:t>
          </a:r>
          <a:r>
            <a:rPr lang="es-ES" sz="1500" kern="1200"/>
            <a:t>.</a:t>
          </a:r>
          <a:endParaRPr lang="en-US" sz="1500" kern="1200"/>
        </a:p>
      </dsp:txBody>
      <dsp:txXfrm>
        <a:off x="5326643" y="472427"/>
        <a:ext cx="3574720" cy="27090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F68B5-5184-43DD-8A7F-CCBD904DA71C}">
      <dsp:nvSpPr>
        <dsp:cNvPr id="0" name=""/>
        <dsp:cNvSpPr/>
      </dsp:nvSpPr>
      <dsp:spPr>
        <a:xfrm>
          <a:off x="0" y="658097"/>
          <a:ext cx="6832212" cy="17768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BD4BCF-C429-49D3-BB2C-42B61DFEED85}">
      <dsp:nvSpPr>
        <dsp:cNvPr id="0" name=""/>
        <dsp:cNvSpPr/>
      </dsp:nvSpPr>
      <dsp:spPr>
        <a:xfrm>
          <a:off x="537501" y="1057891"/>
          <a:ext cx="977274" cy="977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8399FB-B45E-4728-8DB1-66BA181D365D}">
      <dsp:nvSpPr>
        <dsp:cNvPr id="0" name=""/>
        <dsp:cNvSpPr/>
      </dsp:nvSpPr>
      <dsp:spPr>
        <a:xfrm>
          <a:off x="2052276" y="658097"/>
          <a:ext cx="4779935" cy="177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051" tIns="188051" rIns="188051" bIns="188051" numCol="1" spcCol="1270" anchor="ctr" anchorCtr="0">
          <a:noAutofit/>
        </a:bodyPr>
        <a:lstStyle/>
        <a:p>
          <a:pPr marL="0" lvl="0" indent="0" algn="ctr" defTabSz="622300">
            <a:lnSpc>
              <a:spcPct val="90000"/>
            </a:lnSpc>
            <a:spcBef>
              <a:spcPct val="0"/>
            </a:spcBef>
            <a:spcAft>
              <a:spcPct val="35000"/>
            </a:spcAft>
            <a:buNone/>
          </a:pPr>
          <a:r>
            <a:rPr lang="es-ES" sz="1400" kern="1200" dirty="0"/>
            <a:t>Los 20 principios del pilar europeo de derechos sociales son el faro que nos guía hacia una Europa social </a:t>
          </a:r>
          <a:r>
            <a:rPr lang="es-ES" sz="1400" b="1" kern="1200" dirty="0"/>
            <a:t>fuerte, justa, inclusiva y llena de oportunidades</a:t>
          </a:r>
          <a:r>
            <a:rPr lang="es-ES" sz="1400" kern="1200" dirty="0"/>
            <a:t>.</a:t>
          </a:r>
          <a:endParaRPr lang="en-US" sz="1400" kern="1200" dirty="0"/>
        </a:p>
      </dsp:txBody>
      <dsp:txXfrm>
        <a:off x="2052276" y="658097"/>
        <a:ext cx="4779935" cy="1776862"/>
      </dsp:txXfrm>
    </dsp:sp>
    <dsp:sp modelId="{98176E62-205D-4AAA-977F-0B6576167C02}">
      <dsp:nvSpPr>
        <dsp:cNvPr id="0" name=""/>
        <dsp:cNvSpPr/>
      </dsp:nvSpPr>
      <dsp:spPr>
        <a:xfrm>
          <a:off x="0" y="2829818"/>
          <a:ext cx="6832212" cy="17768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925217-1D10-400D-B8F8-7F86CD54C9AC}">
      <dsp:nvSpPr>
        <dsp:cNvPr id="0" name=""/>
        <dsp:cNvSpPr/>
      </dsp:nvSpPr>
      <dsp:spPr>
        <a:xfrm>
          <a:off x="537501" y="3229612"/>
          <a:ext cx="977274" cy="977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4245B4-11BE-4500-AAE8-8C8484932266}">
      <dsp:nvSpPr>
        <dsp:cNvPr id="0" name=""/>
        <dsp:cNvSpPr/>
      </dsp:nvSpPr>
      <dsp:spPr>
        <a:xfrm>
          <a:off x="2052276" y="2829818"/>
          <a:ext cx="4779935" cy="177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051" tIns="188051" rIns="188051" bIns="188051" numCol="1" spcCol="1270" anchor="ctr" anchorCtr="0">
          <a:noAutofit/>
        </a:bodyPr>
        <a:lstStyle/>
        <a:p>
          <a:pPr marL="0" lvl="0" indent="0" algn="ctr" defTabSz="622300">
            <a:lnSpc>
              <a:spcPct val="90000"/>
            </a:lnSpc>
            <a:spcBef>
              <a:spcPct val="0"/>
            </a:spcBef>
            <a:spcAft>
              <a:spcPct val="35000"/>
            </a:spcAft>
            <a:buNone/>
          </a:pPr>
          <a:r>
            <a:rPr lang="es-ES" sz="1400" kern="1200" dirty="0"/>
            <a:t>Mediante el </a:t>
          </a:r>
          <a:r>
            <a:rPr lang="es-ES" sz="1400" u="sng" kern="1200" dirty="0"/>
            <a:t>Plan de Acción del Pilar Europeo de Derechos Sociales</a:t>
          </a:r>
          <a:r>
            <a:rPr lang="es-ES" sz="1400" kern="1200" dirty="0"/>
            <a:t>, la Comisión ha establecido </a:t>
          </a:r>
          <a:r>
            <a:rPr lang="es-ES" sz="1400" u="sng" kern="1200" dirty="0"/>
            <a:t>iniciativas concretas para hacer realidad el pilar europeo de derechos sociales</a:t>
          </a:r>
          <a:r>
            <a:rPr lang="es-ES" sz="1400" kern="1200" dirty="0"/>
            <a:t>. Para ello es preciso el esfuerzo conjunto de las instituciones de la UE, las autoridades nacionales, regionales y locales, los interlocutores sociales y la sociedad civil.</a:t>
          </a:r>
          <a:endParaRPr lang="en-US" sz="1400" kern="1200" dirty="0"/>
        </a:p>
      </dsp:txBody>
      <dsp:txXfrm>
        <a:off x="2052276" y="2829818"/>
        <a:ext cx="4779935" cy="17768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85A24-BFC7-49F0-98BE-CC9D59AA2186}">
      <dsp:nvSpPr>
        <dsp:cNvPr id="0" name=""/>
        <dsp:cNvSpPr/>
      </dsp:nvSpPr>
      <dsp:spPr>
        <a:xfrm>
          <a:off x="497892" y="28565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D06A5A-4643-491E-A9E8-F70CA76AA348}">
      <dsp:nvSpPr>
        <dsp:cNvPr id="0" name=""/>
        <dsp:cNvSpPr/>
      </dsp:nvSpPr>
      <dsp:spPr>
        <a:xfrm>
          <a:off x="2892" y="1572664"/>
          <a:ext cx="1800000"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b="1" kern="1200"/>
            <a:t>5. Empleo seguro y adaptable</a:t>
          </a:r>
          <a:endParaRPr lang="en-US" sz="1100" kern="1200"/>
        </a:p>
      </dsp:txBody>
      <dsp:txXfrm>
        <a:off x="2892" y="1572664"/>
        <a:ext cx="1800000" cy="1890000"/>
      </dsp:txXfrm>
    </dsp:sp>
    <dsp:sp modelId="{A6400B45-6CA7-4466-8ECD-29E7CBB9EC21}">
      <dsp:nvSpPr>
        <dsp:cNvPr id="0" name=""/>
        <dsp:cNvSpPr/>
      </dsp:nvSpPr>
      <dsp:spPr>
        <a:xfrm>
          <a:off x="2612892" y="28565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210E90-1EC3-422C-892F-72975B9D0199}">
      <dsp:nvSpPr>
        <dsp:cNvPr id="0" name=""/>
        <dsp:cNvSpPr/>
      </dsp:nvSpPr>
      <dsp:spPr>
        <a:xfrm>
          <a:off x="2117892" y="1572664"/>
          <a:ext cx="1800000"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dirty="0"/>
            <a:t>Con independencia del tipo y la duración de la relación laboral, </a:t>
          </a:r>
          <a:r>
            <a:rPr lang="es-ES" sz="1100" u="sng" kern="1200" dirty="0"/>
            <a:t>los trabajadores tienen derecho a un trato justo y equitativo en materia de condiciones de trabajo</a:t>
          </a:r>
          <a:r>
            <a:rPr lang="es-ES" sz="1100" kern="1200" dirty="0"/>
            <a:t>, </a:t>
          </a:r>
          <a:r>
            <a:rPr lang="es-ES" sz="1100" u="sng" kern="1200" dirty="0"/>
            <a:t>acceso a la protección social y formación</a:t>
          </a:r>
          <a:r>
            <a:rPr lang="es-ES" sz="1100" kern="1200" dirty="0"/>
            <a:t>. Debe fomentarse la transición hacia formas de empleo por tiempo indefinido.</a:t>
          </a:r>
          <a:endParaRPr lang="en-US" sz="1100" kern="1200" dirty="0"/>
        </a:p>
      </dsp:txBody>
      <dsp:txXfrm>
        <a:off x="2117892" y="1572664"/>
        <a:ext cx="1800000" cy="1890000"/>
      </dsp:txXfrm>
    </dsp:sp>
    <dsp:sp modelId="{34A63360-24E5-460E-A7E0-C8FC13B36D8B}">
      <dsp:nvSpPr>
        <dsp:cNvPr id="0" name=""/>
        <dsp:cNvSpPr/>
      </dsp:nvSpPr>
      <dsp:spPr>
        <a:xfrm>
          <a:off x="4727893" y="28565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5E0645-AF48-4A8D-BFF2-79D29E97D114}">
      <dsp:nvSpPr>
        <dsp:cNvPr id="0" name=""/>
        <dsp:cNvSpPr/>
      </dsp:nvSpPr>
      <dsp:spPr>
        <a:xfrm>
          <a:off x="4232893" y="1572664"/>
          <a:ext cx="1800000"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dirty="0"/>
            <a:t>De conformidad con la legislación y los convenios colectivos, </a:t>
          </a:r>
          <a:r>
            <a:rPr lang="es-ES" sz="1100" u="sng" kern="1200" dirty="0"/>
            <a:t>debe garantizarse la flexibilidad necesaria para que los empresarios puedan adaptarse con rapidez a los cambios </a:t>
          </a:r>
          <a:r>
            <a:rPr lang="es-ES" sz="1100" kern="1200" dirty="0"/>
            <a:t>en el contexto económico. </a:t>
          </a:r>
          <a:endParaRPr lang="en-US" sz="1100" kern="1200" dirty="0"/>
        </a:p>
      </dsp:txBody>
      <dsp:txXfrm>
        <a:off x="4232893" y="1572664"/>
        <a:ext cx="1800000" cy="1890000"/>
      </dsp:txXfrm>
    </dsp:sp>
    <dsp:sp modelId="{134DF23C-5B04-4E20-97D8-B0A02C2FD6F7}">
      <dsp:nvSpPr>
        <dsp:cNvPr id="0" name=""/>
        <dsp:cNvSpPr/>
      </dsp:nvSpPr>
      <dsp:spPr>
        <a:xfrm>
          <a:off x="6842893" y="28565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0D0105-9BD5-47F7-810A-3EF069F90F6B}">
      <dsp:nvSpPr>
        <dsp:cNvPr id="0" name=""/>
        <dsp:cNvSpPr/>
      </dsp:nvSpPr>
      <dsp:spPr>
        <a:xfrm>
          <a:off x="6347893" y="1572664"/>
          <a:ext cx="1800000"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dirty="0"/>
            <a:t>Deben promoverse </a:t>
          </a:r>
          <a:r>
            <a:rPr lang="es-ES" sz="1100" u="sng" kern="1200" dirty="0"/>
            <a:t>formas innovadoras de trabajo que garanticen condiciones de trabajo de calidad</a:t>
          </a:r>
          <a:r>
            <a:rPr lang="es-ES" sz="1100" kern="1200" dirty="0"/>
            <a:t>. Deben fomentarse el espíritu empresarial y el trabajo por cuenta propia y facilitarse la movilidad profesional. </a:t>
          </a:r>
          <a:endParaRPr lang="en-US" sz="1100" kern="1200" dirty="0"/>
        </a:p>
      </dsp:txBody>
      <dsp:txXfrm>
        <a:off x="6347893" y="1572664"/>
        <a:ext cx="1800000" cy="1890000"/>
      </dsp:txXfrm>
    </dsp:sp>
    <dsp:sp modelId="{EF2A883F-4DDE-4FFE-BE9F-EF0FD1C6FF19}">
      <dsp:nvSpPr>
        <dsp:cNvPr id="0" name=""/>
        <dsp:cNvSpPr/>
      </dsp:nvSpPr>
      <dsp:spPr>
        <a:xfrm>
          <a:off x="8957893" y="28565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33BC6F-1EEE-40BA-8638-958BC0119065}">
      <dsp:nvSpPr>
        <dsp:cNvPr id="0" name=""/>
        <dsp:cNvSpPr/>
      </dsp:nvSpPr>
      <dsp:spPr>
        <a:xfrm>
          <a:off x="8462893" y="1572664"/>
          <a:ext cx="1800000"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dirty="0"/>
            <a:t>Deben </a:t>
          </a:r>
          <a:r>
            <a:rPr lang="es-ES" sz="1100" u="sng" kern="1200" dirty="0"/>
            <a:t>evitarse las relaciones laborales que den lugar a unas condiciones de trabajo precarias,</a:t>
          </a:r>
          <a:r>
            <a:rPr lang="es-ES" sz="1100" kern="1200" dirty="0"/>
            <a:t> en particular prohibiendo la utilización abusiva de contratos atípicos. Los periodos de prueba deben tener una duración razonable. </a:t>
          </a:r>
          <a:endParaRPr lang="en-US" sz="1100" kern="1200" dirty="0"/>
        </a:p>
      </dsp:txBody>
      <dsp:txXfrm>
        <a:off x="8462893" y="1572664"/>
        <a:ext cx="1800000" cy="189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1C8C6-0CA2-45FF-94DB-2FD53A0E86B8}">
      <dsp:nvSpPr>
        <dsp:cNvPr id="0" name=""/>
        <dsp:cNvSpPr/>
      </dsp:nvSpPr>
      <dsp:spPr>
        <a:xfrm>
          <a:off x="1029588" y="446185"/>
          <a:ext cx="929050" cy="929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A5AA96-FB00-475D-B992-D88914C329A0}">
      <dsp:nvSpPr>
        <dsp:cNvPr id="0" name=""/>
        <dsp:cNvSpPr/>
      </dsp:nvSpPr>
      <dsp:spPr>
        <a:xfrm>
          <a:off x="461835" y="1866793"/>
          <a:ext cx="2064555"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b="1" kern="1200" dirty="0"/>
            <a:t>6. Salarios</a:t>
          </a:r>
          <a:endParaRPr lang="en-US" sz="1600" kern="1200" dirty="0"/>
        </a:p>
      </dsp:txBody>
      <dsp:txXfrm>
        <a:off x="461835" y="1866793"/>
        <a:ext cx="2064555" cy="1856250"/>
      </dsp:txXfrm>
    </dsp:sp>
    <dsp:sp modelId="{BEAC211B-48DA-414B-9069-D64AF7192C95}">
      <dsp:nvSpPr>
        <dsp:cNvPr id="0" name=""/>
        <dsp:cNvSpPr/>
      </dsp:nvSpPr>
      <dsp:spPr>
        <a:xfrm>
          <a:off x="3455441" y="446185"/>
          <a:ext cx="929050" cy="929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310F7C-5F7A-4E08-9B47-F0DF27294D36}">
      <dsp:nvSpPr>
        <dsp:cNvPr id="0" name=""/>
        <dsp:cNvSpPr/>
      </dsp:nvSpPr>
      <dsp:spPr>
        <a:xfrm>
          <a:off x="2887688" y="1866793"/>
          <a:ext cx="2064555"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dirty="0"/>
            <a:t>Los trabajadores tienen derecho a </a:t>
          </a:r>
          <a:r>
            <a:rPr lang="es-ES" sz="1400" u="sng" kern="1200" dirty="0"/>
            <a:t>salarios justos</a:t>
          </a:r>
          <a:r>
            <a:rPr lang="es-ES" sz="1400" kern="1200" dirty="0"/>
            <a:t> que proporcionen un nivel de vida digno.</a:t>
          </a:r>
          <a:endParaRPr lang="en-US" sz="1400" kern="1200" dirty="0"/>
        </a:p>
      </dsp:txBody>
      <dsp:txXfrm>
        <a:off x="2887688" y="1866793"/>
        <a:ext cx="2064555" cy="1856250"/>
      </dsp:txXfrm>
    </dsp:sp>
    <dsp:sp modelId="{F9BFC82E-8788-4D3B-B12A-A6A9F9E058A7}">
      <dsp:nvSpPr>
        <dsp:cNvPr id="0" name=""/>
        <dsp:cNvSpPr/>
      </dsp:nvSpPr>
      <dsp:spPr>
        <a:xfrm>
          <a:off x="5881294" y="299290"/>
          <a:ext cx="929050" cy="929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56B3F1-DC03-4215-8DA2-E903E7FD553E}">
      <dsp:nvSpPr>
        <dsp:cNvPr id="0" name=""/>
        <dsp:cNvSpPr/>
      </dsp:nvSpPr>
      <dsp:spPr>
        <a:xfrm>
          <a:off x="5313541" y="1426110"/>
          <a:ext cx="2064555" cy="2443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ES" sz="1100" kern="1200" dirty="0"/>
            <a:t>Debe garantizarse un </a:t>
          </a:r>
          <a:r>
            <a:rPr lang="es-ES" sz="1100" u="sng" kern="1200" dirty="0"/>
            <a:t>salario mínimo adecuado que permita satisfacer las necesidades del trabajador y de su familia en función de las condiciones económicas y sociales</a:t>
          </a:r>
          <a:r>
            <a:rPr lang="es-ES" sz="1100" kern="1200" dirty="0"/>
            <a:t>, y que al mismo tiempo salvaguarde el acceso al empleo y los incentivos para buscar trabajo. Debe evitarse la pobreza de los ocupados.</a:t>
          </a:r>
          <a:endParaRPr lang="en-US" sz="1100" kern="1200" dirty="0"/>
        </a:p>
      </dsp:txBody>
      <dsp:txXfrm>
        <a:off x="5313541" y="1426110"/>
        <a:ext cx="2064555" cy="2443827"/>
      </dsp:txXfrm>
    </dsp:sp>
    <dsp:sp modelId="{0B9AE65D-FAC5-463C-B4D6-5EDDFAAB3356}">
      <dsp:nvSpPr>
        <dsp:cNvPr id="0" name=""/>
        <dsp:cNvSpPr/>
      </dsp:nvSpPr>
      <dsp:spPr>
        <a:xfrm>
          <a:off x="8307147" y="446185"/>
          <a:ext cx="929050" cy="9290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F36DE3-38EE-4AAF-9D8F-64CECB476403}">
      <dsp:nvSpPr>
        <dsp:cNvPr id="0" name=""/>
        <dsp:cNvSpPr/>
      </dsp:nvSpPr>
      <dsp:spPr>
        <a:xfrm>
          <a:off x="7739394" y="1866793"/>
          <a:ext cx="2064555"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s-ES" sz="1400" kern="1200" dirty="0"/>
            <a:t>Todos los salarios </a:t>
          </a:r>
          <a:r>
            <a:rPr lang="es-ES" sz="1400" u="sng" kern="1200" dirty="0"/>
            <a:t>deberán fijarse de manera transparente y predecible</a:t>
          </a:r>
          <a:r>
            <a:rPr lang="es-ES" sz="1400" kern="1200" dirty="0"/>
            <a:t>, con arreglo a las prácticas nacionales y respetando la autonomía de los interlocutores sociales.</a:t>
          </a:r>
          <a:endParaRPr lang="en-US" sz="1400" kern="1200" dirty="0"/>
        </a:p>
      </dsp:txBody>
      <dsp:txXfrm>
        <a:off x="7739394" y="1866793"/>
        <a:ext cx="2064555" cy="18562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750F9-3668-4704-912F-62A1AC81498F}">
      <dsp:nvSpPr>
        <dsp:cNvPr id="0" name=""/>
        <dsp:cNvSpPr/>
      </dsp:nvSpPr>
      <dsp:spPr>
        <a:xfrm>
          <a:off x="0" y="129322"/>
          <a:ext cx="2887252" cy="1833405"/>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C9077D24-B0FA-4E16-B9B8-7888E01B0DB2}">
      <dsp:nvSpPr>
        <dsp:cNvPr id="0" name=""/>
        <dsp:cNvSpPr/>
      </dsp:nvSpPr>
      <dsp:spPr>
        <a:xfrm>
          <a:off x="320805" y="434088"/>
          <a:ext cx="2887252" cy="1833405"/>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1" kern="1200"/>
            <a:t>7. Información sobre las condiciones de trabajo y la protección en caso de despido</a:t>
          </a:r>
          <a:endParaRPr lang="en-US" sz="1400" kern="1200"/>
        </a:p>
      </dsp:txBody>
      <dsp:txXfrm>
        <a:off x="374504" y="487787"/>
        <a:ext cx="2779854" cy="1726007"/>
      </dsp:txXfrm>
    </dsp:sp>
    <dsp:sp modelId="{8CD45A74-7DBB-435C-9EC7-CFA1C9175B02}">
      <dsp:nvSpPr>
        <dsp:cNvPr id="0" name=""/>
        <dsp:cNvSpPr/>
      </dsp:nvSpPr>
      <dsp:spPr>
        <a:xfrm>
          <a:off x="3528863" y="129322"/>
          <a:ext cx="2887252" cy="2844766"/>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755B9FD1-FD56-45A3-931F-3FB3D17025FA}">
      <dsp:nvSpPr>
        <dsp:cNvPr id="0" name=""/>
        <dsp:cNvSpPr/>
      </dsp:nvSpPr>
      <dsp:spPr>
        <a:xfrm>
          <a:off x="3849669" y="434088"/>
          <a:ext cx="2887252" cy="2844766"/>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a:t>Los trabajadores tienen derecho a </a:t>
          </a:r>
          <a:r>
            <a:rPr lang="es-ES" sz="1400" u="sng" kern="1200"/>
            <a:t>ser informados por escrito al comienzo del empleo sobre sus derechos y obligaciones</a:t>
          </a:r>
          <a:r>
            <a:rPr lang="es-ES" sz="1400" kern="1200"/>
            <a:t> derivados de la relación laboral, incluso en periodo de prueba. </a:t>
          </a:r>
          <a:endParaRPr lang="en-US" sz="1400" kern="1200"/>
        </a:p>
      </dsp:txBody>
      <dsp:txXfrm>
        <a:off x="3932989" y="517408"/>
        <a:ext cx="2720612" cy="2678126"/>
      </dsp:txXfrm>
    </dsp:sp>
    <dsp:sp modelId="{A2A84005-B6D7-4803-831F-578FFBDB70C8}">
      <dsp:nvSpPr>
        <dsp:cNvPr id="0" name=""/>
        <dsp:cNvSpPr/>
      </dsp:nvSpPr>
      <dsp:spPr>
        <a:xfrm>
          <a:off x="7057727" y="129322"/>
          <a:ext cx="2887252" cy="3108703"/>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0DE001D4-336C-4858-8B4D-76EB9D5EEAFE}">
      <dsp:nvSpPr>
        <dsp:cNvPr id="0" name=""/>
        <dsp:cNvSpPr/>
      </dsp:nvSpPr>
      <dsp:spPr>
        <a:xfrm>
          <a:off x="7378533" y="434088"/>
          <a:ext cx="2887252" cy="3108703"/>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u="sng" kern="1200" dirty="0"/>
            <a:t>Antes de proceder a un despido, los trabajadores tienen derecho a ser informados de los motivos de este y a que se les conceda un plazo razonable de preaviso.</a:t>
          </a:r>
          <a:r>
            <a:rPr lang="es-ES" sz="1400" kern="1200" dirty="0"/>
            <a:t> Tienen derecho a acceder a una resolución de litigios efectiva e imparcial y, en caso de despido injustificado, tienen derecho a reparación, incluida una indemnización adecuada.</a:t>
          </a:r>
          <a:endParaRPr lang="en-US" sz="1400" kern="1200" dirty="0"/>
        </a:p>
      </dsp:txBody>
      <dsp:txXfrm>
        <a:off x="7463098" y="518653"/>
        <a:ext cx="2718122" cy="29395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80F1BFD-C5AF-498E-B633-9FB7FF4039DF}" type="datetimeFigureOut">
              <a:rPr lang="es-ES" smtClean="0"/>
              <a:t>15/04/2025</a:t>
            </a:fld>
            <a:endParaRPr lang="es-ES"/>
          </a:p>
        </p:txBody>
      </p:sp>
      <p:sp>
        <p:nvSpPr>
          <p:cNvPr id="5" name="Footer Placeholder 4"/>
          <p:cNvSpPr>
            <a:spLocks noGrp="1"/>
          </p:cNvSpPr>
          <p:nvPr>
            <p:ph type="ftr" sz="quarter" idx="11"/>
          </p:nvPr>
        </p:nvSpPr>
        <p:spPr/>
        <p:txBody>
          <a:bodyPr/>
          <a:lstStyle/>
          <a:p>
            <a:endParaRPr lang="es-E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73120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80F1BFD-C5AF-498E-B633-9FB7FF4039DF}" type="datetimeFigureOut">
              <a:rPr lang="es-ES" smtClean="0"/>
              <a:t>15/04/2025</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2803127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80F1BFD-C5AF-498E-B633-9FB7FF4039DF}" type="datetimeFigureOut">
              <a:rPr lang="es-ES" smtClean="0"/>
              <a:t>15/04/2025</a:t>
            </a:fld>
            <a:endParaRPr lang="es-ES"/>
          </a:p>
        </p:txBody>
      </p:sp>
      <p:sp>
        <p:nvSpPr>
          <p:cNvPr id="5" name="Footer Placeholder 4"/>
          <p:cNvSpPr>
            <a:spLocks noGrp="1"/>
          </p:cNvSpPr>
          <p:nvPr>
            <p:ph type="ftr" sz="quarter" idx="11"/>
          </p:nvPr>
        </p:nvSpPr>
        <p:spPr/>
        <p:txBody>
          <a:bodyPr/>
          <a:lstStyle/>
          <a:p>
            <a:endParaRPr lang="es-E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985D76-F9EC-4D4D-BD07-1E96970F0268}" type="slidenum">
              <a:rPr lang="es-ES" smtClean="0"/>
              <a:t>‹Nº›</a:t>
            </a:fld>
            <a:endParaRPr lang="es-E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64148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680F1BFD-C5AF-498E-B633-9FB7FF4039DF}" type="datetimeFigureOut">
              <a:rPr lang="es-ES" smtClean="0"/>
              <a:t>15/04/2025</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126336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680F1BFD-C5AF-498E-B633-9FB7FF4039DF}" type="datetimeFigureOut">
              <a:rPr lang="es-ES" smtClean="0"/>
              <a:t>15/04/2025</a:t>
            </a:fld>
            <a:endParaRPr lang="es-ES"/>
          </a:p>
        </p:txBody>
      </p:sp>
      <p:sp>
        <p:nvSpPr>
          <p:cNvPr id="6" name="Footer Placeholder 5"/>
          <p:cNvSpPr>
            <a:spLocks noGrp="1"/>
          </p:cNvSpPr>
          <p:nvPr>
            <p:ph type="ftr" sz="quarter" idx="11"/>
          </p:nvPr>
        </p:nvSpPr>
        <p:spPr/>
        <p:txBody>
          <a:bodyPr/>
          <a:lstStyle/>
          <a:p>
            <a:endParaRPr lang="es-E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985D76-F9EC-4D4D-BD07-1E96970F0268}" type="slidenum">
              <a:rPr lang="es-ES" smtClean="0"/>
              <a:t>‹Nº›</a:t>
            </a:fld>
            <a:endParaRPr lang="es-E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05059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680F1BFD-C5AF-498E-B633-9FB7FF4039DF}" type="datetimeFigureOut">
              <a:rPr lang="es-ES" smtClean="0"/>
              <a:t>15/04/2025</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1877525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80F1BFD-C5AF-498E-B633-9FB7FF4039DF}" type="datetimeFigureOut">
              <a:rPr lang="es-ES" smtClean="0"/>
              <a:t>15/04/2025</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1590176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80F1BFD-C5AF-498E-B633-9FB7FF4039DF}" type="datetimeFigureOut">
              <a:rPr lang="es-ES" smtClean="0"/>
              <a:t>15/04/2025</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1828054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80F1BFD-C5AF-498E-B633-9FB7FF4039DF}" type="datetimeFigureOut">
              <a:rPr lang="es-ES" smtClean="0"/>
              <a:t>15/04/2025</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659831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80F1BFD-C5AF-498E-B633-9FB7FF4039DF}" type="datetimeFigureOut">
              <a:rPr lang="es-ES" smtClean="0"/>
              <a:t>15/04/2025</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1863797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80F1BFD-C5AF-498E-B633-9FB7FF4039DF}" type="datetimeFigureOut">
              <a:rPr lang="es-ES" smtClean="0"/>
              <a:t>15/04/2025</a:t>
            </a:fld>
            <a:endParaRPr lang="es-ES"/>
          </a:p>
        </p:txBody>
      </p:sp>
      <p:sp>
        <p:nvSpPr>
          <p:cNvPr id="6" name="Footer Placeholder 5"/>
          <p:cNvSpPr>
            <a:spLocks noGrp="1"/>
          </p:cNvSpPr>
          <p:nvPr>
            <p:ph type="ftr" sz="quarter" idx="11"/>
          </p:nvPr>
        </p:nvSpPr>
        <p:spPr/>
        <p:txBody>
          <a:bodyPr/>
          <a:lstStyle/>
          <a:p>
            <a:endParaRPr lang="es-E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915631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80F1BFD-C5AF-498E-B633-9FB7FF4039DF}" type="datetimeFigureOut">
              <a:rPr lang="es-ES" smtClean="0"/>
              <a:t>15/04/2025</a:t>
            </a:fld>
            <a:endParaRPr lang="es-ES"/>
          </a:p>
        </p:txBody>
      </p:sp>
      <p:sp>
        <p:nvSpPr>
          <p:cNvPr id="8" name="Footer Placeholder 7"/>
          <p:cNvSpPr>
            <a:spLocks noGrp="1"/>
          </p:cNvSpPr>
          <p:nvPr>
            <p:ph type="ftr" sz="quarter" idx="11"/>
          </p:nvPr>
        </p:nvSpPr>
        <p:spPr/>
        <p:txBody>
          <a:bodyPr/>
          <a:lstStyle/>
          <a:p>
            <a:endParaRPr lang="es-E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489558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80F1BFD-C5AF-498E-B633-9FB7FF4039DF}" type="datetimeFigureOut">
              <a:rPr lang="es-ES" smtClean="0"/>
              <a:t>15/04/2025</a:t>
            </a:fld>
            <a:endParaRPr lang="es-ES"/>
          </a:p>
        </p:txBody>
      </p:sp>
      <p:sp>
        <p:nvSpPr>
          <p:cNvPr id="4" name="Footer Placeholder 3"/>
          <p:cNvSpPr>
            <a:spLocks noGrp="1"/>
          </p:cNvSpPr>
          <p:nvPr>
            <p:ph type="ftr" sz="quarter" idx="11"/>
          </p:nvPr>
        </p:nvSpPr>
        <p:spPr/>
        <p:txBody>
          <a:bodyPr/>
          <a:lstStyle/>
          <a:p>
            <a:endParaRPr lang="es-E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3655509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F1BFD-C5AF-498E-B633-9FB7FF4039DF}" type="datetimeFigureOut">
              <a:rPr lang="es-ES" smtClean="0"/>
              <a:t>15/04/2025</a:t>
            </a:fld>
            <a:endParaRPr lang="es-ES"/>
          </a:p>
        </p:txBody>
      </p:sp>
      <p:sp>
        <p:nvSpPr>
          <p:cNvPr id="3" name="Footer Placeholder 2"/>
          <p:cNvSpPr>
            <a:spLocks noGrp="1"/>
          </p:cNvSpPr>
          <p:nvPr>
            <p:ph type="ftr" sz="quarter" idx="11"/>
          </p:nvPr>
        </p:nvSpPr>
        <p:spPr/>
        <p:txBody>
          <a:bodyPr/>
          <a:lstStyle/>
          <a:p>
            <a:endParaRPr lang="es-E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2748834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80F1BFD-C5AF-498E-B633-9FB7FF4039DF}" type="datetimeFigureOut">
              <a:rPr lang="es-ES" smtClean="0"/>
              <a:t>15/04/2025</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4245548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80F1BFD-C5AF-498E-B633-9FB7FF4039DF}" type="datetimeFigureOut">
              <a:rPr lang="es-ES" smtClean="0"/>
              <a:t>15/04/2025</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985D76-F9EC-4D4D-BD07-1E96970F0268}" type="slidenum">
              <a:rPr lang="es-ES" smtClean="0"/>
              <a:t>‹Nº›</a:t>
            </a:fld>
            <a:endParaRPr lang="es-ES"/>
          </a:p>
        </p:txBody>
      </p:sp>
    </p:spTree>
    <p:extLst>
      <p:ext uri="{BB962C8B-B14F-4D97-AF65-F5344CB8AC3E}">
        <p14:creationId xmlns:p14="http://schemas.microsoft.com/office/powerpoint/2010/main" val="9043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80F1BFD-C5AF-498E-B633-9FB7FF4039DF}" type="datetimeFigureOut">
              <a:rPr lang="es-ES" smtClean="0"/>
              <a:t>15/04/2025</a:t>
            </a:fld>
            <a:endParaRPr lang="es-E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8985D76-F9EC-4D4D-BD07-1E96970F0268}" type="slidenum">
              <a:rPr lang="es-ES" smtClean="0"/>
              <a:t>‹Nº›</a:t>
            </a:fld>
            <a:endParaRPr lang="es-ES"/>
          </a:p>
        </p:txBody>
      </p:sp>
    </p:spTree>
    <p:extLst>
      <p:ext uri="{BB962C8B-B14F-4D97-AF65-F5344CB8AC3E}">
        <p14:creationId xmlns:p14="http://schemas.microsoft.com/office/powerpoint/2010/main" val="5722518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es.wikipedia.org/wiki/Uni%C3%B3n_Europea" TargetMode="External"/><Relationship Id="rId2" Type="http://schemas.openxmlformats.org/officeDocument/2006/relationships/hyperlink" Target="https://es.wikipedia.org/wiki/Comisi%C3%B3n_Europea" TargetMode="External"/><Relationship Id="rId1" Type="http://schemas.openxmlformats.org/officeDocument/2006/relationships/slideLayout" Target="../slideLayouts/slideLayout2.xml"/><Relationship Id="rId6" Type="http://schemas.openxmlformats.org/officeDocument/2006/relationships/hyperlink" Target="https://es.wikipedia.org/wiki/Nomenclatura_de_las_Unidades_Territoriales_Estad%C3%ADsticas" TargetMode="External"/><Relationship Id="rId5" Type="http://schemas.openxmlformats.org/officeDocument/2006/relationships/hyperlink" Target="https://es.wikipedia.org/wiki/Euro" TargetMode="External"/><Relationship Id="rId4" Type="http://schemas.openxmlformats.org/officeDocument/2006/relationships/hyperlink" Target="https://es.wikipedia.org/wiki/Banco_Central_Europeo"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es.wikipedia.org/wiki/Luxemburgo_(ciudad)"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es.wikipedia.org/wiki/Euro" TargetMode="External"/><Relationship Id="rId2" Type="http://schemas.openxmlformats.org/officeDocument/2006/relationships/hyperlink" Target="https://es.wikipedia.org/wiki/Banco_Central_Europeo" TargetMode="External"/><Relationship Id="rId1" Type="http://schemas.openxmlformats.org/officeDocument/2006/relationships/slideLayout" Target="../slideLayouts/slideLayout2.xml"/><Relationship Id="rId4" Type="http://schemas.openxmlformats.org/officeDocument/2006/relationships/hyperlink" Target="https://es.wikipedia.org/wiki/NUTS"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2" Type="http://schemas.openxmlformats.org/officeDocument/2006/relationships/hyperlink" Target="https://europa.eu/european-union/topics/employment-social-affairs_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ec.europa.eu/commission/priorities/deeper-and-fairer-economic-and-monetary-union/european-pillar-social-rights/european-pillar-social-rights-20-principles_en"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7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9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10"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s-ES"/>
            </a:p>
          </p:txBody>
        </p:sp>
        <p:sp>
          <p:nvSpPr>
            <p:cNvPr id="11"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s-ES"/>
            </a:p>
          </p:txBody>
        </p:sp>
        <p:sp>
          <p:nvSpPr>
            <p:cNvPr id="12"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s-ES"/>
            </a:p>
          </p:txBody>
        </p:sp>
        <p:sp>
          <p:nvSpPr>
            <p:cNvPr id="13"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s-ES"/>
            </a:p>
          </p:txBody>
        </p:sp>
        <p:sp>
          <p:nvSpPr>
            <p:cNvPr id="14"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s-ES"/>
            </a:p>
          </p:txBody>
        </p:sp>
        <p:sp>
          <p:nvSpPr>
            <p:cNvPr id="15"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s-ES"/>
            </a:p>
          </p:txBody>
        </p:sp>
        <p:sp>
          <p:nvSpPr>
            <p:cNvPr id="16"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s-ES"/>
            </a:p>
          </p:txBody>
        </p:sp>
        <p:sp>
          <p:nvSpPr>
            <p:cNvPr id="17"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s-ES"/>
            </a:p>
          </p:txBody>
        </p:sp>
        <p:sp>
          <p:nvSpPr>
            <p:cNvPr id="18"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s-ES"/>
            </a:p>
          </p:txBody>
        </p:sp>
        <p:sp>
          <p:nvSpPr>
            <p:cNvPr id="19"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s-ES"/>
            </a:p>
          </p:txBody>
        </p:sp>
        <p:sp>
          <p:nvSpPr>
            <p:cNvPr id="20"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s-ES"/>
            </a:p>
          </p:txBody>
        </p:sp>
        <p:sp>
          <p:nvSpPr>
            <p:cNvPr id="21"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s-ES"/>
            </a:p>
          </p:txBody>
        </p:sp>
      </p:grpSp>
      <p:sp>
        <p:nvSpPr>
          <p:cNvPr id="23"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txBody>
          <a:bodyPr/>
          <a:lstStyle/>
          <a:p>
            <a:endParaRPr lang="es-ES"/>
          </a:p>
        </p:txBody>
      </p:sp>
      <p:sp>
        <p:nvSpPr>
          <p:cNvPr id="2" name="Título 1">
            <a:extLst>
              <a:ext uri="{FF2B5EF4-FFF2-40B4-BE49-F238E27FC236}">
                <a16:creationId xmlns:a16="http://schemas.microsoft.com/office/drawing/2014/main" id="{88BA6791-D5D2-4649-9329-1076520A0500}"/>
              </a:ext>
            </a:extLst>
          </p:cNvPr>
          <p:cNvSpPr>
            <a:spLocks noGrp="1"/>
          </p:cNvSpPr>
          <p:nvPr>
            <p:ph type="ctrTitle"/>
          </p:nvPr>
        </p:nvSpPr>
        <p:spPr>
          <a:xfrm>
            <a:off x="987215" y="1318590"/>
            <a:ext cx="5102159" cy="4220820"/>
          </a:xfrm>
        </p:spPr>
        <p:txBody>
          <a:bodyPr anchor="ctr">
            <a:normAutofit/>
          </a:bodyPr>
          <a:lstStyle/>
          <a:p>
            <a:pPr>
              <a:lnSpc>
                <a:spcPct val="90000"/>
              </a:lnSpc>
            </a:pPr>
            <a:r>
              <a:rPr lang="es-ES" sz="2600" b="1">
                <a:solidFill>
                  <a:srgbClr val="FFFFFF"/>
                </a:solidFill>
                <a:effectLst/>
                <a:latin typeface="Calibri" panose="020F0502020204030204" pitchFamily="34" charset="0"/>
                <a:ea typeface="Calibri" panose="020F0502020204030204" pitchFamily="34" charset="0"/>
                <a:cs typeface="Calibri" panose="020F0502020204030204" pitchFamily="34" charset="0"/>
              </a:rPr>
              <a:t>TEMA 14: LA POLÍTICA SOCIAL EN LA UNIÓN EUROPEA. SISTEMA DE SERVICIOS SOCIALES EN LOS PAÍSES DE LA UNIÓN EUROPEA. COMPARACIÓN CON LOS SERVICIOS SOCIALES EN ESPAÑA. CONCEPTO, EJES Y MEDIDAS FINANCIADAS POR EL FONDO SOCIAL EUROPEO. LOS PROGRAMAS EUROPEOS. </a:t>
            </a:r>
            <a:br>
              <a:rPr lang="es-ES" sz="26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s-ES" sz="2600">
              <a:solidFill>
                <a:srgbClr val="FFFFFF"/>
              </a:solidFill>
            </a:endParaRPr>
          </a:p>
        </p:txBody>
      </p:sp>
    </p:spTree>
    <p:extLst>
      <p:ext uri="{BB962C8B-B14F-4D97-AF65-F5344CB8AC3E}">
        <p14:creationId xmlns:p14="http://schemas.microsoft.com/office/powerpoint/2010/main" val="3990621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C75A5FB1-A42F-8C71-9ABF-B9AAA19A61DC}"/>
              </a:ext>
            </a:extLst>
          </p:cNvPr>
          <p:cNvGraphicFramePr>
            <a:graphicFrameLocks noGrp="1"/>
          </p:cNvGraphicFramePr>
          <p:nvPr>
            <p:ph idx="1"/>
            <p:extLst>
              <p:ext uri="{D42A27DB-BD31-4B8C-83A1-F6EECF244321}">
                <p14:modId xmlns:p14="http://schemas.microsoft.com/office/powerpoint/2010/main" val="3131083708"/>
              </p:ext>
            </p:extLst>
          </p:nvPr>
        </p:nvGraphicFramePr>
        <p:xfrm>
          <a:off x="1827554" y="503040"/>
          <a:ext cx="8987404" cy="5614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8911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useBgFill="1">
        <p:nvSpPr>
          <p:cNvPr id="22" name="Rectangle 21">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3F2DFF57-7C6B-B03C-A799-E5C3AEB966CF}"/>
              </a:ext>
            </a:extLst>
          </p:cNvPr>
          <p:cNvGraphicFramePr>
            <a:graphicFrameLocks noGrp="1"/>
          </p:cNvGraphicFramePr>
          <p:nvPr>
            <p:ph idx="1"/>
            <p:extLst>
              <p:ext uri="{D42A27DB-BD31-4B8C-83A1-F6EECF244321}">
                <p14:modId xmlns:p14="http://schemas.microsoft.com/office/powerpoint/2010/main" val="3885892702"/>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03383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0F570204-D2BE-330F-1AB2-5C0580C96E11}"/>
              </a:ext>
            </a:extLst>
          </p:cNvPr>
          <p:cNvGraphicFramePr>
            <a:graphicFrameLocks noGrp="1"/>
          </p:cNvGraphicFramePr>
          <p:nvPr>
            <p:ph idx="1"/>
            <p:extLst>
              <p:ext uri="{D42A27DB-BD31-4B8C-83A1-F6EECF244321}">
                <p14:modId xmlns:p14="http://schemas.microsoft.com/office/powerpoint/2010/main" val="1523677435"/>
              </p:ext>
            </p:extLst>
          </p:nvPr>
        </p:nvGraphicFramePr>
        <p:xfrm>
          <a:off x="961012" y="1589314"/>
          <a:ext cx="10265786" cy="4303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5876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2E4499-620E-4310-A72C-A0083484FA99}"/>
              </a:ext>
            </a:extLst>
          </p:cNvPr>
          <p:cNvSpPr>
            <a:spLocks noGrp="1"/>
          </p:cNvSpPr>
          <p:nvPr>
            <p:ph idx="1"/>
          </p:nvPr>
        </p:nvSpPr>
        <p:spPr>
          <a:xfrm>
            <a:off x="1871003" y="2013857"/>
            <a:ext cx="9633609" cy="3897365"/>
          </a:xfrm>
        </p:spPr>
        <p:txBody>
          <a:bodyPr>
            <a:normAutofit/>
          </a:bodyPr>
          <a:lstStyle/>
          <a:p>
            <a:pPr marL="0" indent="0" algn="ctr">
              <a:lnSpc>
                <a:spcPct val="107000"/>
              </a:lnSpc>
              <a:spcBef>
                <a:spcPts val="1125"/>
              </a:spcBef>
              <a:spcAft>
                <a:spcPts val="750"/>
              </a:spcAft>
              <a:buNone/>
            </a:pPr>
            <a:r>
              <a:rPr lang="es-ES" sz="20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EL PROGRAMA LIFE DE LA UNIÓN EUROPEA PARA EL PERIODO DE FINANCIACIÓN 2021 2027</a:t>
            </a:r>
            <a:endParaRPr lang="es-ES" sz="20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s-ES" dirty="0"/>
          </a:p>
        </p:txBody>
      </p:sp>
    </p:spTree>
    <p:extLst>
      <p:ext uri="{BB962C8B-B14F-4D97-AF65-F5344CB8AC3E}">
        <p14:creationId xmlns:p14="http://schemas.microsoft.com/office/powerpoint/2010/main" val="11618331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11B6D596-DF19-B447-D9C7-55B528C5CAAA}"/>
              </a:ext>
            </a:extLst>
          </p:cNvPr>
          <p:cNvGraphicFramePr>
            <a:graphicFrameLocks noGrp="1"/>
          </p:cNvGraphicFramePr>
          <p:nvPr>
            <p:ph idx="1"/>
            <p:extLst>
              <p:ext uri="{D42A27DB-BD31-4B8C-83A1-F6EECF244321}">
                <p14:modId xmlns:p14="http://schemas.microsoft.com/office/powerpoint/2010/main" val="3047087495"/>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633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B8A19A47-171E-8911-841C-60A590BBC68D}"/>
              </a:ext>
            </a:extLst>
          </p:cNvPr>
          <p:cNvGraphicFramePr>
            <a:graphicFrameLocks noGrp="1"/>
          </p:cNvGraphicFramePr>
          <p:nvPr>
            <p:ph idx="1"/>
            <p:extLst>
              <p:ext uri="{D42A27DB-BD31-4B8C-83A1-F6EECF244321}">
                <p14:modId xmlns:p14="http://schemas.microsoft.com/office/powerpoint/2010/main" val="167122983"/>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6765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F214B9C-8B2F-476E-FEA7-BD7667655CEC}"/>
              </a:ext>
            </a:extLst>
          </p:cNvPr>
          <p:cNvSpPr>
            <a:spLocks noGrp="1"/>
          </p:cNvSpPr>
          <p:nvPr>
            <p:ph idx="1"/>
          </p:nvPr>
        </p:nvSpPr>
        <p:spPr/>
        <p:txBody>
          <a:bodyPr/>
          <a:lstStyle/>
          <a:p>
            <a:r>
              <a:rPr lang="es-E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El Programa LIFE tiene los </a:t>
            </a:r>
            <a:r>
              <a:rPr lang="es-ES" sz="24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objetivos específicos siguientes</a:t>
            </a:r>
            <a:r>
              <a:rPr lang="es-ES"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21663847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s-ES"/>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s-ES"/>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s-ES"/>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s-ES"/>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s-ES"/>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s-ES"/>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s-ES"/>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s-ES"/>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s-ES"/>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s-ES"/>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s-ES"/>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s-ES"/>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s-ES"/>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s-ES"/>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s-ES"/>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s-ES"/>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s-ES"/>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s-ES"/>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s-ES"/>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s-ES"/>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s-ES"/>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s-ES"/>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s-ES"/>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s-ES"/>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p:nvSpPr>
          <p:cNvPr id="3" name="Marcador de contenido 2">
            <a:extLst>
              <a:ext uri="{FF2B5EF4-FFF2-40B4-BE49-F238E27FC236}">
                <a16:creationId xmlns:a16="http://schemas.microsoft.com/office/drawing/2014/main" id="{20F2F852-7EFF-46DE-B891-52EE6BCC24C8}"/>
              </a:ext>
            </a:extLst>
          </p:cNvPr>
          <p:cNvSpPr>
            <a:spLocks noGrp="1"/>
          </p:cNvSpPr>
          <p:nvPr>
            <p:ph idx="1"/>
          </p:nvPr>
        </p:nvSpPr>
        <p:spPr>
          <a:xfrm>
            <a:off x="3373062" y="2133600"/>
            <a:ext cx="8131550" cy="3777622"/>
          </a:xfrm>
        </p:spPr>
        <p:txBody>
          <a:bodyPr>
            <a:normAutofit/>
          </a:bodyPr>
          <a:lstStyle/>
          <a:p>
            <a:pPr marL="0" lvl="0" indent="0" algn="ctr">
              <a:spcAft>
                <a:spcPts val="800"/>
              </a:spcAft>
              <a:buNone/>
            </a:pPr>
            <a:r>
              <a:rPr lang="es-ES" u="sng" dirty="0">
                <a:effectLst/>
                <a:latin typeface="Calibri" panose="020F0502020204030204" pitchFamily="34" charset="0"/>
                <a:ea typeface="Calibri" panose="020F0502020204030204" pitchFamily="34" charset="0"/>
                <a:cs typeface="Calibri" panose="020F0502020204030204" pitchFamily="34" charset="0"/>
              </a:rPr>
              <a:t>Desarrollar, demostrar y fomentar técnicas, métodos y enfoques innovadores con los que lograr los objetivos de la legislación y las políticas de la Unión </a:t>
            </a:r>
            <a:r>
              <a:rPr lang="es-ES" dirty="0">
                <a:effectLst/>
                <a:latin typeface="Calibri" panose="020F0502020204030204" pitchFamily="34" charset="0"/>
                <a:ea typeface="Calibri" panose="020F0502020204030204" pitchFamily="34" charset="0"/>
                <a:cs typeface="Calibri" panose="020F0502020204030204" pitchFamily="34" charset="0"/>
              </a:rPr>
              <a:t>en materia de medio ambiente, en particular las relativas a la naturaleza y la biodiversidad, y en materia de acción por el clima, incluida la transición hacia energías renovables y una mayor eficiencia energética, y contribuir a la base de conocimientos y la aplicación de las mejores prácticas, en particular en relación con la naturaleza y la biodiversidad, también mediante el apoyo a la red Natura 2000</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22314704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0459C22-9B7F-47C5-85D8-E9C998A43D95}"/>
              </a:ext>
            </a:extLst>
          </p:cNvPr>
          <p:cNvSpPr>
            <a:spLocks noGrp="1"/>
          </p:cNvSpPr>
          <p:nvPr>
            <p:ph idx="1"/>
          </p:nvPr>
        </p:nvSpPr>
        <p:spPr/>
        <p:txBody>
          <a:bodyPr/>
          <a:lstStyle/>
          <a:p>
            <a:pPr algn="ctr"/>
            <a:r>
              <a:rPr lang="es-ES" sz="20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Ayudar al desarrollo, ejecución, seguimiento y control del cumplimiento de la legislación y las políticas de la Unión pertinentes en materia de medio ambiente</a:t>
            </a:r>
            <a:r>
              <a:rPr lang="es-E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en particular las relativas a la naturaleza y la biodiversidad, y en materia de acción por el clima y transición hacia energías renovables o una mayor eficiencia energética, también mejorando la gobernanza en todos los niveles, en particular, mediante un aumento de las capacidades de los actores públicos y privados, y una mayor participación de la sociedad civil. </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18725671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A6BB2C6-BE87-4E80-BC57-6CA84CE4589A}"/>
              </a:ext>
            </a:extLst>
          </p:cNvPr>
          <p:cNvSpPr>
            <a:spLocks noGrp="1"/>
          </p:cNvSpPr>
          <p:nvPr>
            <p:ph idx="1"/>
          </p:nvPr>
        </p:nvSpPr>
        <p:spPr/>
        <p:txBody>
          <a:bodyPr/>
          <a:lstStyle/>
          <a:p>
            <a:pPr algn="ctr">
              <a:lnSpc>
                <a:spcPct val="107000"/>
              </a:lnSpc>
              <a:spcAft>
                <a:spcPts val="800"/>
              </a:spcAft>
            </a:pPr>
            <a:r>
              <a:rPr lang="es-E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Actuar como </a:t>
            </a:r>
            <a:r>
              <a:rPr lang="es-ES" sz="20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catalizador del despliegue a gran escala de soluciones técnicas y políticas satisfactorias para aplicar la legislación y las políticas pertinentes de la Unión en materia de medio ambiente</a:t>
            </a:r>
            <a:r>
              <a:rPr lang="es-ES"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en particular las relativas a la naturaleza y la biodiversidad, y en materia de acción por el clima y transición hacia energías renovables o una mayor eficiencia energética, mediante la reproducción de resultados, la integración de objetivos afines en otras políticas y en las prácticas de los sectores público y privado, la movilización de la inversión y la mejora del acceso a la financiación.</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1440"/>
              </a:spcAft>
              <a:buNone/>
            </a:pPr>
            <a:r>
              <a:rPr lang="es-ES" sz="1800" dirty="0">
                <a:solidFill>
                  <a:srgbClr val="000000"/>
                </a:solidFill>
                <a:effectLst/>
                <a:latin typeface="Arial" panose="020B0604020202020204" pitchFamily="34"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868179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s-ES"/>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s-ES"/>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s-ES"/>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s-ES"/>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s-ES"/>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s-ES"/>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s-ES"/>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s-ES"/>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s-ES"/>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s-ES"/>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s-ES"/>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s-ES"/>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s-ES"/>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s-ES"/>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s-ES"/>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s-ES"/>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s-ES"/>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s-ES"/>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s-ES"/>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s-ES"/>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s-ES"/>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s-ES"/>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s-ES"/>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s-ES"/>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p:nvSpPr>
          <p:cNvPr id="3" name="Marcador de contenido 2">
            <a:extLst>
              <a:ext uri="{FF2B5EF4-FFF2-40B4-BE49-F238E27FC236}">
                <a16:creationId xmlns:a16="http://schemas.microsoft.com/office/drawing/2014/main" id="{C3ACCB28-275E-4A27-A87C-5FCFA25C3982}"/>
              </a:ext>
            </a:extLst>
          </p:cNvPr>
          <p:cNvSpPr>
            <a:spLocks noGrp="1"/>
          </p:cNvSpPr>
          <p:nvPr>
            <p:ph idx="1"/>
          </p:nvPr>
        </p:nvSpPr>
        <p:spPr>
          <a:xfrm>
            <a:off x="3373062" y="2133600"/>
            <a:ext cx="8131550" cy="3777622"/>
          </a:xfrm>
        </p:spPr>
        <p:txBody>
          <a:bodyPr>
            <a:normAutofit/>
          </a:bodyPr>
          <a:lstStyle/>
          <a:p>
            <a:pPr marL="114300" indent="0" algn="ctr">
              <a:buNone/>
            </a:pPr>
            <a:r>
              <a:rPr lang="es-ES" sz="2000" b="1" dirty="0">
                <a:effectLst/>
                <a:latin typeface="Calibri" panose="020F0502020204030204" pitchFamily="34" charset="0"/>
                <a:ea typeface="Calibri" panose="020F0502020204030204" pitchFamily="34" charset="0"/>
                <a:cs typeface="Times New Roman" panose="02020603050405020304" pitchFamily="18" charset="0"/>
              </a:rPr>
              <a:t>D. PROGRAMA PARA LA COMPETITIVIDAD DE LAS EMPRESAS Y PARA LAS PEQUEÑAS Y MEDIANAS EMPRESAS (COSME).</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pPr indent="0">
              <a:spcAft>
                <a:spcPts val="800"/>
              </a:spcAft>
              <a:buNone/>
            </a:pPr>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3005256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6E1784A6-7830-54D1-11CF-E8B9E725B477}"/>
              </a:ext>
            </a:extLst>
          </p:cNvPr>
          <p:cNvGraphicFramePr>
            <a:graphicFrameLocks noGrp="1"/>
          </p:cNvGraphicFramePr>
          <p:nvPr>
            <p:ph idx="1"/>
            <p:extLst>
              <p:ext uri="{D42A27DB-BD31-4B8C-83A1-F6EECF244321}">
                <p14:modId xmlns:p14="http://schemas.microsoft.com/office/powerpoint/2010/main" val="2620833225"/>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88897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7E56C4CC-F3B0-89FA-BF3F-AF3CD14B9413}"/>
              </a:ext>
            </a:extLst>
          </p:cNvPr>
          <p:cNvGraphicFramePr>
            <a:graphicFrameLocks noGrp="1"/>
          </p:cNvGraphicFramePr>
          <p:nvPr>
            <p:ph idx="1"/>
            <p:extLst>
              <p:ext uri="{D42A27DB-BD31-4B8C-83A1-F6EECF244321}">
                <p14:modId xmlns:p14="http://schemas.microsoft.com/office/powerpoint/2010/main" val="294580558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79275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a:extLst>
              <a:ext uri="{FF2B5EF4-FFF2-40B4-BE49-F238E27FC236}">
                <a16:creationId xmlns:a16="http://schemas.microsoft.com/office/drawing/2014/main" id="{A758D6C2-AB35-AA0F-3C87-79B76EB72885}"/>
              </a:ext>
            </a:extLst>
          </p:cNvPr>
          <p:cNvPicPr>
            <a:picLocks noChangeAspect="1"/>
          </p:cNvPicPr>
          <p:nvPr/>
        </p:nvPicPr>
        <p:blipFill>
          <a:blip r:embed="rId2"/>
          <a:srcRect l="8571" r="45963" b="-2"/>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6AD3DCB6-2908-4B29-A351-8EB2508A0BCE}"/>
              </a:ext>
            </a:extLst>
          </p:cNvPr>
          <p:cNvSpPr>
            <a:spLocks noGrp="1"/>
          </p:cNvSpPr>
          <p:nvPr>
            <p:ph idx="1"/>
          </p:nvPr>
        </p:nvSpPr>
        <p:spPr>
          <a:xfrm>
            <a:off x="6438191" y="2133600"/>
            <a:ext cx="5066419" cy="3777622"/>
          </a:xfrm>
        </p:spPr>
        <p:txBody>
          <a:bodyPr>
            <a:normAutofit/>
          </a:bodyPr>
          <a:lstStyle/>
          <a:p>
            <a:pPr marL="0" indent="0">
              <a:spcAft>
                <a:spcPts val="800"/>
              </a:spcAft>
              <a:buNone/>
            </a:pPr>
            <a:r>
              <a:rPr lang="es-ES" b="1">
                <a:effectLst/>
                <a:latin typeface="Calibri" panose="020F0502020204030204" pitchFamily="34" charset="0"/>
                <a:ea typeface="Calibri" panose="020F0502020204030204" pitchFamily="34" charset="0"/>
                <a:cs typeface="Times New Roman" panose="02020603050405020304" pitchFamily="18" charset="0"/>
              </a:rPr>
              <a:t>E. PROGRAMA </a:t>
            </a:r>
            <a:r>
              <a:rPr lang="es-ES" b="1" err="1">
                <a:effectLst/>
                <a:latin typeface="Calibri" panose="020F0502020204030204" pitchFamily="34" charset="0"/>
                <a:ea typeface="Calibri" panose="020F0502020204030204" pitchFamily="34" charset="0"/>
                <a:cs typeface="Times New Roman" panose="02020603050405020304" pitchFamily="18" charset="0"/>
              </a:rPr>
              <a:t>InvestEU</a:t>
            </a:r>
            <a:r>
              <a:rPr lang="es-ES" b="1">
                <a:effectLst/>
                <a:latin typeface="Calibri" panose="020F0502020204030204" pitchFamily="34" charset="0"/>
                <a:ea typeface="Calibri" panose="020F0502020204030204" pitchFamily="34" charset="0"/>
                <a:cs typeface="Times New Roman" panose="02020603050405020304" pitchFamily="18" charset="0"/>
              </a:rPr>
              <a:t>.</a:t>
            </a:r>
            <a:endParaRPr lang="es-ES">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2075405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E21022E5-7875-CF66-16BA-2D9118F2397F}"/>
              </a:ext>
            </a:extLst>
          </p:cNvPr>
          <p:cNvGraphicFramePr>
            <a:graphicFrameLocks noGrp="1"/>
          </p:cNvGraphicFramePr>
          <p:nvPr>
            <p:ph idx="1"/>
            <p:extLst>
              <p:ext uri="{D42A27DB-BD31-4B8C-83A1-F6EECF244321}">
                <p14:modId xmlns:p14="http://schemas.microsoft.com/office/powerpoint/2010/main" val="2940898366"/>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47331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CFDB6D1E-093C-B88F-57C5-0055F620238D}"/>
              </a:ext>
            </a:extLst>
          </p:cNvPr>
          <p:cNvGraphicFramePr>
            <a:graphicFrameLocks noGrp="1"/>
          </p:cNvGraphicFramePr>
          <p:nvPr>
            <p:ph idx="1"/>
            <p:extLst>
              <p:ext uri="{D42A27DB-BD31-4B8C-83A1-F6EECF244321}">
                <p14:modId xmlns:p14="http://schemas.microsoft.com/office/powerpoint/2010/main" val="2729117686"/>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97561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16C9FC-9671-4114-93E3-24017F253651}"/>
              </a:ext>
            </a:extLst>
          </p:cNvPr>
          <p:cNvSpPr>
            <a:spLocks noGrp="1"/>
          </p:cNvSpPr>
          <p:nvPr>
            <p:ph idx="1"/>
          </p:nvPr>
        </p:nvSpPr>
        <p:spPr>
          <a:xfrm>
            <a:off x="2124222" y="2275114"/>
            <a:ext cx="9380390" cy="4055348"/>
          </a:xfrm>
        </p:spPr>
        <p:txBody>
          <a:bodyPr>
            <a:normAutofit/>
          </a:bodyPr>
          <a:lstStyle/>
          <a:p>
            <a:pPr marL="0" indent="0" algn="just">
              <a:lnSpc>
                <a:spcPct val="105000"/>
              </a:lnSpc>
              <a:spcAft>
                <a:spcPts val="800"/>
              </a:spcAft>
              <a:buNone/>
            </a:pPr>
            <a:r>
              <a:rPr lang="es-ES" sz="1800" b="1" dirty="0">
                <a:effectLst/>
                <a:latin typeface="Calibri" panose="020F0502020204030204" pitchFamily="34" charset="0"/>
                <a:ea typeface="Calibri" panose="020F0502020204030204" pitchFamily="34" charset="0"/>
                <a:cs typeface="Times New Roman" panose="02020603050405020304" pitchFamily="18" charset="0"/>
              </a:rPr>
              <a:t>F. HORIZONTE EUROPA.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ES" sz="18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28208171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706EBD6B-03D8-0B6C-E852-B5A3063C4DF7}"/>
              </a:ext>
            </a:extLst>
          </p:cNvPr>
          <p:cNvGraphicFramePr>
            <a:graphicFrameLocks noGrp="1"/>
          </p:cNvGraphicFramePr>
          <p:nvPr>
            <p:ph idx="1"/>
            <p:extLst>
              <p:ext uri="{D42A27DB-BD31-4B8C-83A1-F6EECF244321}">
                <p14:modId xmlns:p14="http://schemas.microsoft.com/office/powerpoint/2010/main" val="4235272935"/>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935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4686007A-7391-1331-CBD1-0B5541E52940}"/>
              </a:ext>
            </a:extLst>
          </p:cNvPr>
          <p:cNvGraphicFramePr>
            <a:graphicFrameLocks noGrp="1"/>
          </p:cNvGraphicFramePr>
          <p:nvPr>
            <p:ph idx="1"/>
            <p:extLst>
              <p:ext uri="{D42A27DB-BD31-4B8C-83A1-F6EECF244321}">
                <p14:modId xmlns:p14="http://schemas.microsoft.com/office/powerpoint/2010/main" val="1626645485"/>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83396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F353ECA4-600D-BC8E-0ED0-1013390953E9}"/>
              </a:ext>
            </a:extLst>
          </p:cNvPr>
          <p:cNvGraphicFramePr>
            <a:graphicFrameLocks noGrp="1"/>
          </p:cNvGraphicFramePr>
          <p:nvPr>
            <p:ph idx="1"/>
            <p:extLst>
              <p:ext uri="{D42A27DB-BD31-4B8C-83A1-F6EECF244321}">
                <p14:modId xmlns:p14="http://schemas.microsoft.com/office/powerpoint/2010/main" val="4249429629"/>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06958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F224C0A-09CB-403C-B60B-9AA2C34980D3}"/>
              </a:ext>
            </a:extLst>
          </p:cNvPr>
          <p:cNvSpPr>
            <a:spLocks noGrp="1"/>
          </p:cNvSpPr>
          <p:nvPr>
            <p:ph idx="1"/>
          </p:nvPr>
        </p:nvSpPr>
        <p:spPr/>
        <p:txBody>
          <a:bodyPr/>
          <a:lstStyle/>
          <a:p>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ANEXO. EUROSTAT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3140215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CF0F8BA-86E8-4F44-B839-DD759A0FD57D}"/>
              </a:ext>
            </a:extLst>
          </p:cNvPr>
          <p:cNvSpPr>
            <a:spLocks noGrp="1"/>
          </p:cNvSpPr>
          <p:nvPr>
            <p:ph idx="1"/>
          </p:nvPr>
        </p:nvSpPr>
        <p:spPr/>
        <p:txBody>
          <a:bodyPr/>
          <a:lstStyle/>
          <a:p>
            <a:pPr indent="449580" algn="just">
              <a:lnSpc>
                <a:spcPct val="107000"/>
              </a:lnSpc>
              <a:spcAft>
                <a:spcPts val="800"/>
              </a:spcAft>
            </a:pP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 </a:t>
            </a:r>
            <a:r>
              <a:rPr lang="es-ES"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Oficina Europea de Estadística</a:t>
            </a: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más conocida como </a:t>
            </a:r>
            <a:r>
              <a:rPr lang="es-ES"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Eurostat</a:t>
            </a: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es la oficina estadística de la </a:t>
            </a:r>
            <a:r>
              <a:rPr lang="es-ES" sz="18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tooltip="Comisión Europea">
                  <a:extLst>
                    <a:ext uri="{A12FA001-AC4F-418D-AE19-62706E023703}">
                      <ahyp:hlinkClr xmlns:ahyp="http://schemas.microsoft.com/office/drawing/2018/hyperlinkcolor" val="tx"/>
                    </a:ext>
                  </a:extLst>
                </a:hlinkClick>
              </a:rPr>
              <a:t>Comisión Europea</a:t>
            </a: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que produce datos sobre la </a:t>
            </a:r>
            <a:r>
              <a:rPr lang="es-ES" sz="18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3" tooltip="Unión Europea">
                  <a:extLst>
                    <a:ext uri="{A12FA001-AC4F-418D-AE19-62706E023703}">
                      <ahyp:hlinkClr xmlns:ahyp="http://schemas.microsoft.com/office/drawing/2018/hyperlinkcolor" val="tx"/>
                    </a:ext>
                  </a:extLst>
                </a:hlinkClick>
              </a:rPr>
              <a:t>Unión Europea</a:t>
            </a: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y promueve la armonización de los métodos estadísticos de los estados miembros. </a:t>
            </a:r>
            <a:endPar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indent="449580" algn="just"/>
            <a:r>
              <a:rPr lang="es-ES" sz="1800" dirty="0">
                <a:solidFill>
                  <a:schemeClr val="tx1"/>
                </a:solidFill>
                <a:effectLst/>
                <a:latin typeface="Calibri" panose="020F0502020204030204" pitchFamily="34" charset="0"/>
                <a:ea typeface="Times New Roman" panose="02020603050405020304" pitchFamily="18" charset="0"/>
              </a:rPr>
              <a:t>Dos de sus papeles particularmente importantes son la producción de datos </a:t>
            </a:r>
            <a:r>
              <a:rPr lang="es-ES" sz="1800" dirty="0" err="1">
                <a:solidFill>
                  <a:schemeClr val="tx1"/>
                </a:solidFill>
                <a:effectLst/>
                <a:latin typeface="Calibri" panose="020F0502020204030204" pitchFamily="34" charset="0"/>
                <a:ea typeface="Times New Roman" panose="02020603050405020304" pitchFamily="18" charset="0"/>
              </a:rPr>
              <a:t>macro-económicos</a:t>
            </a:r>
            <a:r>
              <a:rPr lang="es-ES" sz="1800" dirty="0">
                <a:solidFill>
                  <a:schemeClr val="tx1"/>
                </a:solidFill>
                <a:effectLst/>
                <a:latin typeface="Calibri" panose="020F0502020204030204" pitchFamily="34" charset="0"/>
                <a:ea typeface="Times New Roman" panose="02020603050405020304" pitchFamily="18" charset="0"/>
              </a:rPr>
              <a:t> que apoyan las decisiones del </a:t>
            </a:r>
            <a:r>
              <a:rPr lang="es-ES" sz="1800" u="sng" dirty="0">
                <a:solidFill>
                  <a:schemeClr val="tx1"/>
                </a:solidFill>
                <a:effectLst/>
                <a:latin typeface="Calibri" panose="020F0502020204030204" pitchFamily="34" charset="0"/>
                <a:ea typeface="Times New Roman" panose="02020603050405020304" pitchFamily="18" charset="0"/>
                <a:hlinkClick r:id="rId4" tooltip="Banco Central Europeo">
                  <a:extLst>
                    <a:ext uri="{A12FA001-AC4F-418D-AE19-62706E023703}">
                      <ahyp:hlinkClr xmlns:ahyp="http://schemas.microsoft.com/office/drawing/2018/hyperlinkcolor" val="tx"/>
                    </a:ext>
                  </a:extLst>
                </a:hlinkClick>
              </a:rPr>
              <a:t>Banco Central Europeo</a:t>
            </a:r>
            <a:r>
              <a:rPr lang="es-ES" sz="1800" dirty="0">
                <a:solidFill>
                  <a:schemeClr val="tx1"/>
                </a:solidFill>
                <a:effectLst/>
                <a:latin typeface="Calibri" panose="020F0502020204030204" pitchFamily="34" charset="0"/>
                <a:ea typeface="Times New Roman" panose="02020603050405020304" pitchFamily="18" charset="0"/>
              </a:rPr>
              <a:t> en su política monetaria para el </a:t>
            </a:r>
            <a:r>
              <a:rPr lang="es-ES" sz="1800" u="sng" dirty="0">
                <a:solidFill>
                  <a:schemeClr val="tx1"/>
                </a:solidFill>
                <a:effectLst/>
                <a:latin typeface="Calibri" panose="020F0502020204030204" pitchFamily="34" charset="0"/>
                <a:ea typeface="Times New Roman" panose="02020603050405020304" pitchFamily="18" charset="0"/>
                <a:hlinkClick r:id="rId5" tooltip="Euro">
                  <a:extLst>
                    <a:ext uri="{A12FA001-AC4F-418D-AE19-62706E023703}">
                      <ahyp:hlinkClr xmlns:ahyp="http://schemas.microsoft.com/office/drawing/2018/hyperlinkcolor" val="tx"/>
                    </a:ext>
                  </a:extLst>
                </a:hlinkClick>
              </a:rPr>
              <a:t>euro</a:t>
            </a:r>
            <a:r>
              <a:rPr lang="es-ES" sz="1800" dirty="0">
                <a:solidFill>
                  <a:schemeClr val="tx1"/>
                </a:solidFill>
                <a:effectLst/>
                <a:latin typeface="Calibri" panose="020F0502020204030204" pitchFamily="34" charset="0"/>
                <a:ea typeface="Times New Roman" panose="02020603050405020304" pitchFamily="18" charset="0"/>
              </a:rPr>
              <a:t>, y sus datos regionales y clasificación (</a:t>
            </a:r>
            <a:r>
              <a:rPr lang="es-ES" sz="1800" u="sng" dirty="0">
                <a:solidFill>
                  <a:schemeClr val="tx1"/>
                </a:solidFill>
                <a:effectLst/>
                <a:latin typeface="Calibri" panose="020F0502020204030204" pitchFamily="34" charset="0"/>
                <a:ea typeface="Times New Roman" panose="02020603050405020304" pitchFamily="18" charset="0"/>
                <a:hlinkClick r:id="rId6" tooltip="Nomenclatura de las Unidades Territoriales Estadísticas">
                  <a:extLst>
                    <a:ext uri="{A12FA001-AC4F-418D-AE19-62706E023703}">
                      <ahyp:hlinkClr xmlns:ahyp="http://schemas.microsoft.com/office/drawing/2018/hyperlinkcolor" val="tx"/>
                    </a:ext>
                  </a:extLst>
                </a:hlinkClick>
              </a:rPr>
              <a:t>NUTS</a:t>
            </a:r>
            <a:r>
              <a:rPr lang="es-ES" sz="1800" dirty="0">
                <a:solidFill>
                  <a:schemeClr val="tx1"/>
                </a:solidFill>
                <a:effectLst/>
                <a:latin typeface="Calibri" panose="020F0502020204030204" pitchFamily="34" charset="0"/>
                <a:ea typeface="Times New Roman" panose="02020603050405020304" pitchFamily="18" charset="0"/>
              </a:rPr>
              <a:t>) que orientan las políticas estructurales de la Unión Europea. </a:t>
            </a:r>
            <a:endParaRPr lang="es-ES" sz="1800" dirty="0">
              <a:solidFill>
                <a:schemeClr val="tx1"/>
              </a:solidFill>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3819398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Diagramas y gráficos vistosos">
            <a:extLst>
              <a:ext uri="{FF2B5EF4-FFF2-40B4-BE49-F238E27FC236}">
                <a16:creationId xmlns:a16="http://schemas.microsoft.com/office/drawing/2014/main" id="{E693C392-3D7B-C98A-2147-EA3846118396}"/>
              </a:ext>
            </a:extLst>
          </p:cNvPr>
          <p:cNvPicPr>
            <a:picLocks noChangeAspect="1"/>
          </p:cNvPicPr>
          <p:nvPr/>
        </p:nvPicPr>
        <p:blipFill>
          <a:blip r:embed="rId2"/>
          <a:srcRect l="29319" r="25216" b="-2"/>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CCF63419-A0E7-4545-A709-F3A523B13BC0}"/>
              </a:ext>
            </a:extLst>
          </p:cNvPr>
          <p:cNvSpPr>
            <a:spLocks noGrp="1"/>
          </p:cNvSpPr>
          <p:nvPr>
            <p:ph idx="1"/>
          </p:nvPr>
        </p:nvSpPr>
        <p:spPr>
          <a:xfrm>
            <a:off x="6438191" y="2133600"/>
            <a:ext cx="5066419" cy="3777622"/>
          </a:xfrm>
        </p:spPr>
        <p:txBody>
          <a:bodyPr>
            <a:normAutofit/>
          </a:bodyPr>
          <a:lstStyle/>
          <a:p>
            <a:pPr marL="0" indent="0" algn="just">
              <a:lnSpc>
                <a:spcPct val="90000"/>
              </a:lnSpc>
              <a:buNone/>
            </a:pPr>
            <a:r>
              <a:rPr lang="es-ES" sz="1700" b="1" dirty="0">
                <a:effectLst/>
                <a:latin typeface="Calibri" panose="020F0502020204030204" pitchFamily="34" charset="0"/>
                <a:ea typeface="Times New Roman" panose="02020603050405020304" pitchFamily="18" charset="0"/>
              </a:rPr>
              <a:t>C. Evolución desde el Tratado de Lisboa</a:t>
            </a:r>
            <a:endParaRPr lang="es-ES" sz="1700" dirty="0">
              <a:effectLst/>
              <a:latin typeface="Times New Roman" panose="02020603050405020304" pitchFamily="18" charset="0"/>
              <a:ea typeface="Times New Roman" panose="02020603050405020304" pitchFamily="18" charset="0"/>
            </a:endParaRPr>
          </a:p>
          <a:p>
            <a:pPr algn="just">
              <a:lnSpc>
                <a:spcPct val="90000"/>
              </a:lnSpc>
            </a:pPr>
            <a:r>
              <a:rPr lang="es-ES" sz="1700" dirty="0">
                <a:effectLst/>
                <a:latin typeface="Calibri" panose="020F0502020204030204" pitchFamily="34" charset="0"/>
                <a:ea typeface="Times New Roman" panose="02020603050405020304" pitchFamily="18" charset="0"/>
              </a:rPr>
              <a:t>La Estrategia Europa 2020, adoptada en 2010 en un contexto de crisis económica y financiera, estableció como uno de sus ámbitos prioritarios el crecimiento integrador (que fomenta una economía con elevados niveles de empleo que favorezca la cohesión social y territorial). </a:t>
            </a:r>
          </a:p>
          <a:p>
            <a:pPr algn="just">
              <a:lnSpc>
                <a:spcPct val="90000"/>
              </a:lnSpc>
            </a:pPr>
            <a:r>
              <a:rPr lang="es-ES" sz="1700" dirty="0">
                <a:effectLst/>
                <a:latin typeface="Calibri" panose="020F0502020204030204" pitchFamily="34" charset="0"/>
                <a:ea typeface="Times New Roman" panose="02020603050405020304" pitchFamily="18" charset="0"/>
              </a:rPr>
              <a:t>Esta Estrategia también establece </a:t>
            </a:r>
            <a:r>
              <a:rPr lang="es-ES" sz="1700" b="1" dirty="0">
                <a:effectLst/>
                <a:latin typeface="Calibri" panose="020F0502020204030204" pitchFamily="34" charset="0"/>
                <a:ea typeface="Times New Roman" panose="02020603050405020304" pitchFamily="18" charset="0"/>
              </a:rPr>
              <a:t>cinco objetivos principales</a:t>
            </a:r>
            <a:r>
              <a:rPr lang="es-ES" sz="1700" dirty="0">
                <a:effectLst/>
                <a:latin typeface="Calibri" panose="020F0502020204030204" pitchFamily="34" charset="0"/>
                <a:ea typeface="Times New Roman" panose="02020603050405020304" pitchFamily="18" charset="0"/>
              </a:rPr>
              <a:t>, incluido un objetivo social fundamental (garantizar que para 2020 haya veinte millones de personas menos en riesgo de pobreza) y un compromiso renovado en el ámbito del empleo (una tasa de empleo del 75 % para el grupo de edad entre 20 y 64 años). </a:t>
            </a:r>
          </a:p>
          <a:p>
            <a:pPr>
              <a:lnSpc>
                <a:spcPct val="90000"/>
              </a:lnSpc>
            </a:pPr>
            <a:endParaRPr lang="es-ES" sz="1700" dirty="0"/>
          </a:p>
        </p:txBody>
      </p:sp>
    </p:spTree>
    <p:extLst>
      <p:ext uri="{BB962C8B-B14F-4D97-AF65-F5344CB8AC3E}">
        <p14:creationId xmlns:p14="http://schemas.microsoft.com/office/powerpoint/2010/main" val="28201108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31AE60A-06A3-4152-BFD3-8E54A7750AC5}"/>
              </a:ext>
            </a:extLst>
          </p:cNvPr>
          <p:cNvSpPr>
            <a:spLocks noGrp="1"/>
          </p:cNvSpPr>
          <p:nvPr>
            <p:ph idx="1"/>
          </p:nvPr>
        </p:nvSpPr>
        <p:spPr>
          <a:xfrm>
            <a:off x="2589212" y="1097280"/>
            <a:ext cx="8915400" cy="4813942"/>
          </a:xfrm>
        </p:spPr>
        <p:txBody>
          <a:bodyPr>
            <a:normAutofit/>
          </a:bodyPr>
          <a:lstStyle/>
          <a:p>
            <a:pPr indent="228600" algn="just"/>
            <a:r>
              <a:rPr lang="es-ES" sz="1800" dirty="0">
                <a:solidFill>
                  <a:schemeClr val="tx1"/>
                </a:solidFill>
                <a:effectLst/>
                <a:latin typeface="Calibri" panose="020F0502020204030204" pitchFamily="34" charset="0"/>
                <a:ea typeface="Times New Roman" panose="02020603050405020304" pitchFamily="18" charset="0"/>
              </a:rPr>
              <a:t>El Eurostat es una de las Direcciones Generales de la Unión Europea y tiene su sede en </a:t>
            </a:r>
            <a:r>
              <a:rPr lang="es-ES" sz="1800" u="sng" dirty="0">
                <a:solidFill>
                  <a:schemeClr val="tx1"/>
                </a:solidFill>
                <a:effectLst/>
                <a:latin typeface="Calibri" panose="020F0502020204030204" pitchFamily="34" charset="0"/>
                <a:ea typeface="Times New Roman" panose="02020603050405020304" pitchFamily="18" charset="0"/>
                <a:hlinkClick r:id="rId2" tooltip="Luxemburgo (ciudad)">
                  <a:extLst>
                    <a:ext uri="{A12FA001-AC4F-418D-AE19-62706E023703}">
                      <ahyp:hlinkClr xmlns:ahyp="http://schemas.microsoft.com/office/drawing/2018/hyperlinkcolor" val="tx"/>
                    </a:ext>
                  </a:extLst>
                </a:hlinkClick>
              </a:rPr>
              <a:t>Luxemburgo</a:t>
            </a:r>
            <a:r>
              <a:rPr lang="es-ES" sz="1800" dirty="0">
                <a:solidFill>
                  <a:schemeClr val="tx1"/>
                </a:solidFill>
                <a:effectLst/>
                <a:latin typeface="Calibri" panose="020F0502020204030204" pitchFamily="34" charset="0"/>
                <a:ea typeface="Times New Roman" panose="02020603050405020304" pitchFamily="18" charset="0"/>
              </a:rPr>
              <a:t>. </a:t>
            </a:r>
            <a:r>
              <a:rPr lang="es-ES" dirty="0">
                <a:solidFill>
                  <a:schemeClr val="tx1"/>
                </a:solidFill>
                <a:latin typeface="Calibri" panose="020F0502020204030204" pitchFamily="34" charset="0"/>
                <a:ea typeface="Times New Roman" panose="02020603050405020304" pitchFamily="18" charset="0"/>
              </a:rPr>
              <a:t>E</a:t>
            </a:r>
            <a:r>
              <a:rPr lang="es-ES" sz="1800" dirty="0">
                <a:solidFill>
                  <a:schemeClr val="tx1"/>
                </a:solidFill>
                <a:effectLst/>
                <a:latin typeface="Calibri" panose="020F0502020204030204" pitchFamily="34" charset="0"/>
                <a:ea typeface="Times New Roman" panose="02020603050405020304" pitchFamily="18" charset="0"/>
              </a:rPr>
              <a:t>stá asistida por 7 directores, cada uno con su sector de actividad dentro del Eurostat: </a:t>
            </a:r>
            <a:endParaRPr lang="es-ES" sz="18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Métodos estadísticos</a:t>
            </a:r>
            <a:endPar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Cuentas nacionales y europeas</a:t>
            </a:r>
            <a:endPar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Estadísticas económicas y regionales</a:t>
            </a:r>
            <a:endPar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Estadísticas agrícolas y ambientales; Cooperación estadística</a:t>
            </a:r>
            <a:endPar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Estadísticas sociales y Sociedad de la Información</a:t>
            </a:r>
            <a:endPar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Estadísticas de las empresas</a:t>
            </a:r>
            <a:endPar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9381277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914D5E8-0CF6-450E-9B97-2344C515C976}"/>
              </a:ext>
            </a:extLst>
          </p:cNvPr>
          <p:cNvSpPr>
            <a:spLocks noGrp="1"/>
          </p:cNvSpPr>
          <p:nvPr>
            <p:ph idx="1"/>
          </p:nvPr>
        </p:nvSpPr>
        <p:spPr>
          <a:xfrm>
            <a:off x="2589212" y="1237957"/>
            <a:ext cx="8915400" cy="4673265"/>
          </a:xfrm>
        </p:spPr>
        <p:txBody>
          <a:bodyPr>
            <a:normAutofit/>
          </a:bodyPr>
          <a:lstStyle/>
          <a:p>
            <a:pPr algn="just">
              <a:lnSpc>
                <a:spcPct val="107000"/>
              </a:lnSpc>
              <a:spcAft>
                <a:spcPts val="800"/>
              </a:spcAft>
            </a:pPr>
            <a:r>
              <a:rPr lang="es-ES" sz="2000" b="1" dirty="0">
                <a:effectLst/>
                <a:latin typeface="Calibri" panose="020F0502020204030204" pitchFamily="34" charset="0"/>
                <a:ea typeface="Calibri" panose="020F0502020204030204" pitchFamily="34" charset="0"/>
                <a:cs typeface="Calibri" panose="020F0502020204030204" pitchFamily="34" charset="0"/>
              </a:rPr>
              <a:t>Funciones. </a:t>
            </a:r>
            <a:r>
              <a:rPr lang="es-ES" sz="2000" dirty="0">
                <a:solidFill>
                  <a:schemeClr val="tx1"/>
                </a:solidFill>
                <a:effectLst/>
                <a:latin typeface="Calibri" panose="020F0502020204030204" pitchFamily="34" charset="0"/>
                <a:ea typeface="Times New Roman" panose="02020603050405020304" pitchFamily="18" charset="0"/>
              </a:rPr>
              <a:t>Como funciones podemos destacar las </a:t>
            </a:r>
            <a:r>
              <a:rPr lang="es-ES" sz="2000" u="sng" dirty="0">
                <a:solidFill>
                  <a:schemeClr val="tx1"/>
                </a:solidFill>
                <a:effectLst/>
                <a:latin typeface="Calibri" panose="020F0502020204030204" pitchFamily="34" charset="0"/>
                <a:ea typeface="Times New Roman" panose="02020603050405020304" pitchFamily="18" charset="0"/>
              </a:rPr>
              <a:t>siguientes:</a:t>
            </a:r>
            <a:r>
              <a:rPr lang="es-ES" sz="2000" dirty="0">
                <a:solidFill>
                  <a:schemeClr val="tx1"/>
                </a:solidFill>
                <a:effectLst/>
                <a:latin typeface="Calibri" panose="020F0502020204030204" pitchFamily="34" charset="0"/>
                <a:ea typeface="Times New Roman" panose="02020603050405020304" pitchFamily="18" charset="0"/>
              </a:rPr>
              <a:t> </a:t>
            </a:r>
            <a:endParaRPr lang="es-ES" sz="20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 producción de datos macroeconómicos que apoyan las decisiones del </a:t>
            </a:r>
            <a:r>
              <a:rPr lang="es-ES" sz="20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tooltip="Banco Central Europeo">
                  <a:extLst>
                    <a:ext uri="{A12FA001-AC4F-418D-AE19-62706E023703}">
                      <ahyp:hlinkClr xmlns:ahyp="http://schemas.microsoft.com/office/drawing/2018/hyperlinkcolor" val="tx"/>
                    </a:ext>
                  </a:extLst>
                </a:hlinkClick>
              </a:rPr>
              <a:t>Banco Central Europeo</a:t>
            </a:r>
            <a:r>
              <a:rPr lang="es-E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en su política monetaria para el </a:t>
            </a:r>
            <a:r>
              <a:rPr lang="es-ES" sz="20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3" tooltip="Euro">
                  <a:extLst>
                    <a:ext uri="{A12FA001-AC4F-418D-AE19-62706E023703}">
                      <ahyp:hlinkClr xmlns:ahyp="http://schemas.microsoft.com/office/drawing/2018/hyperlinkcolor" val="tx"/>
                    </a:ext>
                  </a:extLst>
                </a:hlinkClick>
              </a:rPr>
              <a:t>euro</a:t>
            </a:r>
            <a:r>
              <a:rPr lang="es-E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s-E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 producción de sus datos regionales y clasificación (</a:t>
            </a:r>
            <a:r>
              <a:rPr lang="es-ES" sz="20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tooltip="NUTS">
                  <a:extLst>
                    <a:ext uri="{A12FA001-AC4F-418D-AE19-62706E023703}">
                      <ahyp:hlinkClr xmlns:ahyp="http://schemas.microsoft.com/office/drawing/2018/hyperlinkcolor" val="tx"/>
                    </a:ext>
                  </a:extLst>
                </a:hlinkClick>
              </a:rPr>
              <a:t>NUTS</a:t>
            </a:r>
            <a:r>
              <a:rPr lang="es-E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que orientan las políticas estructurales de la Unión Europea.</a:t>
            </a:r>
            <a:endParaRPr lang="es-E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Proporcionar estadísticas a nivel europeo que permitan comparar países y regiones, en cuanto a métodos, estructuras y normas técnicas.</a:t>
            </a:r>
            <a:endParaRPr lang="es-E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E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 solicitud de datos agregados.</a:t>
            </a:r>
            <a:endParaRPr lang="es-E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1726316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13F8764-E25A-482E-8AC6-FB230047ED9E}"/>
              </a:ext>
            </a:extLst>
          </p:cNvPr>
          <p:cNvSpPr>
            <a:spLocks noGrp="1"/>
          </p:cNvSpPr>
          <p:nvPr>
            <p:ph idx="1"/>
          </p:nvPr>
        </p:nvSpPr>
        <p:spPr>
          <a:xfrm>
            <a:off x="2589212" y="1252025"/>
            <a:ext cx="8915400" cy="4659197"/>
          </a:xfrm>
        </p:spPr>
        <p:txBody>
          <a:bodyPr>
            <a:normAutofit fontScale="92500" lnSpcReduction="10000"/>
          </a:bodyPr>
          <a:lstStyle/>
          <a:p>
            <a:pPr algn="just">
              <a:lnSpc>
                <a:spcPct val="110000"/>
              </a:lnSpc>
            </a:pPr>
            <a:r>
              <a:rPr lang="es-ES" sz="1800" b="1" dirty="0">
                <a:effectLst/>
                <a:latin typeface="Calibri" panose="020F0502020204030204" pitchFamily="34" charset="0"/>
                <a:ea typeface="Times New Roman" panose="02020603050405020304" pitchFamily="18" charset="0"/>
              </a:rPr>
              <a:t>Organización temática. </a:t>
            </a:r>
            <a:r>
              <a:rPr lang="es-ES" sz="1800" dirty="0">
                <a:effectLst/>
                <a:latin typeface="Calibri" panose="020F0502020204030204" pitchFamily="34" charset="0"/>
                <a:ea typeface="Times New Roman" panose="02020603050405020304" pitchFamily="18" charset="0"/>
              </a:rPr>
              <a:t>Los datos del Eurostat se encuentran divididos en 9 áreas temáticas principales y en 30 áreas </a:t>
            </a:r>
            <a:r>
              <a:rPr lang="es-ES" sz="1800" dirty="0" err="1">
                <a:effectLst/>
                <a:latin typeface="Calibri" panose="020F0502020204030204" pitchFamily="34" charset="0"/>
                <a:ea typeface="Times New Roman" panose="02020603050405020304" pitchFamily="18" charset="0"/>
              </a:rPr>
              <a:t>subtemáticas</a:t>
            </a:r>
            <a:r>
              <a:rPr lang="es-ES" sz="1800" dirty="0">
                <a:effectLst/>
                <a:latin typeface="Calibri" panose="020F0502020204030204" pitchFamily="34" charset="0"/>
                <a:ea typeface="Times New Roman" panose="02020603050405020304" pitchFamily="18" charset="0"/>
              </a:rPr>
              <a:t>. Las </a:t>
            </a:r>
            <a:r>
              <a:rPr lang="es-ES" sz="1800" u="sng" dirty="0">
                <a:effectLst/>
                <a:latin typeface="Calibri" panose="020F0502020204030204" pitchFamily="34" charset="0"/>
                <a:ea typeface="Times New Roman" panose="02020603050405020304" pitchFamily="18" charset="0"/>
              </a:rPr>
              <a:t>áreas temáticas principales</a:t>
            </a:r>
            <a:r>
              <a:rPr lang="es-ES" sz="1800" dirty="0">
                <a:effectLst/>
                <a:latin typeface="Calibri" panose="020F0502020204030204" pitchFamily="34" charset="0"/>
                <a:ea typeface="Times New Roman" panose="02020603050405020304" pitchFamily="18" charset="0"/>
              </a:rPr>
              <a:t> son: </a:t>
            </a:r>
            <a:endParaRPr lang="es-ES" sz="1800" dirty="0">
              <a:effectLst/>
              <a:latin typeface="Times New Roman" panose="02020603050405020304" pitchFamily="18" charset="0"/>
              <a:ea typeface="Times New Roman" panose="02020603050405020304" pitchFamily="18" charset="0"/>
            </a:endParaRPr>
          </a:p>
          <a:p>
            <a:pPr marL="342900" lvl="0" indent="-342900" algn="just">
              <a:lnSpc>
                <a:spcPct val="110000"/>
              </a:lnSpc>
              <a:spcAft>
                <a:spcPts val="8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Calibri" panose="020F0502020204030204" pitchFamily="34" charset="0"/>
                <a:cs typeface="Calibri" panose="020F0502020204030204" pitchFamily="34" charset="0"/>
              </a:rPr>
              <a:t>Estadísticas generales y regionales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Aft>
                <a:spcPts val="8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Calibri" panose="020F0502020204030204" pitchFamily="34" charset="0"/>
                <a:cs typeface="Calibri" panose="020F0502020204030204" pitchFamily="34" charset="0"/>
              </a:rPr>
              <a:t>Economía y finanzas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Aft>
                <a:spcPts val="8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Calibri" panose="020F0502020204030204" pitchFamily="34" charset="0"/>
                <a:cs typeface="Calibri" panose="020F0502020204030204" pitchFamily="34" charset="0"/>
              </a:rPr>
              <a:t>Población y condiciones sociales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Aft>
                <a:spcPts val="8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Calibri" panose="020F0502020204030204" pitchFamily="34" charset="0"/>
                <a:cs typeface="Calibri" panose="020F0502020204030204" pitchFamily="34" charset="0"/>
              </a:rPr>
              <a:t>Industria, comercio y servicios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Aft>
                <a:spcPts val="8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Calibri" panose="020F0502020204030204" pitchFamily="34" charset="0"/>
                <a:cs typeface="Calibri" panose="020F0502020204030204" pitchFamily="34" charset="0"/>
              </a:rPr>
              <a:t>Agricultura y pesca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Aft>
                <a:spcPts val="8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Calibri" panose="020F0502020204030204" pitchFamily="34" charset="0"/>
                <a:cs typeface="Calibri" panose="020F0502020204030204" pitchFamily="34" charset="0"/>
              </a:rPr>
              <a:t>Comercio exterior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Aft>
                <a:spcPts val="8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Calibri" panose="020F0502020204030204" pitchFamily="34" charset="0"/>
                <a:cs typeface="Calibri" panose="020F0502020204030204" pitchFamily="34" charset="0"/>
              </a:rPr>
              <a:t>Transportes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Aft>
                <a:spcPts val="8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Calibri" panose="020F0502020204030204" pitchFamily="34" charset="0"/>
                <a:cs typeface="Calibri" panose="020F0502020204030204" pitchFamily="34" charset="0"/>
              </a:rPr>
              <a:t>Ambiente y energía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34482401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F13169-70F2-4207-BE6E-323D61B9F3EA}"/>
              </a:ext>
            </a:extLst>
          </p:cNvPr>
          <p:cNvSpPr>
            <a:spLocks noGrp="1"/>
          </p:cNvSpPr>
          <p:nvPr>
            <p:ph idx="1"/>
          </p:nvPr>
        </p:nvSpPr>
        <p:spPr/>
        <p:txBody>
          <a:bodyPr/>
          <a:lstStyle/>
          <a:p>
            <a:r>
              <a:rPr lang="es-ES" sz="1800" b="1" dirty="0">
                <a:effectLst/>
                <a:latin typeface="Calibri" panose="020F0502020204030204" pitchFamily="34" charset="0"/>
                <a:ea typeface="Times New Roman" panose="02020603050405020304" pitchFamily="18" charset="0"/>
              </a:rPr>
              <a:t>Fondo Europeo de Adaptación a la Globalización para Trabajadores Despedidos (FEAG)</a:t>
            </a:r>
            <a:endParaRPr lang="es-ES" b="1" dirty="0"/>
          </a:p>
        </p:txBody>
      </p:sp>
    </p:spTree>
    <p:extLst>
      <p:ext uri="{BB962C8B-B14F-4D97-AF65-F5344CB8AC3E}">
        <p14:creationId xmlns:p14="http://schemas.microsoft.com/office/powerpoint/2010/main" val="7117578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475DC3D-BF31-459A-AAAD-C0352E2E5F9D}"/>
              </a:ext>
            </a:extLst>
          </p:cNvPr>
          <p:cNvSpPr>
            <a:spLocks noGrp="1"/>
          </p:cNvSpPr>
          <p:nvPr>
            <p:ph idx="1"/>
          </p:nvPr>
        </p:nvSpPr>
        <p:spPr/>
        <p:txBody>
          <a:bodyPr/>
          <a:lstStyle/>
          <a:p>
            <a:pPr algn="just"/>
            <a:r>
              <a:rPr lang="es-ES" sz="1800" dirty="0">
                <a:effectLst/>
                <a:latin typeface="Calibri" panose="020F0502020204030204" pitchFamily="34" charset="0"/>
                <a:ea typeface="Times New Roman" panose="02020603050405020304" pitchFamily="18" charset="0"/>
              </a:rPr>
              <a:t>El Fondo Europeo de Adaptación a la Globalización para Trabajadores Despedidos (FEAG) es un </a:t>
            </a:r>
            <a:r>
              <a:rPr lang="es-ES" sz="1800" u="sng" dirty="0">
                <a:effectLst/>
                <a:latin typeface="Calibri" panose="020F0502020204030204" pitchFamily="34" charset="0"/>
                <a:ea typeface="Times New Roman" panose="02020603050405020304" pitchFamily="18" charset="0"/>
              </a:rPr>
              <a:t>instrumento especial de la UE para expresar la solidaridad de la UE con los trabajadores por cuenta ajena o por cuenta propia europeos que han perdido su puesto de trabajo como consecuencia de reestructuraciones, y ayudarles a encontrar un nuevo empleo.</a:t>
            </a:r>
            <a:endParaRPr lang="es-ES" sz="1800" dirty="0">
              <a:effectLst/>
              <a:latin typeface="Times New Roman" panose="02020603050405020304" pitchFamily="18" charset="0"/>
              <a:ea typeface="Times New Roman" panose="02020603050405020304" pitchFamily="18" charset="0"/>
            </a:endParaRPr>
          </a:p>
          <a:p>
            <a:pPr algn="just"/>
            <a:r>
              <a:rPr lang="es-ES" sz="1800" dirty="0">
                <a:effectLst/>
                <a:latin typeface="Calibri" panose="020F0502020204030204" pitchFamily="34" charset="0"/>
                <a:ea typeface="Times New Roman" panose="02020603050405020304" pitchFamily="18" charset="0"/>
              </a:rPr>
              <a:t>	El FEAG contribuye a la </a:t>
            </a:r>
            <a:r>
              <a:rPr lang="es-ES" sz="1800" u="sng" dirty="0">
                <a:effectLst/>
                <a:latin typeface="Calibri" panose="020F0502020204030204" pitchFamily="34" charset="0"/>
                <a:ea typeface="Times New Roman" panose="02020603050405020304" pitchFamily="18" charset="0"/>
              </a:rPr>
              <a:t>creación de una economía europea más dinámica y competitiva</a:t>
            </a:r>
            <a:r>
              <a:rPr lang="es-ES" sz="1800" dirty="0">
                <a:effectLst/>
                <a:latin typeface="Calibri" panose="020F0502020204030204" pitchFamily="34" charset="0"/>
                <a:ea typeface="Times New Roman" panose="02020603050405020304" pitchFamily="18" charset="0"/>
              </a:rPr>
              <a:t> mejorando las capacidades y la empleabilidad de las personas despedidas, a fin de ayudarles a encontrar un mejor trabajo.</a:t>
            </a:r>
            <a:endParaRPr lang="es-ES" sz="1800" dirty="0">
              <a:effectLst/>
              <a:latin typeface="Times New Roman" panose="02020603050405020304" pitchFamily="18" charset="0"/>
              <a:ea typeface="Times New Roman" panose="02020603050405020304" pitchFamily="18" charset="0"/>
            </a:endParaRPr>
          </a:p>
          <a:p>
            <a:pPr algn="just"/>
            <a:r>
              <a:rPr lang="es-ES" sz="1800" dirty="0">
                <a:effectLst/>
                <a:latin typeface="Calibri" panose="020F0502020204030204" pitchFamily="34" charset="0"/>
                <a:ea typeface="Times New Roman" panose="02020603050405020304" pitchFamily="18" charset="0"/>
              </a:rPr>
              <a:t>	El FEAG ayuda a los demandantes de empleo poco cualificados y desfavorecidos a hacer frente a nuevos retos en el mercado laboral.</a:t>
            </a:r>
            <a:endParaRPr lang="es-ES" sz="18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9139221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B4D7D3-B1D9-39B9-9475-E3D083C038AD}"/>
              </a:ext>
            </a:extLst>
          </p:cNvPr>
          <p:cNvSpPr>
            <a:spLocks noGrp="1"/>
          </p:cNvSpPr>
          <p:nvPr>
            <p:ph idx="1"/>
          </p:nvPr>
        </p:nvSpPr>
        <p:spPr/>
        <p:txBody>
          <a:bodyPr/>
          <a:lstStyle/>
          <a:p>
            <a:pPr marL="0" indent="0" algn="just" fontAlgn="base">
              <a:lnSpc>
                <a:spcPts val="1440"/>
              </a:lnSpc>
              <a:spcBef>
                <a:spcPts val="1125"/>
              </a:spcBef>
              <a:spcAft>
                <a:spcPts val="1125"/>
              </a:spcAft>
              <a:buNone/>
            </a:pPr>
            <a:r>
              <a:rPr lang="es-ES" sz="1800" b="1" cap="all" dirty="0">
                <a:solidFill>
                  <a:srgbClr val="555555"/>
                </a:solidFill>
                <a:effectLst/>
                <a:latin typeface="Calibri" panose="020F0502020204030204" pitchFamily="34" charset="0"/>
                <a:ea typeface="Times New Roman" panose="02020603050405020304" pitchFamily="18" charset="0"/>
                <a:cs typeface="Calibri" panose="020F0502020204030204" pitchFamily="34" charset="0"/>
              </a:rPr>
              <a:t>UAFSE.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UNIDAD ADMINISTRADORA DEL FONDO SOCIAL EUROPEO (UAFSE). PREGUNTA DE TEST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190500" marR="190500" algn="just" fontAlgn="base">
              <a:lnSpc>
                <a:spcPts val="1800"/>
              </a:lnSpc>
              <a:spcBef>
                <a:spcPts val="750"/>
              </a:spcBef>
              <a:spcAft>
                <a:spcPts val="750"/>
              </a:spcAft>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 Unidad Administradora del Fondo Social Europeo (UAFSE) es el organismo responsable de administrar los recursos procedentes del Fondo Social Europeo en España.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190500" marR="190500" algn="just" fontAlgn="base">
              <a:lnSpc>
                <a:spcPts val="1800"/>
              </a:lnSpc>
              <a:spcBef>
                <a:spcPts val="750"/>
              </a:spcBef>
              <a:spcAft>
                <a:spcPts val="750"/>
              </a:spcAft>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 UAFSE administra también en España el </a:t>
            </a:r>
            <a:r>
              <a:rPr lang="es-ES" sz="18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Fondo de Ayuda Europea a las personas más Desfavorecidas (FEAD) y el Fondo Europeo de Adaptación a la Globalización (FEAG).</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190500" marR="190500" algn="just" fontAlgn="base">
              <a:lnSpc>
                <a:spcPts val="1800"/>
              </a:lnSpc>
              <a:spcBef>
                <a:spcPts val="750"/>
              </a:spcBef>
              <a:spcAft>
                <a:spcPts val="750"/>
              </a:spcAft>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 UAFSE </a:t>
            </a:r>
            <a:r>
              <a:rPr lang="es-ES" sz="18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 ubica en el Ministerio de Trabajo y Economía Social, que tiene asignada la competencia nacional en materia de empleo, a través de la Secretaría de Estado de Empleo y Economía Social</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8762999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359B129-85B2-6804-155A-8F05E570DEBA}"/>
              </a:ext>
            </a:extLst>
          </p:cNvPr>
          <p:cNvSpPr>
            <a:spLocks noGrp="1"/>
          </p:cNvSpPr>
          <p:nvPr>
            <p:ph idx="1"/>
          </p:nvPr>
        </p:nvSpPr>
        <p:spPr/>
        <p:txBody>
          <a:bodyPr/>
          <a:lstStyle/>
          <a:p>
            <a:r>
              <a:rPr lang="es-ES" dirty="0"/>
              <a:t>44. ¿Dónde se ubica en España, a nivel de dependencia funcional, la Unidad Administradora del Fondo Social Europeo (UAFSE)?</a:t>
            </a:r>
          </a:p>
          <a:p>
            <a:r>
              <a:rPr lang="es-ES" dirty="0"/>
              <a:t> a) En la Secretaría de Estado de Empleo y Economía Social del Ministerio con competencias en materia de empleo. </a:t>
            </a:r>
          </a:p>
          <a:p>
            <a:r>
              <a:rPr lang="es-ES" dirty="0"/>
              <a:t>b) En la Conferencia Sectorial para temas económico- sociales. </a:t>
            </a:r>
          </a:p>
          <a:p>
            <a:r>
              <a:rPr lang="es-ES" dirty="0"/>
              <a:t>c) En la Comisión </a:t>
            </a:r>
            <a:r>
              <a:rPr lang="es-ES" dirty="0" err="1"/>
              <a:t>Interautonómica</a:t>
            </a:r>
            <a:r>
              <a:rPr lang="es-ES" dirty="0"/>
              <a:t> del Fondo Social Europeo. </a:t>
            </a:r>
          </a:p>
          <a:p>
            <a:r>
              <a:rPr lang="es-ES" dirty="0"/>
              <a:t>d) En el IMSERSO</a:t>
            </a:r>
          </a:p>
        </p:txBody>
      </p:sp>
    </p:spTree>
    <p:extLst>
      <p:ext uri="{BB962C8B-B14F-4D97-AF65-F5344CB8AC3E}">
        <p14:creationId xmlns:p14="http://schemas.microsoft.com/office/powerpoint/2010/main" val="26913697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359B129-85B2-6804-155A-8F05E570DEBA}"/>
              </a:ext>
            </a:extLst>
          </p:cNvPr>
          <p:cNvSpPr>
            <a:spLocks noGrp="1"/>
          </p:cNvSpPr>
          <p:nvPr>
            <p:ph idx="1"/>
          </p:nvPr>
        </p:nvSpPr>
        <p:spPr/>
        <p:txBody>
          <a:bodyPr/>
          <a:lstStyle/>
          <a:p>
            <a:r>
              <a:rPr lang="es-ES" dirty="0"/>
              <a:t>44. ¿Dónde se ubica en España, a nivel de dependencia funcional, la Unidad Administradora del Fondo Social Europeo (UAFSE)?</a:t>
            </a:r>
          </a:p>
          <a:p>
            <a:r>
              <a:rPr lang="es-ES" dirty="0"/>
              <a:t> </a:t>
            </a:r>
            <a:r>
              <a:rPr lang="es-ES" b="1" dirty="0"/>
              <a:t>a) En la Secretaría de Estado de Empleo y Economía Social del Ministerio con competencias en materia de empleo</a:t>
            </a:r>
            <a:r>
              <a:rPr lang="es-ES" dirty="0"/>
              <a:t>. </a:t>
            </a:r>
          </a:p>
          <a:p>
            <a:r>
              <a:rPr lang="es-ES" dirty="0"/>
              <a:t>b) En la Conferencia Sectorial para temas económico- sociales. </a:t>
            </a:r>
          </a:p>
          <a:p>
            <a:r>
              <a:rPr lang="es-ES" dirty="0"/>
              <a:t>c) En la Comisión </a:t>
            </a:r>
            <a:r>
              <a:rPr lang="es-ES" dirty="0" err="1"/>
              <a:t>Interautonómica</a:t>
            </a:r>
            <a:r>
              <a:rPr lang="es-ES" dirty="0"/>
              <a:t> del Fondo Social Europeo. </a:t>
            </a:r>
          </a:p>
          <a:p>
            <a:r>
              <a:rPr lang="es-ES" dirty="0"/>
              <a:t>d) En el IMSERSO</a:t>
            </a:r>
          </a:p>
        </p:txBody>
      </p:sp>
    </p:spTree>
    <p:extLst>
      <p:ext uri="{BB962C8B-B14F-4D97-AF65-F5344CB8AC3E}">
        <p14:creationId xmlns:p14="http://schemas.microsoft.com/office/powerpoint/2010/main" val="7972959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C6CEF7A-8CF8-1BC7-6569-C081206213EF}"/>
              </a:ext>
            </a:extLst>
          </p:cNvPr>
          <p:cNvSpPr>
            <a:spLocks noGrp="1"/>
          </p:cNvSpPr>
          <p:nvPr>
            <p:ph idx="1"/>
          </p:nvPr>
        </p:nvSpPr>
        <p:spPr/>
        <p:txBody>
          <a:bodyPr/>
          <a:lstStyle/>
          <a:p>
            <a:r>
              <a:rPr lang="es-ES" dirty="0"/>
              <a:t>43. La Unidad Administradora del Fondo Social Europeo en España (UAFSE) gestiona: </a:t>
            </a:r>
          </a:p>
          <a:p>
            <a:r>
              <a:rPr lang="es-ES" dirty="0"/>
              <a:t>a) Solo el Fondo Social Europeo. </a:t>
            </a:r>
          </a:p>
          <a:p>
            <a:r>
              <a:rPr lang="es-ES" dirty="0"/>
              <a:t>b) El Fondo Social Europeo, el Fondo de Ayuda Europea a las Personas Desfavorecidas (FEAD) y el Fondo Europeo de Adaptación a la Globalización (FEAG). </a:t>
            </a:r>
          </a:p>
          <a:p>
            <a:r>
              <a:rPr lang="es-ES" dirty="0"/>
              <a:t>c) Solo el Fondo Social Europeo y el Fondo de ayuda europea a las personas desfavorecidas (FEAD). </a:t>
            </a:r>
          </a:p>
          <a:p>
            <a:r>
              <a:rPr lang="es-ES" dirty="0"/>
              <a:t>d) Solo el Fondo Social Europeo y el Fondo Europeo de Adaptación a la Globalización (FEAG).</a:t>
            </a:r>
          </a:p>
        </p:txBody>
      </p:sp>
    </p:spTree>
    <p:extLst>
      <p:ext uri="{BB962C8B-B14F-4D97-AF65-F5344CB8AC3E}">
        <p14:creationId xmlns:p14="http://schemas.microsoft.com/office/powerpoint/2010/main" val="34482355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C6CEF7A-8CF8-1BC7-6569-C081206213EF}"/>
              </a:ext>
            </a:extLst>
          </p:cNvPr>
          <p:cNvSpPr>
            <a:spLocks noGrp="1"/>
          </p:cNvSpPr>
          <p:nvPr>
            <p:ph idx="1"/>
          </p:nvPr>
        </p:nvSpPr>
        <p:spPr/>
        <p:txBody>
          <a:bodyPr/>
          <a:lstStyle/>
          <a:p>
            <a:r>
              <a:rPr lang="es-ES" dirty="0"/>
              <a:t>43. La Unidad Administradora del Fondo Social Europeo en España (UAFSE) gestiona: </a:t>
            </a:r>
          </a:p>
          <a:p>
            <a:r>
              <a:rPr lang="es-ES" dirty="0"/>
              <a:t>a) Solo el Fondo Social Europeo. </a:t>
            </a:r>
          </a:p>
          <a:p>
            <a:r>
              <a:rPr lang="es-ES" b="1" dirty="0"/>
              <a:t>b) El Fondo Social Europeo, el Fondo de Ayuda Europea a las Personas Desfavorecidas (FEAD) y el Fondo Europeo de Adaptación a la Globalización (FEAG)</a:t>
            </a:r>
            <a:r>
              <a:rPr lang="es-ES" dirty="0"/>
              <a:t>. </a:t>
            </a:r>
          </a:p>
          <a:p>
            <a:r>
              <a:rPr lang="es-ES" dirty="0"/>
              <a:t>c) Solo el Fondo Social Europeo y el Fondo de ayuda europea a las personas desfavorecidas (FEAD). </a:t>
            </a:r>
          </a:p>
          <a:p>
            <a:r>
              <a:rPr lang="es-ES" dirty="0"/>
              <a:t>d) Solo el Fondo Social Europeo y el Fondo Europeo de Adaptación a la Globalización (FEAG).</a:t>
            </a:r>
          </a:p>
        </p:txBody>
      </p:sp>
    </p:spTree>
    <p:extLst>
      <p:ext uri="{BB962C8B-B14F-4D97-AF65-F5344CB8AC3E}">
        <p14:creationId xmlns:p14="http://schemas.microsoft.com/office/powerpoint/2010/main" val="1572038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0FE4CF3-E9A0-41C4-8C5E-CB92540301B2}"/>
              </a:ext>
            </a:extLst>
          </p:cNvPr>
          <p:cNvSpPr>
            <a:spLocks noGrp="1"/>
          </p:cNvSpPr>
          <p:nvPr>
            <p:ph idx="1"/>
          </p:nvPr>
        </p:nvSpPr>
        <p:spPr>
          <a:xfrm>
            <a:off x="2589212" y="1589649"/>
            <a:ext cx="8915400" cy="4321573"/>
          </a:xfrm>
        </p:spPr>
        <p:txBody>
          <a:bodyPr/>
          <a:lstStyle/>
          <a:p>
            <a:pPr algn="just"/>
            <a:r>
              <a:rPr lang="es-ES" sz="2000" dirty="0">
                <a:solidFill>
                  <a:srgbClr val="000000"/>
                </a:solidFill>
                <a:effectLst/>
                <a:latin typeface="Calibri" panose="020F0502020204030204" pitchFamily="34" charset="0"/>
                <a:ea typeface="Times New Roman" panose="02020603050405020304" pitchFamily="18" charset="0"/>
              </a:rPr>
              <a:t>Para ayudar a lograr estos objetivos, se establecieron </a:t>
            </a:r>
            <a:r>
              <a:rPr lang="es-ES" sz="2000" u="sng" dirty="0">
                <a:solidFill>
                  <a:srgbClr val="000000"/>
                </a:solidFill>
                <a:effectLst/>
                <a:latin typeface="Calibri" panose="020F0502020204030204" pitchFamily="34" charset="0"/>
                <a:ea typeface="Times New Roman" panose="02020603050405020304" pitchFamily="18" charset="0"/>
              </a:rPr>
              <a:t>siete iniciativas emblemáticas</a:t>
            </a:r>
            <a:r>
              <a:rPr lang="es-ES" sz="2000" dirty="0">
                <a:solidFill>
                  <a:srgbClr val="000000"/>
                </a:solidFill>
                <a:effectLst/>
                <a:latin typeface="Calibri" panose="020F0502020204030204" pitchFamily="34" charset="0"/>
                <a:ea typeface="Times New Roman" panose="02020603050405020304" pitchFamily="18" charset="0"/>
              </a:rPr>
              <a:t>. Entre ellas se encuentran la «Agenda de nuevas cualificaciones y empleos», que busca modernizar las políticas de </a:t>
            </a:r>
            <a:r>
              <a:rPr lang="es-ES" sz="2000" dirty="0" err="1">
                <a:solidFill>
                  <a:srgbClr val="000000"/>
                </a:solidFill>
                <a:effectLst/>
                <a:latin typeface="Calibri" panose="020F0502020204030204" pitchFamily="34" charset="0"/>
                <a:ea typeface="Times New Roman" panose="02020603050405020304" pitchFamily="18" charset="0"/>
              </a:rPr>
              <a:t>flexiseguridad</a:t>
            </a:r>
            <a:r>
              <a:rPr lang="es-ES" sz="2000" dirty="0">
                <a:solidFill>
                  <a:srgbClr val="000000"/>
                </a:solidFill>
                <a:effectLst/>
                <a:latin typeface="Calibri" panose="020F0502020204030204" pitchFamily="34" charset="0"/>
                <a:ea typeface="Times New Roman" panose="02020603050405020304" pitchFamily="18" charset="0"/>
              </a:rPr>
              <a:t>, la iniciativa «Juventud en Movimiento», que está destinada a reforzar la movilidad y mejorar la educación y la formación, y la </a:t>
            </a:r>
            <a:r>
              <a:rPr lang="es-ES" sz="2000" u="sng" dirty="0">
                <a:solidFill>
                  <a:srgbClr val="000000"/>
                </a:solidFill>
                <a:effectLst/>
                <a:latin typeface="Calibri" panose="020F0502020204030204" pitchFamily="34" charset="0"/>
                <a:ea typeface="Times New Roman" panose="02020603050405020304" pitchFamily="18" charset="0"/>
              </a:rPr>
              <a:t>«Plataforma Europea contra la Pobreza y la Exclusión Social». </a:t>
            </a:r>
          </a:p>
          <a:p>
            <a:pPr algn="just"/>
            <a:r>
              <a:rPr lang="es-ES" sz="2000" dirty="0">
                <a:solidFill>
                  <a:srgbClr val="000000"/>
                </a:solidFill>
                <a:effectLst/>
                <a:latin typeface="Calibri" panose="020F0502020204030204" pitchFamily="34" charset="0"/>
                <a:ea typeface="Times New Roman" panose="02020603050405020304" pitchFamily="18" charset="0"/>
              </a:rPr>
              <a:t>El progreso de estas iniciativas está siendo objeto de seguimiento en el marco del ciclo anual de gobernanza económica de la Unión: el Semestre Europeo. Como respuesta a las tasas crecientes de pobreza, en 2014 </a:t>
            </a:r>
            <a:r>
              <a:rPr lang="es-ES" sz="2000" u="sng" dirty="0">
                <a:solidFill>
                  <a:srgbClr val="000000"/>
                </a:solidFill>
                <a:effectLst/>
                <a:latin typeface="Calibri" panose="020F0502020204030204" pitchFamily="34" charset="0"/>
                <a:ea typeface="Times New Roman" panose="02020603050405020304" pitchFamily="18" charset="0"/>
              </a:rPr>
              <a:t>se creó el Fondo de Ayuda Europea para las Personas Más Desfavorecidas (FEAD), </a:t>
            </a:r>
            <a:r>
              <a:rPr lang="es-ES" sz="2000" dirty="0">
                <a:solidFill>
                  <a:srgbClr val="000000"/>
                </a:solidFill>
                <a:effectLst/>
                <a:latin typeface="Calibri" panose="020F0502020204030204" pitchFamily="34" charset="0"/>
                <a:ea typeface="Times New Roman" panose="02020603050405020304" pitchFamily="18" charset="0"/>
              </a:rPr>
              <a:t>que proporciona alimentos y asistencia material básica y desarrolla actividades de integración social.</a:t>
            </a:r>
            <a:endParaRPr lang="es-ES" sz="20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3088357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Ilustración de tabla periódica">
            <a:extLst>
              <a:ext uri="{FF2B5EF4-FFF2-40B4-BE49-F238E27FC236}">
                <a16:creationId xmlns:a16="http://schemas.microsoft.com/office/drawing/2014/main" id="{FAC1DA6A-C410-D17F-8CA6-88212EE7ED89}"/>
              </a:ext>
            </a:extLst>
          </p:cNvPr>
          <p:cNvPicPr>
            <a:picLocks noChangeAspect="1"/>
          </p:cNvPicPr>
          <p:nvPr/>
        </p:nvPicPr>
        <p:blipFill>
          <a:blip r:embed="rId2"/>
          <a:srcRect l="946" r="30942"/>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CF5E91C3-1ECC-41AD-A1DF-BF45ACF13D8E}"/>
              </a:ext>
            </a:extLst>
          </p:cNvPr>
          <p:cNvSpPr>
            <a:spLocks noGrp="1"/>
          </p:cNvSpPr>
          <p:nvPr>
            <p:ph idx="1"/>
          </p:nvPr>
        </p:nvSpPr>
        <p:spPr>
          <a:xfrm>
            <a:off x="6438191" y="714375"/>
            <a:ext cx="5066419" cy="5196847"/>
          </a:xfrm>
        </p:spPr>
        <p:txBody>
          <a:bodyPr>
            <a:normAutofit/>
          </a:bodyPr>
          <a:lstStyle/>
          <a:p>
            <a:pPr algn="just">
              <a:lnSpc>
                <a:spcPct val="90000"/>
              </a:lnSpc>
            </a:pPr>
            <a:r>
              <a:rPr lang="es-ES" sz="2000" dirty="0">
                <a:effectLst/>
                <a:latin typeface="Calibri" panose="020F0502020204030204" pitchFamily="34" charset="0"/>
                <a:ea typeface="Times New Roman" panose="02020603050405020304" pitchFamily="18" charset="0"/>
              </a:rPr>
              <a:t>El </a:t>
            </a:r>
            <a:r>
              <a:rPr lang="es-ES" sz="2000" b="1" dirty="0">
                <a:effectLst/>
                <a:latin typeface="Calibri" panose="020F0502020204030204" pitchFamily="34" charset="0"/>
                <a:ea typeface="Times New Roman" panose="02020603050405020304" pitchFamily="18" charset="0"/>
              </a:rPr>
              <a:t>26 de abril de 2017</a:t>
            </a:r>
            <a:r>
              <a:rPr lang="es-ES" sz="2000" dirty="0">
                <a:effectLst/>
                <a:latin typeface="Calibri" panose="020F0502020204030204" pitchFamily="34" charset="0"/>
                <a:ea typeface="Times New Roman" panose="02020603050405020304" pitchFamily="18" charset="0"/>
              </a:rPr>
              <a:t>, la Comisión presentó una comunicación sobre el establecimiento de </a:t>
            </a:r>
            <a:r>
              <a:rPr lang="es-ES" sz="2000" u="sng" dirty="0">
                <a:effectLst/>
                <a:latin typeface="Calibri" panose="020F0502020204030204" pitchFamily="34" charset="0"/>
                <a:ea typeface="Times New Roman" panose="02020603050405020304" pitchFamily="18" charset="0"/>
              </a:rPr>
              <a:t>un </a:t>
            </a:r>
            <a:r>
              <a:rPr lang="es-ES" sz="2000" b="1" u="sng" dirty="0">
                <a:effectLst/>
                <a:latin typeface="Calibri" panose="020F0502020204030204" pitchFamily="34" charset="0"/>
                <a:ea typeface="Times New Roman" panose="02020603050405020304" pitchFamily="18" charset="0"/>
              </a:rPr>
              <a:t>pilar europeo de derechos sociales</a:t>
            </a:r>
            <a:r>
              <a:rPr lang="es-ES" sz="2000" dirty="0">
                <a:effectLst/>
                <a:latin typeface="Calibri" panose="020F0502020204030204" pitchFamily="34" charset="0"/>
                <a:ea typeface="Times New Roman" panose="02020603050405020304" pitchFamily="18" charset="0"/>
              </a:rPr>
              <a:t>, que define veinte principios y derechos esenciales para apoyar un proceso renovado de convergencia hacia mejores condiciones de vida y de trabajo. Estos principios y derechos se estructuran en torno a </a:t>
            </a:r>
            <a:r>
              <a:rPr lang="es-ES" sz="2000" b="1" u="sng" dirty="0">
                <a:effectLst/>
                <a:latin typeface="Calibri" panose="020F0502020204030204" pitchFamily="34" charset="0"/>
                <a:ea typeface="Times New Roman" panose="02020603050405020304" pitchFamily="18" charset="0"/>
              </a:rPr>
              <a:t>tres categorías: </a:t>
            </a:r>
          </a:p>
          <a:p>
            <a:pPr marL="0" indent="0" algn="just">
              <a:lnSpc>
                <a:spcPct val="90000"/>
              </a:lnSpc>
              <a:buNone/>
            </a:pPr>
            <a:endParaRPr lang="es-ES" sz="2000" b="1" u="sng" dirty="0">
              <a:effectLst/>
              <a:latin typeface="Times New Roman" panose="02020603050405020304" pitchFamily="18" charset="0"/>
              <a:ea typeface="Times New Roman" panose="02020603050405020304" pitchFamily="18" charset="0"/>
            </a:endParaRPr>
          </a:p>
          <a:p>
            <a:pPr lvl="0" algn="ctr">
              <a:lnSpc>
                <a:spcPct val="90000"/>
              </a:lnSpc>
              <a:spcAft>
                <a:spcPts val="500"/>
              </a:spcAft>
              <a:buFont typeface="+mj-lt"/>
              <a:buAutoNum type="arabicPeriod"/>
            </a:pPr>
            <a:r>
              <a:rPr lang="es-ES" sz="2000" dirty="0">
                <a:latin typeface="Calibri" panose="020F0502020204030204" pitchFamily="34" charset="0"/>
                <a:ea typeface="Times New Roman" panose="02020603050405020304" pitchFamily="18" charset="0"/>
              </a:rPr>
              <a:t>I</a:t>
            </a:r>
            <a:r>
              <a:rPr lang="es-ES" sz="2000" dirty="0">
                <a:effectLst/>
                <a:latin typeface="Calibri" panose="020F0502020204030204" pitchFamily="34" charset="0"/>
                <a:ea typeface="Times New Roman" panose="02020603050405020304" pitchFamily="18" charset="0"/>
              </a:rPr>
              <a:t>gualdad de oportunidades y de acceso al mercado laboral.</a:t>
            </a:r>
            <a:endParaRPr lang="es-ES" sz="2000" dirty="0">
              <a:effectLst/>
              <a:latin typeface="Times New Roman" panose="02020603050405020304" pitchFamily="18" charset="0"/>
              <a:ea typeface="Times New Roman" panose="02020603050405020304" pitchFamily="18" charset="0"/>
            </a:endParaRPr>
          </a:p>
          <a:p>
            <a:pPr lvl="0" algn="ctr">
              <a:lnSpc>
                <a:spcPct val="90000"/>
              </a:lnSpc>
              <a:spcAft>
                <a:spcPts val="500"/>
              </a:spcAft>
              <a:buFont typeface="+mj-lt"/>
              <a:buAutoNum type="arabicPeriod"/>
            </a:pPr>
            <a:r>
              <a:rPr lang="es-ES" sz="2000" dirty="0">
                <a:latin typeface="Calibri" panose="020F0502020204030204" pitchFamily="34" charset="0"/>
                <a:ea typeface="Times New Roman" panose="02020603050405020304" pitchFamily="18" charset="0"/>
              </a:rPr>
              <a:t>C</a:t>
            </a:r>
            <a:r>
              <a:rPr lang="es-ES" sz="2000" dirty="0">
                <a:effectLst/>
                <a:latin typeface="Calibri" panose="020F0502020204030204" pitchFamily="34" charset="0"/>
                <a:ea typeface="Times New Roman" panose="02020603050405020304" pitchFamily="18" charset="0"/>
              </a:rPr>
              <a:t>ondiciones de trabajo justas.</a:t>
            </a:r>
            <a:endParaRPr lang="es-ES" sz="2000" dirty="0">
              <a:effectLst/>
              <a:latin typeface="Times New Roman" panose="02020603050405020304" pitchFamily="18" charset="0"/>
              <a:ea typeface="Times New Roman" panose="02020603050405020304" pitchFamily="18" charset="0"/>
            </a:endParaRPr>
          </a:p>
          <a:p>
            <a:pPr lvl="0" algn="ctr">
              <a:lnSpc>
                <a:spcPct val="90000"/>
              </a:lnSpc>
              <a:spcAft>
                <a:spcPts val="500"/>
              </a:spcAft>
              <a:buFont typeface="+mj-lt"/>
              <a:buAutoNum type="arabicPeriod"/>
            </a:pPr>
            <a:r>
              <a:rPr lang="es-ES" sz="2000" dirty="0">
                <a:latin typeface="Calibri" panose="020F0502020204030204" pitchFamily="34" charset="0"/>
                <a:ea typeface="Times New Roman" panose="02020603050405020304" pitchFamily="18" charset="0"/>
              </a:rPr>
              <a:t>P</a:t>
            </a:r>
            <a:r>
              <a:rPr lang="es-ES" sz="2000" dirty="0">
                <a:effectLst/>
                <a:latin typeface="Calibri" panose="020F0502020204030204" pitchFamily="34" charset="0"/>
                <a:ea typeface="Times New Roman" panose="02020603050405020304" pitchFamily="18" charset="0"/>
              </a:rPr>
              <a:t>rotección social e integración social. </a:t>
            </a:r>
            <a:endParaRPr lang="es-E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194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138645E-57BF-4C4C-B96C-221BFB998C22}"/>
              </a:ext>
            </a:extLst>
          </p:cNvPr>
          <p:cNvSpPr>
            <a:spLocks noGrp="1"/>
          </p:cNvSpPr>
          <p:nvPr>
            <p:ph idx="1"/>
          </p:nvPr>
        </p:nvSpPr>
        <p:spPr/>
        <p:txBody>
          <a:bodyPr/>
          <a:lstStyle/>
          <a:p>
            <a:pPr algn="ctr"/>
            <a:r>
              <a:rPr lang="es-ES" sz="2000" dirty="0">
                <a:solidFill>
                  <a:srgbClr val="000000"/>
                </a:solidFill>
                <a:effectLst/>
                <a:latin typeface="Calibri" panose="020F0502020204030204" pitchFamily="34" charset="0"/>
                <a:ea typeface="Times New Roman" panose="02020603050405020304" pitchFamily="18" charset="0"/>
              </a:rPr>
              <a:t>Durante la </a:t>
            </a:r>
            <a:r>
              <a:rPr lang="es-ES" sz="2000" b="1" dirty="0">
                <a:solidFill>
                  <a:srgbClr val="000000"/>
                </a:solidFill>
                <a:effectLst/>
                <a:latin typeface="Calibri" panose="020F0502020204030204" pitchFamily="34" charset="0"/>
                <a:ea typeface="Times New Roman" panose="02020603050405020304" pitchFamily="18" charset="0"/>
              </a:rPr>
              <a:t>Cumbre Social de Gotemburgo</a:t>
            </a:r>
            <a:r>
              <a:rPr lang="es-ES" sz="2000" dirty="0">
                <a:solidFill>
                  <a:srgbClr val="000000"/>
                </a:solidFill>
                <a:effectLst/>
                <a:latin typeface="Calibri" panose="020F0502020204030204" pitchFamily="34" charset="0"/>
                <a:ea typeface="Times New Roman" panose="02020603050405020304" pitchFamily="18" charset="0"/>
              </a:rPr>
              <a:t>, en noviembre de 2017, el Parlamento Europeo, el Consejo Europeo y la Comisión pusieron de relieve su </a:t>
            </a:r>
            <a:r>
              <a:rPr lang="es-ES" sz="2000" u="sng" dirty="0">
                <a:solidFill>
                  <a:srgbClr val="000000"/>
                </a:solidFill>
                <a:effectLst/>
                <a:latin typeface="Calibri" panose="020F0502020204030204" pitchFamily="34" charset="0"/>
                <a:ea typeface="Times New Roman" panose="02020603050405020304" pitchFamily="18" charset="0"/>
              </a:rPr>
              <a:t>compromiso conjunto mediante la adopción de una proclamación común sobre el pilar europeo de derechos sociales. </a:t>
            </a:r>
          </a:p>
          <a:p>
            <a:pPr algn="ctr"/>
            <a:r>
              <a:rPr lang="es-ES" sz="2000" dirty="0">
                <a:solidFill>
                  <a:srgbClr val="000000"/>
                </a:solidFill>
                <a:effectLst/>
                <a:latin typeface="Calibri" panose="020F0502020204030204" pitchFamily="34" charset="0"/>
                <a:ea typeface="Times New Roman" panose="02020603050405020304" pitchFamily="18" charset="0"/>
              </a:rPr>
              <a:t>Dicho pilar social </a:t>
            </a:r>
            <a:r>
              <a:rPr lang="es-ES" sz="2000" u="sng" dirty="0">
                <a:solidFill>
                  <a:srgbClr val="000000"/>
                </a:solidFill>
                <a:effectLst/>
                <a:latin typeface="Calibri" panose="020F0502020204030204" pitchFamily="34" charset="0"/>
                <a:ea typeface="Times New Roman" panose="02020603050405020304" pitchFamily="18" charset="0"/>
              </a:rPr>
              <a:t>va acompañado de un «cuadro de indicadores sociales» para evaluar los progresos y de un nuevo enfoque para integrar las prioridades sociales en todas las políticas, tales como el Plan de Inversiones para Europa y la Unión de la Energía</a:t>
            </a:r>
            <a:r>
              <a:rPr lang="es-ES" sz="2000" dirty="0">
                <a:solidFill>
                  <a:srgbClr val="000000"/>
                </a:solidFill>
                <a:effectLst/>
                <a:latin typeface="Calibri" panose="020F0502020204030204" pitchFamily="34" charset="0"/>
                <a:ea typeface="Times New Roman" panose="02020603050405020304" pitchFamily="18" charset="0"/>
              </a:rPr>
              <a:t>. Además, el 20 de junio de 2019, el Parlamento y el Consejo adoptaron el Reglamento (CE) n.º 2019/1149, por el que se crea la Autoridad Laboral Europea, con sede en Bratislava. Su principal objetivo es supervisar la aplicación de las normas laborales de la Unión.</a:t>
            </a:r>
            <a:endParaRPr lang="es-ES" sz="20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2311688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5849B12-BFDC-4194-BA51-2345C08B087A}"/>
              </a:ext>
            </a:extLst>
          </p:cNvPr>
          <p:cNvSpPr>
            <a:spLocks noGrp="1"/>
          </p:cNvSpPr>
          <p:nvPr>
            <p:ph idx="1"/>
          </p:nvPr>
        </p:nvSpPr>
        <p:spPr>
          <a:xfrm>
            <a:off x="2589212" y="1308295"/>
            <a:ext cx="8915400" cy="4602927"/>
          </a:xfrm>
        </p:spPr>
        <p:txBody>
          <a:bodyPr>
            <a:normAutofit/>
          </a:bodyPr>
          <a:lstStyle/>
          <a:p>
            <a:pPr algn="just"/>
            <a:r>
              <a:rPr lang="es-ES" sz="1800" dirty="0">
                <a:solidFill>
                  <a:srgbClr val="000000"/>
                </a:solidFill>
                <a:effectLst/>
                <a:latin typeface="Calibri" panose="020F0502020204030204" pitchFamily="34" charset="0"/>
                <a:ea typeface="Times New Roman" panose="02020603050405020304" pitchFamily="18" charset="0"/>
              </a:rPr>
              <a:t>También el </a:t>
            </a:r>
            <a:r>
              <a:rPr lang="es-ES" sz="1800" u="sng" dirty="0">
                <a:solidFill>
                  <a:srgbClr val="000000"/>
                </a:solidFill>
                <a:effectLst/>
                <a:latin typeface="Calibri" panose="020F0502020204030204" pitchFamily="34" charset="0"/>
                <a:ea typeface="Times New Roman" panose="02020603050405020304" pitchFamily="18" charset="0"/>
              </a:rPr>
              <a:t>20 de junio de 2019</a:t>
            </a:r>
            <a:r>
              <a:rPr lang="es-ES" sz="1800" dirty="0">
                <a:solidFill>
                  <a:srgbClr val="000000"/>
                </a:solidFill>
                <a:effectLst/>
                <a:latin typeface="Calibri" panose="020F0502020204030204" pitchFamily="34" charset="0"/>
                <a:ea typeface="Times New Roman" panose="02020603050405020304" pitchFamily="18" charset="0"/>
              </a:rPr>
              <a:t>, el Parlamento y el Consejo </a:t>
            </a:r>
            <a:r>
              <a:rPr lang="es-ES" sz="1800" u="sng" dirty="0">
                <a:solidFill>
                  <a:srgbClr val="000000"/>
                </a:solidFill>
                <a:effectLst/>
                <a:latin typeface="Calibri" panose="020F0502020204030204" pitchFamily="34" charset="0"/>
                <a:ea typeface="Times New Roman" panose="02020603050405020304" pitchFamily="18" charset="0"/>
              </a:rPr>
              <a:t>adoptaron la Directiva 2019/1158 relativa a la conciliación de la vida familiar y la vida profesional de los progenitores y los cuidadores.</a:t>
            </a:r>
            <a:r>
              <a:rPr lang="es-ES" sz="1800" dirty="0">
                <a:solidFill>
                  <a:srgbClr val="000000"/>
                </a:solidFill>
                <a:effectLst/>
                <a:latin typeface="Calibri" panose="020F0502020204030204" pitchFamily="34" charset="0"/>
                <a:ea typeface="Times New Roman" panose="02020603050405020304" pitchFamily="18" charset="0"/>
              </a:rPr>
              <a:t> Las nuevas disposiciones tienen por objeto seguir mejorando la igualdad entre hombres y mujeres en el mercado laboral.</a:t>
            </a:r>
            <a:endParaRPr lang="es-ES" sz="1800" dirty="0">
              <a:effectLst/>
              <a:latin typeface="Times New Roman" panose="02020603050405020304" pitchFamily="18" charset="0"/>
              <a:ea typeface="Times New Roman" panose="02020603050405020304" pitchFamily="18" charset="0"/>
            </a:endParaRPr>
          </a:p>
          <a:p>
            <a:pPr algn="just"/>
            <a:r>
              <a:rPr lang="es-ES" sz="1800" dirty="0">
                <a:solidFill>
                  <a:srgbClr val="000000"/>
                </a:solidFill>
                <a:effectLst/>
                <a:latin typeface="Calibri" panose="020F0502020204030204" pitchFamily="34" charset="0"/>
                <a:ea typeface="Times New Roman" panose="02020603050405020304" pitchFamily="18" charset="0"/>
              </a:rPr>
              <a:t>Ese mismo día entró en vigor la Directiva 2019/1152 </a:t>
            </a:r>
            <a:r>
              <a:rPr lang="es-ES" sz="1800" u="sng" dirty="0">
                <a:solidFill>
                  <a:srgbClr val="000000"/>
                </a:solidFill>
                <a:effectLst/>
                <a:latin typeface="Calibri" panose="020F0502020204030204" pitchFamily="34" charset="0"/>
                <a:ea typeface="Times New Roman" panose="02020603050405020304" pitchFamily="18" charset="0"/>
              </a:rPr>
              <a:t>relativa a unas condiciones laborales transparentes y previsibles, cuyo objeto es proporcionar a los trabajadores </a:t>
            </a:r>
            <a:r>
              <a:rPr lang="es-ES" sz="1800" dirty="0">
                <a:solidFill>
                  <a:srgbClr val="000000"/>
                </a:solidFill>
                <a:effectLst/>
                <a:latin typeface="Calibri" panose="020F0502020204030204" pitchFamily="34" charset="0"/>
                <a:ea typeface="Times New Roman" panose="02020603050405020304" pitchFamily="18" charset="0"/>
              </a:rPr>
              <a:t>—definidos de manera bastante amplia como personas físicas que durante un período de tiempo determinado realizan servicios para otra persona y bajo su dirección a cambio de una remuneración— </a:t>
            </a:r>
            <a:r>
              <a:rPr lang="es-ES" sz="1800" u="sng" dirty="0">
                <a:solidFill>
                  <a:srgbClr val="000000"/>
                </a:solidFill>
                <a:effectLst/>
                <a:latin typeface="Calibri" panose="020F0502020204030204" pitchFamily="34" charset="0"/>
                <a:ea typeface="Times New Roman" panose="02020603050405020304" pitchFamily="18" charset="0"/>
              </a:rPr>
              <a:t>un conjunto básico de nuevos derechos,</a:t>
            </a:r>
            <a:r>
              <a:rPr lang="es-ES" sz="1800" dirty="0">
                <a:solidFill>
                  <a:srgbClr val="000000"/>
                </a:solidFill>
                <a:effectLst/>
                <a:latin typeface="Calibri" panose="020F0502020204030204" pitchFamily="34" charset="0"/>
                <a:ea typeface="Times New Roman" panose="02020603050405020304" pitchFamily="18" charset="0"/>
              </a:rPr>
              <a:t> como el derecho a una información más específica en relación con los aspectos esenciales de su trabajo; la fijación de una duración máxima de los períodos de prueba al iniciar un empleo; más oportunidades para buscar un empleo complementario mediante la prohibición de las cláusulas de exclusividad; y la notificación previa de las horas de referencia y la prestación de formación obligatoria gratuita.</a:t>
            </a:r>
            <a:endParaRPr lang="es-ES" sz="18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1896212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ACFA62-58DF-4248-A26C-A1F35177B5D7}"/>
              </a:ext>
            </a:extLst>
          </p:cNvPr>
          <p:cNvSpPr>
            <a:spLocks noGrp="1"/>
          </p:cNvSpPr>
          <p:nvPr>
            <p:ph idx="1"/>
          </p:nvPr>
        </p:nvSpPr>
        <p:spPr/>
        <p:txBody>
          <a:bodyPr/>
          <a:lstStyle/>
          <a:p>
            <a:pPr algn="ctr"/>
            <a:r>
              <a:rPr lang="es-ES" sz="2000" dirty="0">
                <a:solidFill>
                  <a:srgbClr val="000000"/>
                </a:solidFill>
                <a:effectLst/>
                <a:latin typeface="Calibri" panose="020F0502020204030204" pitchFamily="34" charset="0"/>
                <a:ea typeface="Times New Roman" panose="02020603050405020304" pitchFamily="18" charset="0"/>
              </a:rPr>
              <a:t>El </a:t>
            </a:r>
            <a:r>
              <a:rPr lang="es-ES" sz="2000" u="sng" dirty="0">
                <a:solidFill>
                  <a:srgbClr val="000000"/>
                </a:solidFill>
                <a:effectLst/>
                <a:latin typeface="Calibri" panose="020F0502020204030204" pitchFamily="34" charset="0"/>
                <a:ea typeface="Times New Roman" panose="02020603050405020304" pitchFamily="18" charset="0"/>
              </a:rPr>
              <a:t>8 de noviembre de 2019, </a:t>
            </a:r>
            <a:r>
              <a:rPr lang="es-ES" sz="2000" dirty="0">
                <a:solidFill>
                  <a:srgbClr val="000000"/>
                </a:solidFill>
                <a:effectLst/>
                <a:latin typeface="Calibri" panose="020F0502020204030204" pitchFamily="34" charset="0"/>
                <a:ea typeface="Times New Roman" panose="02020603050405020304" pitchFamily="18" charset="0"/>
              </a:rPr>
              <a:t>el Consejo adoptó </a:t>
            </a:r>
            <a:r>
              <a:rPr lang="es-ES" sz="2000" u="sng" dirty="0">
                <a:solidFill>
                  <a:srgbClr val="000000"/>
                </a:solidFill>
                <a:effectLst/>
                <a:latin typeface="Calibri" panose="020F0502020204030204" pitchFamily="34" charset="0"/>
                <a:ea typeface="Times New Roman" panose="02020603050405020304" pitchFamily="18" charset="0"/>
              </a:rPr>
              <a:t>la Recomendación relativa al acceso a la protección social para los trabajadores por </a:t>
            </a:r>
            <a:r>
              <a:rPr lang="es-ES" sz="2000" b="1" u="sng" dirty="0">
                <a:solidFill>
                  <a:srgbClr val="000000"/>
                </a:solidFill>
                <a:effectLst/>
                <a:latin typeface="Calibri" panose="020F0502020204030204" pitchFamily="34" charset="0"/>
                <a:ea typeface="Times New Roman" panose="02020603050405020304" pitchFamily="18" charset="0"/>
              </a:rPr>
              <a:t>cuenta ajena y los trabajadores por cuenta propia,</a:t>
            </a:r>
            <a:r>
              <a:rPr lang="es-ES" sz="2000" dirty="0">
                <a:solidFill>
                  <a:srgbClr val="000000"/>
                </a:solidFill>
                <a:effectLst/>
                <a:latin typeface="Calibri" panose="020F0502020204030204" pitchFamily="34" charset="0"/>
                <a:ea typeface="Times New Roman" panose="02020603050405020304" pitchFamily="18" charset="0"/>
              </a:rPr>
              <a:t> que tiene </a:t>
            </a:r>
            <a:r>
              <a:rPr lang="es-ES" sz="2000" u="sng" dirty="0">
                <a:solidFill>
                  <a:srgbClr val="000000"/>
                </a:solidFill>
                <a:effectLst/>
                <a:latin typeface="Calibri" panose="020F0502020204030204" pitchFamily="34" charset="0"/>
                <a:ea typeface="Times New Roman" panose="02020603050405020304" pitchFamily="18" charset="0"/>
              </a:rPr>
              <a:t>por objeto suprimir las diferencias de cobertura formales garantizando que los trabajadores por cuenta ajena y los trabajadores por cuenta propia que trabajen en condiciones comparables puedan afiliarse a los sistemas de seguridad social que corresponda</a:t>
            </a:r>
            <a:r>
              <a:rPr lang="es-ES" sz="2000" dirty="0">
                <a:solidFill>
                  <a:srgbClr val="000000"/>
                </a:solidFill>
                <a:effectLst/>
                <a:latin typeface="Calibri" panose="020F0502020204030204" pitchFamily="34" charset="0"/>
                <a:ea typeface="Times New Roman" panose="02020603050405020304" pitchFamily="18" charset="0"/>
              </a:rPr>
              <a:t>. Una de sus recomendaciones es facilitar la transferencia de los derechos de seguridad social de un empleo a otro.</a:t>
            </a:r>
            <a:endParaRPr lang="es-ES" sz="20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918958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F0C51BE-9222-4977-A062-C883E1000CEC}"/>
              </a:ext>
            </a:extLst>
          </p:cNvPr>
          <p:cNvSpPr>
            <a:spLocks noGrp="1"/>
          </p:cNvSpPr>
          <p:nvPr>
            <p:ph idx="1"/>
          </p:nvPr>
        </p:nvSpPr>
        <p:spPr/>
        <p:txBody>
          <a:bodyPr/>
          <a:lstStyle/>
          <a:p>
            <a:r>
              <a:rPr lang="es-ES" sz="2000" b="1" dirty="0">
                <a:solidFill>
                  <a:srgbClr val="000000"/>
                </a:solidFill>
                <a:effectLst/>
                <a:latin typeface="Calibri" panose="020F0502020204030204" pitchFamily="34" charset="0"/>
                <a:ea typeface="Times New Roman" panose="02020603050405020304" pitchFamily="18" charset="0"/>
              </a:rPr>
              <a:t>1.1. PILAR EUROPEO DE LOS DERECHOS SOCIALES</a:t>
            </a:r>
            <a:r>
              <a:rPr lang="es-ES" sz="1800" b="1" dirty="0">
                <a:solidFill>
                  <a:srgbClr val="000000"/>
                </a:solidFill>
                <a:effectLst/>
                <a:latin typeface="Calibri" panose="020F0502020204030204" pitchFamily="34" charset="0"/>
                <a:ea typeface="Times New Roman" panose="02020603050405020304" pitchFamily="18" charset="0"/>
              </a:rPr>
              <a:t>.</a:t>
            </a:r>
            <a:endParaRPr lang="es-ES" sz="18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528815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3B0AFF7-59D4-4C2C-BE30-2203ABED6963}"/>
              </a:ext>
            </a:extLst>
          </p:cNvPr>
          <p:cNvSpPr>
            <a:spLocks noGrp="1"/>
          </p:cNvSpPr>
          <p:nvPr>
            <p:ph idx="1"/>
          </p:nvPr>
        </p:nvSpPr>
        <p:spPr/>
        <p:txBody>
          <a:bodyPr>
            <a:normAutofit lnSpcReduction="10000"/>
          </a:bodyPr>
          <a:lstStyle/>
          <a:p>
            <a:pPr algn="ctr" fontAlgn="ctr">
              <a:lnSpc>
                <a:spcPct val="107000"/>
              </a:lnSpc>
              <a:spcAft>
                <a:spcPts val="800"/>
              </a:spcAft>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 noviembre de 2017, el Parlamento Europeo, el Consejo y la Comisión proclamaron en la Cumbre Social de Gotemburgo, </a:t>
            </a:r>
          </a:p>
          <a:p>
            <a:pPr algn="ctr" fontAlgn="ctr">
              <a:lnSpc>
                <a:spcPct val="107000"/>
              </a:lnSpc>
              <a:spcAft>
                <a:spcPts val="800"/>
              </a:spcAft>
            </a:pPr>
            <a:endParaRPr lang="es-ES"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lgn="ctr" fontAlgn="ctr">
              <a:lnSpc>
                <a:spcPct val="107000"/>
              </a:lnSpc>
              <a:spcAft>
                <a:spcPts val="800"/>
              </a:spcAft>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el </a:t>
            </a:r>
            <a:r>
              <a:rPr lang="es-E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Pilar europeo de los derechos sociales</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que</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otorgaría derechos nuevos y más efectivos a los ciudadanos y apoyaría mercados laborales y sistemas de bienestar justos y que funcionen correctamente. </a:t>
            </a:r>
          </a:p>
          <a:p>
            <a:pPr algn="ctr" fontAlgn="ctr">
              <a:lnSpc>
                <a:spcPct val="107000"/>
              </a:lnSpc>
              <a:spcAft>
                <a:spcPts val="800"/>
              </a:spcAft>
            </a:pPr>
            <a:endParaRPr lang="es-ES"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lgn="ctr" fontAlgn="ctr">
              <a:lnSpc>
                <a:spcPct val="107000"/>
              </a:lnSpc>
              <a:spcAft>
                <a:spcPts val="800"/>
              </a:spcAft>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El pilar se basa en </a:t>
            </a:r>
            <a:r>
              <a:rPr lang="es-ES" sz="18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 principios clave</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y comprende varias iniciativas (legales) dentro de </a:t>
            </a:r>
            <a:r>
              <a:rPr lang="es-ES" sz="18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tres áreas principales</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igualdad de oportunidades y acceso al mercado laboral; condiciones de trabajo justas; y una protección social adecuada y sostenible</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fontAlgn="ctr">
              <a:lnSpc>
                <a:spcPct val="107000"/>
              </a:lnSpc>
              <a:spcAft>
                <a:spcPts val="800"/>
              </a:spcAft>
              <a:buNone/>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E30969D5-0A4F-46A5-9FD7-D3601CB35914}"/>
              </a:ext>
            </a:extLst>
          </p:cNvPr>
          <p:cNvSpPr/>
          <p:nvPr/>
        </p:nvSpPr>
        <p:spPr>
          <a:xfrm>
            <a:off x="6963508" y="2743200"/>
            <a:ext cx="23915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hacia abajo 5">
            <a:extLst>
              <a:ext uri="{FF2B5EF4-FFF2-40B4-BE49-F238E27FC236}">
                <a16:creationId xmlns:a16="http://schemas.microsoft.com/office/drawing/2014/main" id="{C996DE73-E317-4440-BDF5-F0F49EDD38B1}"/>
              </a:ext>
            </a:extLst>
          </p:cNvPr>
          <p:cNvSpPr/>
          <p:nvPr/>
        </p:nvSpPr>
        <p:spPr>
          <a:xfrm>
            <a:off x="6963508" y="4262511"/>
            <a:ext cx="23915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86078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8" name="Group 47">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49"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50"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51"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52"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53"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54"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55"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56"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57"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58"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59"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60"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62" name="Group 61">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63"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64"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65"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66"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67"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68"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69"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70"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71"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72"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73"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74"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76" name="Rectangle 75">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78"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42" name="Picture 41" descr="Figuras talladas de seres humanos coloridas">
            <a:extLst>
              <a:ext uri="{FF2B5EF4-FFF2-40B4-BE49-F238E27FC236}">
                <a16:creationId xmlns:a16="http://schemas.microsoft.com/office/drawing/2014/main" id="{3547D0D1-6EF5-5295-4273-081371D0979E}"/>
              </a:ext>
            </a:extLst>
          </p:cNvPr>
          <p:cNvPicPr>
            <a:picLocks noChangeAspect="1"/>
          </p:cNvPicPr>
          <p:nvPr/>
        </p:nvPicPr>
        <p:blipFill>
          <a:blip r:embed="rId2"/>
          <a:srcRect l="25852" r="25619" b="-1"/>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F2F8F778-E24E-44AD-96DF-8D4A7310442A}"/>
              </a:ext>
            </a:extLst>
          </p:cNvPr>
          <p:cNvSpPr>
            <a:spLocks noGrp="1"/>
          </p:cNvSpPr>
          <p:nvPr>
            <p:ph idx="1"/>
          </p:nvPr>
        </p:nvSpPr>
        <p:spPr>
          <a:xfrm>
            <a:off x="6438191" y="2133600"/>
            <a:ext cx="5066419" cy="3777622"/>
          </a:xfrm>
        </p:spPr>
        <p:txBody>
          <a:bodyPr>
            <a:normAutofit/>
          </a:bodyPr>
          <a:lstStyle/>
          <a:p>
            <a:pPr algn="ctr"/>
            <a:r>
              <a:rPr lang="es-ES" sz="2000" b="1" dirty="0">
                <a:effectLst/>
                <a:latin typeface="Calibri" panose="020F0502020204030204" pitchFamily="34" charset="0"/>
                <a:ea typeface="Calibri" panose="020F0502020204030204" pitchFamily="34" charset="0"/>
                <a:cs typeface="Calibri" panose="020F0502020204030204" pitchFamily="34" charset="0"/>
              </a:rPr>
              <a:t>1. POLITICA SOCIAL EN LA UNION EUROPEA</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978832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6D0791E3-4DF3-1BF2-4A02-27B0D8318401}"/>
              </a:ext>
            </a:extLst>
          </p:cNvPr>
          <p:cNvGraphicFramePr>
            <a:graphicFrameLocks noGrp="1"/>
          </p:cNvGraphicFramePr>
          <p:nvPr>
            <p:ph idx="1"/>
            <p:extLst>
              <p:ext uri="{D42A27DB-BD31-4B8C-83A1-F6EECF244321}">
                <p14:modId xmlns:p14="http://schemas.microsoft.com/office/powerpoint/2010/main" val="233095149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33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s-ES"/>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s-ES"/>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s-ES"/>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s-ES"/>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s-ES"/>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s-ES"/>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s-ES"/>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s-ES"/>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s-ES"/>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s-ES"/>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s-ES"/>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s-ES"/>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s-ES"/>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s-ES"/>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s-ES"/>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s-ES"/>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s-ES"/>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s-ES"/>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s-ES"/>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s-ES"/>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s-ES"/>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s-ES"/>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s-ES"/>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s-ES"/>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p:nvSpPr>
          <p:cNvPr id="3" name="Marcador de contenido 2">
            <a:extLst>
              <a:ext uri="{FF2B5EF4-FFF2-40B4-BE49-F238E27FC236}">
                <a16:creationId xmlns:a16="http://schemas.microsoft.com/office/drawing/2014/main" id="{2C5E9DD2-30B0-4398-943C-354A0DD44493}"/>
              </a:ext>
            </a:extLst>
          </p:cNvPr>
          <p:cNvSpPr>
            <a:spLocks noGrp="1"/>
          </p:cNvSpPr>
          <p:nvPr>
            <p:ph idx="1"/>
          </p:nvPr>
        </p:nvSpPr>
        <p:spPr>
          <a:xfrm>
            <a:off x="3373062" y="2133600"/>
            <a:ext cx="8131550" cy="3777622"/>
          </a:xfrm>
        </p:spPr>
        <p:txBody>
          <a:bodyPr>
            <a:normAutofit/>
          </a:bodyPr>
          <a:lstStyle/>
          <a:p>
            <a:pPr algn="ctr"/>
            <a:r>
              <a:rPr lang="es-ES" sz="2400" b="1" dirty="0">
                <a:effectLst/>
                <a:latin typeface="Arial" panose="020B0604020202020204" pitchFamily="34" charset="0"/>
                <a:ea typeface="Calibri" panose="020F0502020204030204" pitchFamily="34" charset="0"/>
                <a:cs typeface="Times New Roman" panose="02020603050405020304" pitchFamily="18" charset="0"/>
              </a:rPr>
              <a:t>Capítulo I: Igualdad de oportunidades y acceso al mercado de trabajo.</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1471025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5DA18A-33A3-4511-A25D-04D56EFF3A39}"/>
              </a:ext>
            </a:extLst>
          </p:cNvPr>
          <p:cNvSpPr>
            <a:spLocks noGrp="1"/>
          </p:cNvSpPr>
          <p:nvPr>
            <p:ph idx="1"/>
          </p:nvPr>
        </p:nvSpPr>
        <p:spPr/>
        <p:txBody>
          <a:bodyPr>
            <a:normAutofit/>
          </a:bodyPr>
          <a:lstStyle/>
          <a:p>
            <a:pPr algn="ctr" fontAlgn="ctr">
              <a:lnSpc>
                <a:spcPct val="107000"/>
              </a:lnSpc>
              <a:spcAft>
                <a:spcPts val="800"/>
              </a:spcAft>
              <a:buAutoNum type="arabicPeriod"/>
            </a:pPr>
            <a:r>
              <a:rPr lang="es-ES"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Educación, formación y aprendizaje permanente</a:t>
            </a:r>
          </a:p>
          <a:p>
            <a:pPr algn="ctr" fontAlgn="ctr">
              <a:lnSpc>
                <a:spcPct val="107000"/>
              </a:lnSpc>
              <a:spcAft>
                <a:spcPts val="800"/>
              </a:spcAft>
              <a:buAutoNum type="arabicPeriod"/>
            </a:pPr>
            <a:endParaRPr lang="es-ES" sz="20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ctr" fontAlgn="ctr">
              <a:lnSpc>
                <a:spcPct val="107000"/>
              </a:lnSpc>
              <a:spcAft>
                <a:spcPts val="800"/>
              </a:spcAft>
              <a:buAutoNum type="arabicPeriod"/>
            </a:pP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s-ES" sz="2000" dirty="0">
                <a:solidFill>
                  <a:srgbClr val="000000"/>
                </a:solidFill>
                <a:effectLst/>
                <a:latin typeface="Calibri" panose="020F0502020204030204" pitchFamily="34" charset="0"/>
                <a:ea typeface="Times New Roman" panose="02020603050405020304" pitchFamily="18" charset="0"/>
              </a:rPr>
              <a:t> Toda persona tiene derecho a una </a:t>
            </a:r>
            <a:r>
              <a:rPr lang="es-ES" sz="2000" u="sng" dirty="0">
                <a:solidFill>
                  <a:srgbClr val="000000"/>
                </a:solidFill>
                <a:effectLst/>
                <a:latin typeface="Calibri" panose="020F0502020204030204" pitchFamily="34" charset="0"/>
                <a:ea typeface="Times New Roman" panose="02020603050405020304" pitchFamily="18" charset="0"/>
              </a:rPr>
              <a:t>educación, formación y aprendizaje permanente inclusivos y de calidad</a:t>
            </a:r>
            <a:r>
              <a:rPr lang="es-ES" sz="2000" dirty="0">
                <a:solidFill>
                  <a:srgbClr val="000000"/>
                </a:solidFill>
                <a:effectLst/>
                <a:latin typeface="Calibri" panose="020F0502020204030204" pitchFamily="34" charset="0"/>
                <a:ea typeface="Times New Roman" panose="02020603050405020304" pitchFamily="18" charset="0"/>
              </a:rPr>
              <a:t>, a fin de mantener y adquirir capacidades que le permitan participar plenamente en la sociedad y gestionar con éxito las transiciones en el mercado laboral.</a:t>
            </a:r>
            <a:endParaRPr lang="es-ES" sz="2000" dirty="0">
              <a:effectLst/>
              <a:latin typeface="Times New Roman" panose="02020603050405020304" pitchFamily="18" charset="0"/>
              <a:ea typeface="Times New Roman" panose="02020603050405020304" pitchFamily="18" charset="0"/>
            </a:endParaRPr>
          </a:p>
          <a:p>
            <a:pPr algn="just"/>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17B7E9F7-1B27-46FA-AF3F-E7CC94154F3E}"/>
              </a:ext>
            </a:extLst>
          </p:cNvPr>
          <p:cNvSpPr/>
          <p:nvPr/>
        </p:nvSpPr>
        <p:spPr>
          <a:xfrm>
            <a:off x="7047914" y="2560320"/>
            <a:ext cx="337624" cy="12520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77025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F94665-6CD9-46A8-901F-CD62686CDCE6}"/>
              </a:ext>
            </a:extLst>
          </p:cNvPr>
          <p:cNvSpPr>
            <a:spLocks noGrp="1"/>
          </p:cNvSpPr>
          <p:nvPr>
            <p:ph idx="1"/>
          </p:nvPr>
        </p:nvSpPr>
        <p:spPr/>
        <p:txBody>
          <a:bodyPr>
            <a:normAutofit/>
          </a:bodyPr>
          <a:lstStyle/>
          <a:p>
            <a:pPr algn="ctr"/>
            <a:r>
              <a:rPr lang="es-ES" sz="1800" b="1" dirty="0">
                <a:solidFill>
                  <a:srgbClr val="000000"/>
                </a:solidFill>
                <a:effectLst/>
                <a:latin typeface="Calibri" panose="020F0502020204030204" pitchFamily="34" charset="0"/>
                <a:ea typeface="Times New Roman" panose="02020603050405020304" pitchFamily="18" charset="0"/>
              </a:rPr>
              <a:t>2. Igualdad de género</a:t>
            </a:r>
          </a:p>
          <a:p>
            <a:pPr algn="ctr"/>
            <a:endParaRPr lang="es-ES" sz="1800" dirty="0">
              <a:effectLst/>
              <a:latin typeface="Times New Roman" panose="02020603050405020304" pitchFamily="18" charset="0"/>
              <a:ea typeface="Times New Roman" panose="02020603050405020304" pitchFamily="18" charset="0"/>
            </a:endParaRPr>
          </a:p>
          <a:p>
            <a:pPr marL="0" indent="0" algn="ctr">
              <a:buNone/>
            </a:pPr>
            <a:r>
              <a:rPr lang="es-ES" sz="1800" dirty="0">
                <a:solidFill>
                  <a:srgbClr val="000000"/>
                </a:solidFill>
                <a:effectLst/>
                <a:latin typeface="Calibri" panose="020F0502020204030204" pitchFamily="34"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algn="ctr"/>
            <a:r>
              <a:rPr lang="es-ES" sz="1800" dirty="0">
                <a:solidFill>
                  <a:srgbClr val="000000"/>
                </a:solidFill>
                <a:effectLst/>
                <a:latin typeface="Calibri" panose="020F0502020204030204" pitchFamily="34" charset="0"/>
                <a:ea typeface="Times New Roman" panose="02020603050405020304" pitchFamily="18" charset="0"/>
              </a:rPr>
              <a:t>La </a:t>
            </a:r>
            <a:r>
              <a:rPr lang="es-ES" sz="1800" u="sng" dirty="0">
                <a:solidFill>
                  <a:srgbClr val="000000"/>
                </a:solidFill>
                <a:effectLst/>
                <a:latin typeface="Calibri" panose="020F0502020204030204" pitchFamily="34" charset="0"/>
                <a:ea typeface="Times New Roman" panose="02020603050405020304" pitchFamily="18" charset="0"/>
              </a:rPr>
              <a:t>igualdad de trato y oportunidades entre mujeres y hombres debe garantizarse y fomentarse en todos los ámbitos,</a:t>
            </a:r>
            <a:r>
              <a:rPr lang="es-ES" sz="1800" dirty="0">
                <a:solidFill>
                  <a:srgbClr val="000000"/>
                </a:solidFill>
                <a:effectLst/>
                <a:latin typeface="Calibri" panose="020F0502020204030204" pitchFamily="34" charset="0"/>
                <a:ea typeface="Times New Roman" panose="02020603050405020304" pitchFamily="18" charset="0"/>
              </a:rPr>
              <a:t> incluso en lo que respecta a la participación en el mercado laboral, las condiciones de trabajo y de empleo y la carrera profesional.</a:t>
            </a:r>
            <a:endParaRPr lang="es-ES" dirty="0">
              <a:latin typeface="Times New Roman" panose="02020603050405020304" pitchFamily="18" charset="0"/>
              <a:ea typeface="Times New Roman" panose="02020603050405020304" pitchFamily="18" charset="0"/>
            </a:endParaRPr>
          </a:p>
          <a:p>
            <a:pPr algn="ctr"/>
            <a:r>
              <a:rPr lang="es-ES" sz="1800" dirty="0">
                <a:solidFill>
                  <a:srgbClr val="000000"/>
                </a:solidFill>
                <a:effectLst/>
                <a:latin typeface="Calibri" panose="020F0502020204030204" pitchFamily="34" charset="0"/>
                <a:ea typeface="Times New Roman" panose="02020603050405020304" pitchFamily="18" charset="0"/>
              </a:rPr>
              <a:t>Las mujeres y los hombres tienen derecho a la igualdad de retribución para un trabajo equivalente.</a:t>
            </a:r>
            <a:endParaRPr lang="es-ES" sz="1800" dirty="0">
              <a:effectLst/>
              <a:latin typeface="Times New Roman" panose="02020603050405020304" pitchFamily="18" charset="0"/>
              <a:ea typeface="Times New Roman" panose="02020603050405020304" pitchFamily="18" charset="0"/>
            </a:endParaRPr>
          </a:p>
          <a:p>
            <a:pPr algn="just"/>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235F8A15-E448-456B-8C4D-E99270D3A719}"/>
              </a:ext>
            </a:extLst>
          </p:cNvPr>
          <p:cNvSpPr/>
          <p:nvPr/>
        </p:nvSpPr>
        <p:spPr>
          <a:xfrm>
            <a:off x="7061982" y="2504049"/>
            <a:ext cx="267286" cy="815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72748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E36A9AD-6338-46E1-BE16-2333F333CB87}"/>
              </a:ext>
            </a:extLst>
          </p:cNvPr>
          <p:cNvSpPr>
            <a:spLocks noGrp="1"/>
          </p:cNvSpPr>
          <p:nvPr>
            <p:ph idx="1"/>
          </p:nvPr>
        </p:nvSpPr>
        <p:spPr/>
        <p:txBody>
          <a:bodyPr/>
          <a:lstStyle/>
          <a:p>
            <a:pPr algn="ctr"/>
            <a:r>
              <a:rPr lang="es-ES" sz="1800" b="1" dirty="0">
                <a:solidFill>
                  <a:srgbClr val="000000"/>
                </a:solidFill>
                <a:effectLst/>
                <a:latin typeface="Calibri" panose="020F0502020204030204" pitchFamily="34" charset="0"/>
                <a:ea typeface="Times New Roman" panose="02020603050405020304" pitchFamily="18" charset="0"/>
              </a:rPr>
              <a:t>3. Igualdad de oportunidades</a:t>
            </a:r>
            <a:endParaRPr lang="es-ES" sz="1800" dirty="0">
              <a:effectLst/>
              <a:latin typeface="Times New Roman" panose="02020603050405020304" pitchFamily="18" charset="0"/>
              <a:ea typeface="Times New Roman" panose="02020603050405020304" pitchFamily="18" charset="0"/>
            </a:endParaRPr>
          </a:p>
          <a:p>
            <a:pPr marL="0" indent="0" algn="ctr">
              <a:buNone/>
            </a:pPr>
            <a:endParaRPr lang="es-ES" dirty="0">
              <a:solidFill>
                <a:srgbClr val="000000"/>
              </a:solidFill>
              <a:latin typeface="Calibri" panose="020F0502020204030204" pitchFamily="34" charset="0"/>
              <a:ea typeface="Times New Roman" panose="02020603050405020304" pitchFamily="18" charset="0"/>
            </a:endParaRPr>
          </a:p>
          <a:p>
            <a:pPr marL="0" indent="0" algn="ctr">
              <a:buNone/>
            </a:pPr>
            <a:endParaRPr lang="es-ES" sz="1800" dirty="0">
              <a:effectLst/>
              <a:latin typeface="Times New Roman" panose="02020603050405020304" pitchFamily="18" charset="0"/>
              <a:ea typeface="Times New Roman" panose="02020603050405020304" pitchFamily="18" charset="0"/>
            </a:endParaRPr>
          </a:p>
          <a:p>
            <a:pPr algn="ctr"/>
            <a:r>
              <a:rPr lang="es-ES" sz="1800" dirty="0">
                <a:solidFill>
                  <a:srgbClr val="000000"/>
                </a:solidFill>
                <a:effectLst/>
                <a:latin typeface="Calibri" panose="020F0502020204030204" pitchFamily="34" charset="0"/>
                <a:ea typeface="Times New Roman" panose="02020603050405020304" pitchFamily="18" charset="0"/>
              </a:rPr>
              <a:t>	Con independencia de su sexo, origen racial o étnico, religión o convicciones, discapacidad, edad u orientación sexual, </a:t>
            </a:r>
            <a:r>
              <a:rPr lang="es-ES" sz="1800" u="sng" dirty="0">
                <a:solidFill>
                  <a:srgbClr val="000000"/>
                </a:solidFill>
                <a:effectLst/>
                <a:latin typeface="Calibri" panose="020F0502020204030204" pitchFamily="34" charset="0"/>
                <a:ea typeface="Times New Roman" panose="02020603050405020304" pitchFamily="18" charset="0"/>
              </a:rPr>
              <a:t>toda persona tiene derecho a la igualdad de trato y de oportunidades en relación con el empleo, la protección social, la educación y el acceso a bienes y servicios a disposición del público</a:t>
            </a:r>
            <a:r>
              <a:rPr lang="es-ES" sz="1800" dirty="0">
                <a:solidFill>
                  <a:srgbClr val="000000"/>
                </a:solidFill>
                <a:effectLst/>
                <a:latin typeface="Calibri" panose="020F0502020204030204" pitchFamily="34" charset="0"/>
                <a:ea typeface="Times New Roman" panose="02020603050405020304" pitchFamily="18" charset="0"/>
              </a:rPr>
              <a:t>. Debe fomentarse la igualdad de oportunidades de los grupos infrarrepresentados.</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3F2CB019-AE3C-4FBF-8841-BD6EF7BD2D05}"/>
              </a:ext>
            </a:extLst>
          </p:cNvPr>
          <p:cNvSpPr/>
          <p:nvPr/>
        </p:nvSpPr>
        <p:spPr>
          <a:xfrm>
            <a:off x="6977575" y="2461846"/>
            <a:ext cx="422031" cy="8581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748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80B6965-4FE1-468B-9E69-B81692C538A0}"/>
              </a:ext>
            </a:extLst>
          </p:cNvPr>
          <p:cNvSpPr>
            <a:spLocks noGrp="1"/>
          </p:cNvSpPr>
          <p:nvPr>
            <p:ph idx="1"/>
          </p:nvPr>
        </p:nvSpPr>
        <p:spPr>
          <a:xfrm>
            <a:off x="2589212" y="1167618"/>
            <a:ext cx="8915400" cy="4743604"/>
          </a:xfrm>
        </p:spPr>
        <p:txBody>
          <a:bodyPr>
            <a:normAutofit fontScale="85000" lnSpcReduction="10000"/>
          </a:bodyPr>
          <a:lstStyle/>
          <a:p>
            <a:pPr algn="ctr"/>
            <a:r>
              <a:rPr lang="es-ES" sz="2300" b="1" dirty="0">
                <a:solidFill>
                  <a:srgbClr val="000000"/>
                </a:solidFill>
                <a:effectLst/>
                <a:latin typeface="Calibri" panose="020F0502020204030204" pitchFamily="34" charset="0"/>
                <a:ea typeface="Times New Roman" panose="02020603050405020304" pitchFamily="18" charset="0"/>
              </a:rPr>
              <a:t>4. Apoyo activo para el empleo</a:t>
            </a:r>
            <a:endParaRPr lang="es-ES" sz="2300" dirty="0">
              <a:effectLst/>
              <a:latin typeface="Times New Roman" panose="02020603050405020304" pitchFamily="18" charset="0"/>
              <a:ea typeface="Times New Roman" panose="02020603050405020304" pitchFamily="18" charset="0"/>
            </a:endParaRPr>
          </a:p>
          <a:p>
            <a:pPr marL="0" indent="0" algn="ctr">
              <a:buNone/>
            </a:pPr>
            <a:endParaRPr lang="es-ES" sz="2300" dirty="0">
              <a:solidFill>
                <a:srgbClr val="000000"/>
              </a:solidFill>
              <a:effectLst/>
              <a:latin typeface="Calibri" panose="020F0502020204030204" pitchFamily="34" charset="0"/>
              <a:ea typeface="Times New Roman" panose="02020603050405020304" pitchFamily="18" charset="0"/>
            </a:endParaRPr>
          </a:p>
          <a:p>
            <a:pPr marL="0" indent="0" algn="ctr">
              <a:buNone/>
            </a:pPr>
            <a:r>
              <a:rPr lang="es-ES" sz="2300" dirty="0">
                <a:solidFill>
                  <a:srgbClr val="000000"/>
                </a:solidFill>
                <a:effectLst/>
                <a:latin typeface="Calibri" panose="020F0502020204030204" pitchFamily="34" charset="0"/>
                <a:ea typeface="Times New Roman" panose="02020603050405020304" pitchFamily="18" charset="0"/>
              </a:rPr>
              <a:t> </a:t>
            </a:r>
            <a:endParaRPr lang="es-ES" sz="2300" dirty="0">
              <a:effectLst/>
              <a:latin typeface="Times New Roman" panose="02020603050405020304" pitchFamily="18" charset="0"/>
              <a:ea typeface="Times New Roman" panose="02020603050405020304" pitchFamily="18" charset="0"/>
            </a:endParaRPr>
          </a:p>
          <a:p>
            <a:pPr algn="ctr"/>
            <a:r>
              <a:rPr lang="es-ES" sz="2300" dirty="0">
                <a:solidFill>
                  <a:srgbClr val="000000"/>
                </a:solidFill>
                <a:effectLst/>
                <a:latin typeface="Calibri" panose="020F0502020204030204" pitchFamily="34" charset="0"/>
                <a:ea typeface="Times New Roman" panose="02020603050405020304" pitchFamily="18" charset="0"/>
              </a:rPr>
              <a:t>Toda persona tiene derecho a recibir </a:t>
            </a:r>
            <a:r>
              <a:rPr lang="es-ES" sz="2300" u="sng" dirty="0">
                <a:solidFill>
                  <a:srgbClr val="000000"/>
                </a:solidFill>
                <a:effectLst/>
                <a:latin typeface="Calibri" panose="020F0502020204030204" pitchFamily="34" charset="0"/>
                <a:ea typeface="Times New Roman" panose="02020603050405020304" pitchFamily="18" charset="0"/>
              </a:rPr>
              <a:t>asistencia personalizada y oportuna a fin de mejorar sus perspectivas de empleo o trabajo autónomo</a:t>
            </a:r>
            <a:r>
              <a:rPr lang="es-ES" sz="2300" dirty="0">
                <a:solidFill>
                  <a:srgbClr val="000000"/>
                </a:solidFill>
                <a:effectLst/>
                <a:latin typeface="Calibri" panose="020F0502020204030204" pitchFamily="34" charset="0"/>
                <a:ea typeface="Times New Roman" panose="02020603050405020304" pitchFamily="18" charset="0"/>
              </a:rPr>
              <a:t>. Esto incluye el derecho a recibir ayuda para la búsqueda de empleo, la formación y el reciclaje. Toda persona tiene derecho a la transferencia de la protección social y el derecho a la formación durante las transiciones profesionales.</a:t>
            </a:r>
            <a:endParaRPr lang="es-ES" sz="2300" dirty="0">
              <a:effectLst/>
              <a:latin typeface="Times New Roman" panose="02020603050405020304" pitchFamily="18" charset="0"/>
              <a:ea typeface="Times New Roman" panose="02020603050405020304" pitchFamily="18" charset="0"/>
            </a:endParaRPr>
          </a:p>
          <a:p>
            <a:pPr algn="ctr"/>
            <a:r>
              <a:rPr lang="es-ES" sz="2300" u="sng" dirty="0">
                <a:solidFill>
                  <a:srgbClr val="000000"/>
                </a:solidFill>
                <a:effectLst/>
                <a:latin typeface="Calibri" panose="020F0502020204030204" pitchFamily="34" charset="0"/>
                <a:ea typeface="Times New Roman" panose="02020603050405020304" pitchFamily="18" charset="0"/>
              </a:rPr>
              <a:t>Los jóvenes tienen derecho a educación continua</a:t>
            </a:r>
            <a:r>
              <a:rPr lang="es-ES" sz="2300" dirty="0">
                <a:solidFill>
                  <a:srgbClr val="000000"/>
                </a:solidFill>
                <a:effectLst/>
                <a:latin typeface="Calibri" panose="020F0502020204030204" pitchFamily="34" charset="0"/>
                <a:ea typeface="Times New Roman" panose="02020603050405020304" pitchFamily="18" charset="0"/>
              </a:rPr>
              <a:t>, una formación como aprendices, un periodo de prácticas o una oferta de empleo de buena calidad en los cuatro meses siguientes a quedar desempleados o finalizar los estudios.</a:t>
            </a:r>
            <a:endParaRPr lang="es-ES" sz="2300" dirty="0">
              <a:effectLst/>
              <a:latin typeface="Times New Roman" panose="02020603050405020304" pitchFamily="18" charset="0"/>
              <a:ea typeface="Times New Roman" panose="02020603050405020304" pitchFamily="18" charset="0"/>
            </a:endParaRPr>
          </a:p>
          <a:p>
            <a:pPr algn="ctr"/>
            <a:r>
              <a:rPr lang="es-ES" sz="2300" u="sng" dirty="0">
                <a:solidFill>
                  <a:srgbClr val="000000"/>
                </a:solidFill>
                <a:effectLst/>
                <a:latin typeface="Calibri" panose="020F0502020204030204" pitchFamily="34" charset="0"/>
                <a:ea typeface="Times New Roman" panose="02020603050405020304" pitchFamily="18" charset="0"/>
              </a:rPr>
              <a:t>Las personas desempleadas tienen derecho a recibir una ayuda personalizada, continuada y adecuada</a:t>
            </a:r>
            <a:r>
              <a:rPr lang="es-ES" sz="2300" dirty="0">
                <a:solidFill>
                  <a:srgbClr val="000000"/>
                </a:solidFill>
                <a:effectLst/>
                <a:latin typeface="Calibri" panose="020F0502020204030204" pitchFamily="34" charset="0"/>
                <a:ea typeface="Times New Roman" panose="02020603050405020304" pitchFamily="18" charset="0"/>
              </a:rPr>
              <a:t>. Los desempleados de larga duración tienen derecho a una evaluación individual detallada, a más tardar, a los 18 meses de desempleo</a:t>
            </a:r>
            <a:r>
              <a:rPr lang="es-ES" sz="1800" dirty="0">
                <a:solidFill>
                  <a:srgbClr val="000000"/>
                </a:solidFill>
                <a:effectLst/>
                <a:latin typeface="Calibri" panose="020F0502020204030204" pitchFamily="34" charset="0"/>
                <a:ea typeface="Times New Roman" panose="02020603050405020304" pitchFamily="18" charset="0"/>
              </a:rPr>
              <a:t>.</a:t>
            </a:r>
            <a:endParaRPr lang="es-ES" sz="1800" dirty="0">
              <a:effectLst/>
              <a:latin typeface="Times New Roman" panose="02020603050405020304" pitchFamily="18" charset="0"/>
              <a:ea typeface="Times New Roman" panose="02020603050405020304" pitchFamily="18" charset="0"/>
            </a:endParaRPr>
          </a:p>
          <a:p>
            <a:pPr marL="0" indent="0" algn="just">
              <a:buNone/>
            </a:pP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7E1DD645-5FB4-49E5-91DA-D68BB3CA5EA0}"/>
              </a:ext>
            </a:extLst>
          </p:cNvPr>
          <p:cNvSpPr/>
          <p:nvPr/>
        </p:nvSpPr>
        <p:spPr>
          <a:xfrm>
            <a:off x="7104185" y="1575582"/>
            <a:ext cx="337624" cy="731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84881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Bolígrafo situado en la parte superior de una línea de firma">
            <a:extLst>
              <a:ext uri="{FF2B5EF4-FFF2-40B4-BE49-F238E27FC236}">
                <a16:creationId xmlns:a16="http://schemas.microsoft.com/office/drawing/2014/main" id="{7C431297-39D5-2BA6-0996-23F8F6341A6D}"/>
              </a:ext>
            </a:extLst>
          </p:cNvPr>
          <p:cNvPicPr>
            <a:picLocks noChangeAspect="1"/>
          </p:cNvPicPr>
          <p:nvPr/>
        </p:nvPicPr>
        <p:blipFill>
          <a:blip r:embed="rId2"/>
          <a:srcRect l="52215" r="2320" b="-2"/>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4210FF11-B221-42B8-98EF-2FCED01C2FD3}"/>
              </a:ext>
            </a:extLst>
          </p:cNvPr>
          <p:cNvSpPr>
            <a:spLocks noGrp="1"/>
          </p:cNvSpPr>
          <p:nvPr>
            <p:ph idx="1"/>
          </p:nvPr>
        </p:nvSpPr>
        <p:spPr>
          <a:xfrm>
            <a:off x="6438191" y="2133600"/>
            <a:ext cx="5066419" cy="3777622"/>
          </a:xfrm>
        </p:spPr>
        <p:txBody>
          <a:bodyPr>
            <a:normAutofit/>
          </a:bodyPr>
          <a:lstStyle/>
          <a:p>
            <a:r>
              <a:rPr lang="es-ES" sz="2000" b="1" dirty="0">
                <a:effectLst/>
                <a:latin typeface="Calibri" panose="020F0502020204030204" pitchFamily="34" charset="0"/>
                <a:ea typeface="Times New Roman" panose="02020603050405020304" pitchFamily="18" charset="0"/>
              </a:rPr>
              <a:t>Capítulo II: Condiciones de trabajo justas</a:t>
            </a:r>
            <a:endParaRPr lang="es-ES" sz="20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70105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0641109F-BC15-FF93-FC2A-E19F11E30F4E}"/>
              </a:ext>
            </a:extLst>
          </p:cNvPr>
          <p:cNvGraphicFramePr>
            <a:graphicFrameLocks noGrp="1"/>
          </p:cNvGraphicFramePr>
          <p:nvPr>
            <p:ph idx="1"/>
            <p:extLst>
              <p:ext uri="{D42A27DB-BD31-4B8C-83A1-F6EECF244321}">
                <p14:modId xmlns:p14="http://schemas.microsoft.com/office/powerpoint/2010/main" val="3850142453"/>
              </p:ext>
            </p:extLst>
          </p:nvPr>
        </p:nvGraphicFramePr>
        <p:xfrm>
          <a:off x="961012" y="2144486"/>
          <a:ext cx="10265786" cy="3748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5367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216DB0D5-7CC8-FB89-1AEE-6F55EA036092}"/>
              </a:ext>
            </a:extLst>
          </p:cNvPr>
          <p:cNvGraphicFramePr>
            <a:graphicFrameLocks noGrp="1"/>
          </p:cNvGraphicFramePr>
          <p:nvPr>
            <p:ph idx="1"/>
            <p:extLst>
              <p:ext uri="{D42A27DB-BD31-4B8C-83A1-F6EECF244321}">
                <p14:modId xmlns:p14="http://schemas.microsoft.com/office/powerpoint/2010/main" val="612318227"/>
              </p:ext>
            </p:extLst>
          </p:nvPr>
        </p:nvGraphicFramePr>
        <p:xfrm>
          <a:off x="961012" y="2394856"/>
          <a:ext cx="10265786" cy="416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264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45487F40-6C2F-9D81-A512-CFB0BA90DEF4}"/>
              </a:ext>
            </a:extLst>
          </p:cNvPr>
          <p:cNvGraphicFramePr>
            <a:graphicFrameLocks noGrp="1"/>
          </p:cNvGraphicFramePr>
          <p:nvPr>
            <p:ph idx="1"/>
            <p:extLst>
              <p:ext uri="{D42A27DB-BD31-4B8C-83A1-F6EECF244321}">
                <p14:modId xmlns:p14="http://schemas.microsoft.com/office/powerpoint/2010/main" val="3275257097"/>
              </p:ext>
            </p:extLst>
          </p:nvPr>
        </p:nvGraphicFramePr>
        <p:xfrm>
          <a:off x="961012" y="2220686"/>
          <a:ext cx="10265786" cy="3672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9127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2">
            <a:extLst>
              <a:ext uri="{FF2B5EF4-FFF2-40B4-BE49-F238E27FC236}">
                <a16:creationId xmlns:a16="http://schemas.microsoft.com/office/drawing/2014/main" id="{0B61F732-3B6D-EF43-2674-8BFB8ED14938}"/>
              </a:ext>
            </a:extLst>
          </p:cNvPr>
          <p:cNvGraphicFramePr>
            <a:graphicFrameLocks noGrp="1"/>
          </p:cNvGraphicFramePr>
          <p:nvPr>
            <p:ph idx="1"/>
            <p:extLst>
              <p:ext uri="{D42A27DB-BD31-4B8C-83A1-F6EECF244321}">
                <p14:modId xmlns:p14="http://schemas.microsoft.com/office/powerpoint/2010/main" val="2917458530"/>
              </p:ext>
            </p:extLst>
          </p:nvPr>
        </p:nvGraphicFramePr>
        <p:xfrm>
          <a:off x="2589212" y="609601"/>
          <a:ext cx="8915400" cy="5301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5163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B7018560-E026-36C3-4C06-ED0272210750}"/>
              </a:ext>
            </a:extLst>
          </p:cNvPr>
          <p:cNvGraphicFramePr>
            <a:graphicFrameLocks noGrp="1"/>
          </p:cNvGraphicFramePr>
          <p:nvPr>
            <p:ph idx="1"/>
            <p:extLst>
              <p:ext uri="{D42A27DB-BD31-4B8C-83A1-F6EECF244321}">
                <p14:modId xmlns:p14="http://schemas.microsoft.com/office/powerpoint/2010/main" val="371545369"/>
              </p:ext>
            </p:extLst>
          </p:nvPr>
        </p:nvGraphicFramePr>
        <p:xfrm>
          <a:off x="961012" y="1709057"/>
          <a:ext cx="10265786" cy="4183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5849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984E554-BA2D-42C9-B532-0152E5931C9E}"/>
              </a:ext>
            </a:extLst>
          </p:cNvPr>
          <p:cNvSpPr>
            <a:spLocks noGrp="1"/>
          </p:cNvSpPr>
          <p:nvPr>
            <p:ph idx="1"/>
          </p:nvPr>
        </p:nvSpPr>
        <p:spPr/>
        <p:txBody>
          <a:bodyPr/>
          <a:lstStyle/>
          <a:p>
            <a:pPr algn="ctr"/>
            <a:r>
              <a:rPr lang="es-ES" sz="2000" b="1" dirty="0">
                <a:solidFill>
                  <a:srgbClr val="000000"/>
                </a:solidFill>
                <a:effectLst/>
                <a:latin typeface="Calibri" panose="020F0502020204030204" pitchFamily="34" charset="0"/>
                <a:ea typeface="Times New Roman" panose="02020603050405020304" pitchFamily="18" charset="0"/>
              </a:rPr>
              <a:t>9. Equilibrio entre vida profesional y privada</a:t>
            </a:r>
          </a:p>
          <a:p>
            <a:pPr algn="ctr"/>
            <a:endParaRPr lang="es-ES" sz="2000" dirty="0">
              <a:effectLst/>
              <a:latin typeface="Times New Roman" panose="02020603050405020304" pitchFamily="18" charset="0"/>
              <a:ea typeface="Times New Roman" panose="02020603050405020304" pitchFamily="18" charset="0"/>
            </a:endParaRPr>
          </a:p>
          <a:p>
            <a:pPr marL="0" indent="0" algn="ctr">
              <a:buNone/>
            </a:pPr>
            <a:r>
              <a:rPr lang="es-ES" sz="2000" dirty="0">
                <a:solidFill>
                  <a:srgbClr val="000000"/>
                </a:solidFill>
                <a:effectLst/>
                <a:latin typeface="Calibri" panose="020F0502020204030204" pitchFamily="34" charset="0"/>
                <a:ea typeface="Times New Roman" panose="02020603050405020304" pitchFamily="18" charset="0"/>
              </a:rPr>
              <a:t> </a:t>
            </a:r>
            <a:endParaRPr lang="es-ES" sz="2000" dirty="0">
              <a:effectLst/>
              <a:latin typeface="Times New Roman" panose="02020603050405020304" pitchFamily="18" charset="0"/>
              <a:ea typeface="Times New Roman" panose="02020603050405020304" pitchFamily="18" charset="0"/>
            </a:endParaRPr>
          </a:p>
          <a:p>
            <a:pPr algn="ctr"/>
            <a:r>
              <a:rPr lang="es-ES" sz="2000" u="sng" dirty="0">
                <a:solidFill>
                  <a:srgbClr val="000000"/>
                </a:solidFill>
                <a:effectLst/>
                <a:latin typeface="Calibri" panose="020F0502020204030204" pitchFamily="34" charset="0"/>
                <a:ea typeface="Times New Roman" panose="02020603050405020304" pitchFamily="18" charset="0"/>
              </a:rPr>
              <a:t>Los padres y las personas con responsabilidades asistenciales tienen derecho a los permisos adecuados, a unas condiciones de trabajo flexibles y a servicios de asistencia.</a:t>
            </a:r>
            <a:r>
              <a:rPr lang="es-ES" sz="2000" dirty="0">
                <a:solidFill>
                  <a:srgbClr val="000000"/>
                </a:solidFill>
                <a:effectLst/>
                <a:latin typeface="Calibri" panose="020F0502020204030204" pitchFamily="34" charset="0"/>
                <a:ea typeface="Times New Roman" panose="02020603050405020304" pitchFamily="18" charset="0"/>
              </a:rPr>
              <a:t> Las mujeres y los hombres deben tener igualdad de acceso a permisos especiales para cumplir con sus responsabilidades asistenciales y debe animárseles a utilizarlos de forma equilibrada.</a:t>
            </a:r>
            <a:endParaRPr lang="es-ES" sz="2000" dirty="0">
              <a:effectLst/>
              <a:latin typeface="Times New Roman" panose="02020603050405020304" pitchFamily="18" charset="0"/>
              <a:ea typeface="Times New Roman" panose="02020603050405020304" pitchFamily="18" charset="0"/>
            </a:endParaRPr>
          </a:p>
          <a:p>
            <a:pPr marL="0" indent="0" algn="just">
              <a:buNone/>
            </a:pP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6253D3C7-3646-4D08-AD82-6526C418153F}"/>
              </a:ext>
            </a:extLst>
          </p:cNvPr>
          <p:cNvSpPr/>
          <p:nvPr/>
        </p:nvSpPr>
        <p:spPr>
          <a:xfrm>
            <a:off x="6836898" y="2475914"/>
            <a:ext cx="281354" cy="953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8501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948CBA7-A6B7-4670-B96A-5027725500B1}"/>
              </a:ext>
            </a:extLst>
          </p:cNvPr>
          <p:cNvSpPr>
            <a:spLocks noGrp="1"/>
          </p:cNvSpPr>
          <p:nvPr>
            <p:ph idx="1"/>
          </p:nvPr>
        </p:nvSpPr>
        <p:spPr/>
        <p:txBody>
          <a:bodyPr/>
          <a:lstStyle/>
          <a:p>
            <a:pPr marL="0" indent="0" algn="ctr">
              <a:buNone/>
            </a:pPr>
            <a:r>
              <a:rPr lang="es-ES" sz="1800" b="1" dirty="0">
                <a:solidFill>
                  <a:srgbClr val="000000"/>
                </a:solidFill>
                <a:effectLst/>
                <a:latin typeface="Calibri" panose="020F0502020204030204" pitchFamily="34" charset="0"/>
                <a:ea typeface="Times New Roman" panose="02020603050405020304" pitchFamily="18" charset="0"/>
              </a:rPr>
              <a:t>10. Entorno de trabajo saludable, seguro y adaptado y protección de datos</a:t>
            </a:r>
          </a:p>
          <a:p>
            <a:pPr marL="0" indent="0" algn="ctr">
              <a:buNone/>
            </a:pPr>
            <a:endParaRPr lang="es-ES" b="1" dirty="0">
              <a:solidFill>
                <a:srgbClr val="000000"/>
              </a:solidFill>
              <a:latin typeface="Calibri" panose="020F0502020204030204" pitchFamily="34" charset="0"/>
              <a:ea typeface="Times New Roman" panose="02020603050405020304" pitchFamily="18" charset="0"/>
            </a:endParaRPr>
          </a:p>
          <a:p>
            <a:pPr marL="0" indent="0" algn="ctr">
              <a:buNone/>
            </a:pPr>
            <a:endParaRPr lang="es-ES" sz="1800" dirty="0">
              <a:effectLst/>
              <a:latin typeface="Times New Roman" panose="02020603050405020304" pitchFamily="18" charset="0"/>
              <a:ea typeface="Times New Roman" panose="02020603050405020304" pitchFamily="18" charset="0"/>
            </a:endParaRPr>
          </a:p>
          <a:p>
            <a:pPr algn="ctr"/>
            <a:r>
              <a:rPr lang="es-ES" sz="1800" dirty="0">
                <a:solidFill>
                  <a:srgbClr val="000000"/>
                </a:solidFill>
                <a:effectLst/>
                <a:latin typeface="Calibri" panose="020F0502020204030204" pitchFamily="34" charset="0"/>
                <a:ea typeface="Times New Roman" panose="02020603050405020304" pitchFamily="18" charset="0"/>
              </a:rPr>
              <a:t>Los trabajadores tienen derecho a un </a:t>
            </a:r>
            <a:r>
              <a:rPr lang="es-ES" sz="1800" u="sng" dirty="0">
                <a:solidFill>
                  <a:srgbClr val="000000"/>
                </a:solidFill>
                <a:effectLst/>
                <a:latin typeface="Calibri" panose="020F0502020204030204" pitchFamily="34" charset="0"/>
                <a:ea typeface="Times New Roman" panose="02020603050405020304" pitchFamily="18" charset="0"/>
              </a:rPr>
              <a:t>elevado nivel de protección de la salud y la seguridad en el trabajo.</a:t>
            </a:r>
            <a:endParaRPr lang="es-ES" sz="1800" dirty="0">
              <a:effectLst/>
              <a:latin typeface="Times New Roman" panose="02020603050405020304" pitchFamily="18" charset="0"/>
              <a:ea typeface="Times New Roman" panose="02020603050405020304" pitchFamily="18" charset="0"/>
            </a:endParaRPr>
          </a:p>
          <a:p>
            <a:pPr algn="ctr"/>
            <a:r>
              <a:rPr lang="es-ES" sz="1800" dirty="0">
                <a:solidFill>
                  <a:srgbClr val="000000"/>
                </a:solidFill>
                <a:effectLst/>
                <a:latin typeface="Calibri" panose="020F0502020204030204" pitchFamily="34" charset="0"/>
                <a:ea typeface="Times New Roman" panose="02020603050405020304" pitchFamily="18" charset="0"/>
              </a:rPr>
              <a:t>Los trabajadores tienen derecho a un entorno de trabajo adaptado a sus necesidades profesionales y que les permita prolongar su participación en el mercado laboral.</a:t>
            </a:r>
            <a:endParaRPr lang="es-ES" dirty="0">
              <a:solidFill>
                <a:srgbClr val="000000"/>
              </a:solidFill>
              <a:latin typeface="Calibri" panose="020F0502020204030204" pitchFamily="34" charset="0"/>
              <a:ea typeface="Times New Roman" panose="02020603050405020304" pitchFamily="18" charset="0"/>
            </a:endParaRPr>
          </a:p>
          <a:p>
            <a:pPr algn="ctr"/>
            <a:r>
              <a:rPr lang="es-ES" sz="1800" dirty="0">
                <a:solidFill>
                  <a:srgbClr val="000000"/>
                </a:solidFill>
                <a:effectLst/>
                <a:latin typeface="Calibri" panose="020F0502020204030204" pitchFamily="34" charset="0"/>
                <a:ea typeface="Times New Roman" panose="02020603050405020304" pitchFamily="18" charset="0"/>
              </a:rPr>
              <a:t>Los trabajadores tienen derecho a la protección de sus datos personales en el contexto del empleo.</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B63A67F1-76B5-4AD9-AC82-CEBAC41B757D}"/>
              </a:ext>
            </a:extLst>
          </p:cNvPr>
          <p:cNvSpPr/>
          <p:nvPr/>
        </p:nvSpPr>
        <p:spPr>
          <a:xfrm>
            <a:off x="6949440" y="2489982"/>
            <a:ext cx="393895" cy="8018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39634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Arte digital de un candado">
            <a:extLst>
              <a:ext uri="{FF2B5EF4-FFF2-40B4-BE49-F238E27FC236}">
                <a16:creationId xmlns:a16="http://schemas.microsoft.com/office/drawing/2014/main" id="{99A64CE7-8992-C701-B24C-4506BB652B37}"/>
              </a:ext>
            </a:extLst>
          </p:cNvPr>
          <p:cNvPicPr>
            <a:picLocks noChangeAspect="1"/>
          </p:cNvPicPr>
          <p:nvPr/>
        </p:nvPicPr>
        <p:blipFill>
          <a:blip r:embed="rId2"/>
          <a:srcRect l="7782" r="42157" b="2"/>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A1129973-0D09-4BC4-B94C-4E5BEFE60B36}"/>
              </a:ext>
            </a:extLst>
          </p:cNvPr>
          <p:cNvSpPr>
            <a:spLocks noGrp="1"/>
          </p:cNvSpPr>
          <p:nvPr>
            <p:ph idx="1"/>
          </p:nvPr>
        </p:nvSpPr>
        <p:spPr>
          <a:xfrm>
            <a:off x="6438191" y="2133600"/>
            <a:ext cx="5066419" cy="3777622"/>
          </a:xfrm>
        </p:spPr>
        <p:txBody>
          <a:bodyPr>
            <a:normAutofit/>
          </a:bodyPr>
          <a:lstStyle/>
          <a:p>
            <a:r>
              <a:rPr lang="es-ES" b="1" dirty="0">
                <a:effectLst/>
                <a:latin typeface="Calibri" panose="020F0502020204030204" pitchFamily="34" charset="0"/>
                <a:ea typeface="Times New Roman" panose="02020603050405020304" pitchFamily="18" charset="0"/>
              </a:rPr>
              <a:t>Capítulo III: Protección e inclusión social</a:t>
            </a:r>
            <a:endParaRPr lang="es-ES"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361200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65F8A9-9499-4A44-BDAD-F706130FD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8132C2D-AFE4-478D-A86B-81059C205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BFD52-DD96-4666-8D77-C636870FD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92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941746C-2C12-4564-8342-A3055D836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8132921" y="3187343"/>
            <a:ext cx="1105119" cy="506624"/>
          </a:xfrm>
          <a:custGeom>
            <a:avLst/>
            <a:gdLst>
              <a:gd name="connsiteX0" fmla="*/ 0 w 1105119"/>
              <a:gd name="connsiteY0" fmla="*/ 506624 h 506624"/>
              <a:gd name="connsiteX1" fmla="*/ 759132 w 1105119"/>
              <a:gd name="connsiteY1" fmla="*/ 505572 h 506624"/>
              <a:gd name="connsiteX2" fmla="*/ 849827 w 1105119"/>
              <a:gd name="connsiteY2" fmla="*/ 505572 h 506624"/>
              <a:gd name="connsiteX3" fmla="*/ 864083 w 1105119"/>
              <a:gd name="connsiteY3" fmla="*/ 500804 h 506624"/>
              <a:gd name="connsiteX4" fmla="*/ 869065 w 1105119"/>
              <a:gd name="connsiteY4" fmla="*/ 496035 h 506624"/>
              <a:gd name="connsiteX5" fmla="*/ 1098034 w 1105119"/>
              <a:gd name="connsiteY5" fmla="*/ 267092 h 506624"/>
              <a:gd name="connsiteX6" fmla="*/ 1098034 w 1105119"/>
              <a:gd name="connsiteY6" fmla="*/ 238480 h 506624"/>
              <a:gd name="connsiteX7" fmla="*/ 869065 w 1105119"/>
              <a:gd name="connsiteY7" fmla="*/ 9537 h 506624"/>
              <a:gd name="connsiteX8" fmla="*/ 864083 w 1105119"/>
              <a:gd name="connsiteY8" fmla="*/ 4769 h 506624"/>
              <a:gd name="connsiteX9" fmla="*/ 849827 w 1105119"/>
              <a:gd name="connsiteY9" fmla="*/ 0 h 506624"/>
              <a:gd name="connsiteX10" fmla="*/ 759132 w 1105119"/>
              <a:gd name="connsiteY10" fmla="*/ 0 h 506624"/>
              <a:gd name="connsiteX11" fmla="*/ 0 w 1105119"/>
              <a:gd name="connsiteY11" fmla="*/ 2157 h 50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5119" h="506624">
                <a:moveTo>
                  <a:pt x="0" y="506624"/>
                </a:moveTo>
                <a:lnTo>
                  <a:pt x="759132" y="505572"/>
                </a:lnTo>
                <a:lnTo>
                  <a:pt x="849827" y="505572"/>
                </a:lnTo>
                <a:cubicBezTo>
                  <a:pt x="854636" y="505572"/>
                  <a:pt x="859446" y="500804"/>
                  <a:pt x="864083" y="500804"/>
                </a:cubicBezTo>
                <a:cubicBezTo>
                  <a:pt x="864083" y="496035"/>
                  <a:pt x="869065" y="496035"/>
                  <a:pt x="869065" y="496035"/>
                </a:cubicBezTo>
                <a:lnTo>
                  <a:pt x="1098034" y="267092"/>
                </a:lnTo>
                <a:cubicBezTo>
                  <a:pt x="1107481" y="257555"/>
                  <a:pt x="1107481" y="248018"/>
                  <a:pt x="1098034" y="238480"/>
                </a:cubicBezTo>
                <a:lnTo>
                  <a:pt x="869065" y="9537"/>
                </a:lnTo>
                <a:cubicBezTo>
                  <a:pt x="867519" y="7914"/>
                  <a:pt x="865629" y="6392"/>
                  <a:pt x="864083" y="4769"/>
                </a:cubicBezTo>
                <a:cubicBezTo>
                  <a:pt x="859446" y="0"/>
                  <a:pt x="854636" y="0"/>
                  <a:pt x="849827" y="0"/>
                </a:cubicBezTo>
                <a:lnTo>
                  <a:pt x="759132" y="0"/>
                </a:lnTo>
                <a:lnTo>
                  <a:pt x="0" y="2157"/>
                </a:ln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DC1E1E67-D510-39A0-5FAD-30397258DEF1}"/>
              </a:ext>
            </a:extLst>
          </p:cNvPr>
          <p:cNvGraphicFramePr>
            <a:graphicFrameLocks noGrp="1"/>
          </p:cNvGraphicFramePr>
          <p:nvPr>
            <p:ph idx="1"/>
            <p:extLst>
              <p:ext uri="{D42A27DB-BD31-4B8C-83A1-F6EECF244321}">
                <p14:modId xmlns:p14="http://schemas.microsoft.com/office/powerpoint/2010/main" val="590508449"/>
              </p:ext>
            </p:extLst>
          </p:nvPr>
        </p:nvGraphicFramePr>
        <p:xfrm>
          <a:off x="6164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1428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65F8A9-9499-4A44-BDAD-F706130FD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8132C2D-AFE4-478D-A86B-81059C205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BFD52-DD96-4666-8D77-C636870FD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92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941746C-2C12-4564-8342-A3055D836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8132921" y="3187343"/>
            <a:ext cx="1105119" cy="506624"/>
          </a:xfrm>
          <a:custGeom>
            <a:avLst/>
            <a:gdLst>
              <a:gd name="connsiteX0" fmla="*/ 0 w 1105119"/>
              <a:gd name="connsiteY0" fmla="*/ 506624 h 506624"/>
              <a:gd name="connsiteX1" fmla="*/ 759132 w 1105119"/>
              <a:gd name="connsiteY1" fmla="*/ 505572 h 506624"/>
              <a:gd name="connsiteX2" fmla="*/ 849827 w 1105119"/>
              <a:gd name="connsiteY2" fmla="*/ 505572 h 506624"/>
              <a:gd name="connsiteX3" fmla="*/ 864083 w 1105119"/>
              <a:gd name="connsiteY3" fmla="*/ 500804 h 506624"/>
              <a:gd name="connsiteX4" fmla="*/ 869065 w 1105119"/>
              <a:gd name="connsiteY4" fmla="*/ 496035 h 506624"/>
              <a:gd name="connsiteX5" fmla="*/ 1098034 w 1105119"/>
              <a:gd name="connsiteY5" fmla="*/ 267092 h 506624"/>
              <a:gd name="connsiteX6" fmla="*/ 1098034 w 1105119"/>
              <a:gd name="connsiteY6" fmla="*/ 238480 h 506624"/>
              <a:gd name="connsiteX7" fmla="*/ 869065 w 1105119"/>
              <a:gd name="connsiteY7" fmla="*/ 9537 h 506624"/>
              <a:gd name="connsiteX8" fmla="*/ 864083 w 1105119"/>
              <a:gd name="connsiteY8" fmla="*/ 4769 h 506624"/>
              <a:gd name="connsiteX9" fmla="*/ 849827 w 1105119"/>
              <a:gd name="connsiteY9" fmla="*/ 0 h 506624"/>
              <a:gd name="connsiteX10" fmla="*/ 759132 w 1105119"/>
              <a:gd name="connsiteY10" fmla="*/ 0 h 506624"/>
              <a:gd name="connsiteX11" fmla="*/ 0 w 1105119"/>
              <a:gd name="connsiteY11" fmla="*/ 2157 h 50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5119" h="506624">
                <a:moveTo>
                  <a:pt x="0" y="506624"/>
                </a:moveTo>
                <a:lnTo>
                  <a:pt x="759132" y="505572"/>
                </a:lnTo>
                <a:lnTo>
                  <a:pt x="849827" y="505572"/>
                </a:lnTo>
                <a:cubicBezTo>
                  <a:pt x="854636" y="505572"/>
                  <a:pt x="859446" y="500804"/>
                  <a:pt x="864083" y="500804"/>
                </a:cubicBezTo>
                <a:cubicBezTo>
                  <a:pt x="864083" y="496035"/>
                  <a:pt x="869065" y="496035"/>
                  <a:pt x="869065" y="496035"/>
                </a:cubicBezTo>
                <a:lnTo>
                  <a:pt x="1098034" y="267092"/>
                </a:lnTo>
                <a:cubicBezTo>
                  <a:pt x="1107481" y="257555"/>
                  <a:pt x="1107481" y="248018"/>
                  <a:pt x="1098034" y="238480"/>
                </a:cubicBezTo>
                <a:lnTo>
                  <a:pt x="869065" y="9537"/>
                </a:lnTo>
                <a:cubicBezTo>
                  <a:pt x="867519" y="7914"/>
                  <a:pt x="865629" y="6392"/>
                  <a:pt x="864083" y="4769"/>
                </a:cubicBezTo>
                <a:cubicBezTo>
                  <a:pt x="859446" y="0"/>
                  <a:pt x="854636" y="0"/>
                  <a:pt x="849827" y="0"/>
                </a:cubicBezTo>
                <a:lnTo>
                  <a:pt x="759132" y="0"/>
                </a:lnTo>
                <a:lnTo>
                  <a:pt x="0" y="2157"/>
                </a:ln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619E4174-6B20-9258-F769-56A816DC8EE1}"/>
              </a:ext>
            </a:extLst>
          </p:cNvPr>
          <p:cNvGraphicFramePr>
            <a:graphicFrameLocks noGrp="1"/>
          </p:cNvGraphicFramePr>
          <p:nvPr>
            <p:ph idx="1"/>
            <p:extLst>
              <p:ext uri="{D42A27DB-BD31-4B8C-83A1-F6EECF244321}">
                <p14:modId xmlns:p14="http://schemas.microsoft.com/office/powerpoint/2010/main" val="3046327569"/>
              </p:ext>
            </p:extLst>
          </p:nvPr>
        </p:nvGraphicFramePr>
        <p:xfrm>
          <a:off x="6164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5852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65F8A9-9499-4A44-BDAD-F706130FD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8132C2D-AFE4-478D-A86B-81059C205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BFD52-DD96-4666-8D77-C636870FD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92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941746C-2C12-4564-8342-A3055D836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8132921" y="3187343"/>
            <a:ext cx="1105119" cy="506624"/>
          </a:xfrm>
          <a:custGeom>
            <a:avLst/>
            <a:gdLst>
              <a:gd name="connsiteX0" fmla="*/ 0 w 1105119"/>
              <a:gd name="connsiteY0" fmla="*/ 506624 h 506624"/>
              <a:gd name="connsiteX1" fmla="*/ 759132 w 1105119"/>
              <a:gd name="connsiteY1" fmla="*/ 505572 h 506624"/>
              <a:gd name="connsiteX2" fmla="*/ 849827 w 1105119"/>
              <a:gd name="connsiteY2" fmla="*/ 505572 h 506624"/>
              <a:gd name="connsiteX3" fmla="*/ 864083 w 1105119"/>
              <a:gd name="connsiteY3" fmla="*/ 500804 h 506624"/>
              <a:gd name="connsiteX4" fmla="*/ 869065 w 1105119"/>
              <a:gd name="connsiteY4" fmla="*/ 496035 h 506624"/>
              <a:gd name="connsiteX5" fmla="*/ 1098034 w 1105119"/>
              <a:gd name="connsiteY5" fmla="*/ 267092 h 506624"/>
              <a:gd name="connsiteX6" fmla="*/ 1098034 w 1105119"/>
              <a:gd name="connsiteY6" fmla="*/ 238480 h 506624"/>
              <a:gd name="connsiteX7" fmla="*/ 869065 w 1105119"/>
              <a:gd name="connsiteY7" fmla="*/ 9537 h 506624"/>
              <a:gd name="connsiteX8" fmla="*/ 864083 w 1105119"/>
              <a:gd name="connsiteY8" fmla="*/ 4769 h 506624"/>
              <a:gd name="connsiteX9" fmla="*/ 849827 w 1105119"/>
              <a:gd name="connsiteY9" fmla="*/ 0 h 506624"/>
              <a:gd name="connsiteX10" fmla="*/ 759132 w 1105119"/>
              <a:gd name="connsiteY10" fmla="*/ 0 h 506624"/>
              <a:gd name="connsiteX11" fmla="*/ 0 w 1105119"/>
              <a:gd name="connsiteY11" fmla="*/ 2157 h 50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5119" h="506624">
                <a:moveTo>
                  <a:pt x="0" y="506624"/>
                </a:moveTo>
                <a:lnTo>
                  <a:pt x="759132" y="505572"/>
                </a:lnTo>
                <a:lnTo>
                  <a:pt x="849827" y="505572"/>
                </a:lnTo>
                <a:cubicBezTo>
                  <a:pt x="854636" y="505572"/>
                  <a:pt x="859446" y="500804"/>
                  <a:pt x="864083" y="500804"/>
                </a:cubicBezTo>
                <a:cubicBezTo>
                  <a:pt x="864083" y="496035"/>
                  <a:pt x="869065" y="496035"/>
                  <a:pt x="869065" y="496035"/>
                </a:cubicBezTo>
                <a:lnTo>
                  <a:pt x="1098034" y="267092"/>
                </a:lnTo>
                <a:cubicBezTo>
                  <a:pt x="1107481" y="257555"/>
                  <a:pt x="1107481" y="248018"/>
                  <a:pt x="1098034" y="238480"/>
                </a:cubicBezTo>
                <a:lnTo>
                  <a:pt x="869065" y="9537"/>
                </a:lnTo>
                <a:cubicBezTo>
                  <a:pt x="867519" y="7914"/>
                  <a:pt x="865629" y="6392"/>
                  <a:pt x="864083" y="4769"/>
                </a:cubicBezTo>
                <a:cubicBezTo>
                  <a:pt x="859446" y="0"/>
                  <a:pt x="854636" y="0"/>
                  <a:pt x="849827" y="0"/>
                </a:cubicBezTo>
                <a:lnTo>
                  <a:pt x="759132" y="0"/>
                </a:lnTo>
                <a:lnTo>
                  <a:pt x="0" y="2157"/>
                </a:ln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06E58655-C7A5-584D-4F63-B888D39E4790}"/>
              </a:ext>
            </a:extLst>
          </p:cNvPr>
          <p:cNvGraphicFramePr>
            <a:graphicFrameLocks noGrp="1"/>
          </p:cNvGraphicFramePr>
          <p:nvPr>
            <p:ph idx="1"/>
            <p:extLst>
              <p:ext uri="{D42A27DB-BD31-4B8C-83A1-F6EECF244321}">
                <p14:modId xmlns:p14="http://schemas.microsoft.com/office/powerpoint/2010/main" val="3167869212"/>
              </p:ext>
            </p:extLst>
          </p:nvPr>
        </p:nvGraphicFramePr>
        <p:xfrm>
          <a:off x="6164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2912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p:nvSpPr>
          <p:cNvPr id="3" name="Marcador de contenido 2">
            <a:extLst>
              <a:ext uri="{FF2B5EF4-FFF2-40B4-BE49-F238E27FC236}">
                <a16:creationId xmlns:a16="http://schemas.microsoft.com/office/drawing/2014/main" id="{B76BFC3F-B972-47BC-A3D6-F7DC7CF03A92}"/>
              </a:ext>
            </a:extLst>
          </p:cNvPr>
          <p:cNvSpPr>
            <a:spLocks noGrp="1"/>
          </p:cNvSpPr>
          <p:nvPr>
            <p:ph idx="1"/>
          </p:nvPr>
        </p:nvSpPr>
        <p:spPr>
          <a:xfrm>
            <a:off x="5280368" y="1059872"/>
            <a:ext cx="6224244" cy="4851350"/>
          </a:xfrm>
        </p:spPr>
        <p:txBody>
          <a:bodyPr>
            <a:normAutofit/>
          </a:bodyPr>
          <a:lstStyle/>
          <a:p>
            <a:pPr marL="0" indent="0">
              <a:buNone/>
            </a:pPr>
            <a:r>
              <a:rPr lang="es-ES" b="1" dirty="0">
                <a:effectLst/>
                <a:latin typeface="Calibri" panose="020F0502020204030204" pitchFamily="34" charset="0"/>
                <a:ea typeface="Times New Roman" panose="02020603050405020304" pitchFamily="18" charset="0"/>
              </a:rPr>
              <a:t>14. Renta mínima</a:t>
            </a:r>
          </a:p>
          <a:p>
            <a:pPr marL="0" indent="0">
              <a:buNone/>
            </a:pPr>
            <a:endParaRPr lang="es-ES" dirty="0">
              <a:effectLst/>
              <a:latin typeface="Times New Roman" panose="02020603050405020304" pitchFamily="18" charset="0"/>
              <a:ea typeface="Times New Roman" panose="02020603050405020304" pitchFamily="18" charset="0"/>
            </a:endParaRPr>
          </a:p>
          <a:p>
            <a:pPr algn="just"/>
            <a:r>
              <a:rPr lang="es-ES" dirty="0">
                <a:effectLst/>
                <a:latin typeface="Calibri" panose="020F0502020204030204" pitchFamily="34" charset="0"/>
                <a:ea typeface="Times New Roman" panose="02020603050405020304" pitchFamily="18" charset="0"/>
              </a:rPr>
              <a:t>Toda persona que carezca de recursos suficientes tiene derecho a unas </a:t>
            </a:r>
            <a:r>
              <a:rPr lang="es-ES" u="sng" dirty="0">
                <a:effectLst/>
                <a:latin typeface="Calibri" panose="020F0502020204030204" pitchFamily="34" charset="0"/>
                <a:ea typeface="Times New Roman" panose="02020603050405020304" pitchFamily="18" charset="0"/>
              </a:rPr>
              <a:t>prestaciones de renta mínima adecuadas que garanticen una vida digna a lo largo de todas las etapas de la vida, así como el acceso a bienes y servicios de capacitación</a:t>
            </a:r>
            <a:r>
              <a:rPr lang="es-ES" dirty="0">
                <a:effectLst/>
                <a:latin typeface="Calibri" panose="020F0502020204030204" pitchFamily="34" charset="0"/>
                <a:ea typeface="Times New Roman" panose="02020603050405020304" pitchFamily="18" charset="0"/>
              </a:rPr>
              <a:t>. Para las personas que pueden trabajar, las prestaciones de renta mínima deben combinarse con incentivos a la (re)integración en el mercado laboral. </a:t>
            </a:r>
            <a:endParaRPr lang="es-ES"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569749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cxnSp>
        <p:nvCxnSpPr>
          <p:cNvPr id="21" name="Straight Connector 20">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24"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s-ES"/>
            </a:p>
          </p:txBody>
        </p:sp>
        <p:sp>
          <p:nvSpPr>
            <p:cNvPr id="25"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s-ES"/>
            </a:p>
          </p:txBody>
        </p:sp>
        <p:sp>
          <p:nvSpPr>
            <p:cNvPr id="26"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s-ES"/>
            </a:p>
          </p:txBody>
        </p:sp>
        <p:sp>
          <p:nvSpPr>
            <p:cNvPr id="27"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s-ES"/>
            </a:p>
          </p:txBody>
        </p:sp>
        <p:sp>
          <p:nvSpPr>
            <p:cNvPr id="28"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s-ES"/>
            </a:p>
          </p:txBody>
        </p:sp>
        <p:sp>
          <p:nvSpPr>
            <p:cNvPr id="29"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s-ES"/>
            </a:p>
          </p:txBody>
        </p:sp>
        <p:sp>
          <p:nvSpPr>
            <p:cNvPr id="30"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s-ES"/>
            </a:p>
          </p:txBody>
        </p:sp>
        <p:sp>
          <p:nvSpPr>
            <p:cNvPr id="31"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s-ES"/>
            </a:p>
          </p:txBody>
        </p:sp>
        <p:sp>
          <p:nvSpPr>
            <p:cNvPr id="32"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s-ES"/>
            </a:p>
          </p:txBody>
        </p:sp>
        <p:sp>
          <p:nvSpPr>
            <p:cNvPr id="33"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s-ES"/>
            </a:p>
          </p:txBody>
        </p:sp>
        <p:sp>
          <p:nvSpPr>
            <p:cNvPr id="34"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s-ES"/>
            </a:p>
          </p:txBody>
        </p:sp>
        <p:sp>
          <p:nvSpPr>
            <p:cNvPr id="35"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s-ES"/>
            </a:p>
          </p:txBody>
        </p:sp>
      </p:grpSp>
      <p:sp>
        <p:nvSpPr>
          <p:cNvPr id="3" name="Marcador de contenido 2">
            <a:extLst>
              <a:ext uri="{FF2B5EF4-FFF2-40B4-BE49-F238E27FC236}">
                <a16:creationId xmlns:a16="http://schemas.microsoft.com/office/drawing/2014/main" id="{FFC34629-FF46-4578-A7E4-09D9A5E1A497}"/>
              </a:ext>
            </a:extLst>
          </p:cNvPr>
          <p:cNvSpPr>
            <a:spLocks noGrp="1"/>
          </p:cNvSpPr>
          <p:nvPr>
            <p:ph idx="1"/>
          </p:nvPr>
        </p:nvSpPr>
        <p:spPr>
          <a:xfrm>
            <a:off x="5049062" y="942108"/>
            <a:ext cx="6455549" cy="4969114"/>
          </a:xfrm>
        </p:spPr>
        <p:txBody>
          <a:bodyPr anchor="ctr">
            <a:normAutofit/>
          </a:bodyPr>
          <a:lstStyle/>
          <a:p>
            <a:pPr marL="0" indent="0" algn="just">
              <a:buNone/>
            </a:pPr>
            <a:r>
              <a:rPr lang="es-ES" b="1" dirty="0">
                <a:solidFill>
                  <a:schemeClr val="tx2">
                    <a:lumMod val="75000"/>
                  </a:schemeClr>
                </a:solidFill>
                <a:effectLst/>
                <a:latin typeface="Calibri" panose="020F0502020204030204" pitchFamily="34" charset="0"/>
                <a:ea typeface="Times New Roman" panose="02020603050405020304" pitchFamily="18" charset="0"/>
              </a:rPr>
              <a:t>15. Pensiones y prestaciones de vejez</a:t>
            </a:r>
            <a:endParaRPr lang="es-ES" dirty="0">
              <a:solidFill>
                <a:schemeClr val="tx2">
                  <a:lumMod val="75000"/>
                </a:schemeClr>
              </a:solidFill>
              <a:effectLst/>
              <a:latin typeface="Times New Roman" panose="02020603050405020304" pitchFamily="18" charset="0"/>
              <a:ea typeface="Times New Roman" panose="02020603050405020304" pitchFamily="18" charset="0"/>
            </a:endParaRPr>
          </a:p>
          <a:p>
            <a:pPr algn="just"/>
            <a:r>
              <a:rPr lang="es-ES" dirty="0">
                <a:solidFill>
                  <a:schemeClr val="tx2">
                    <a:lumMod val="75000"/>
                  </a:schemeClr>
                </a:solidFill>
                <a:effectLst/>
                <a:latin typeface="Calibri" panose="020F0502020204030204" pitchFamily="34" charset="0"/>
                <a:ea typeface="Times New Roman" panose="02020603050405020304" pitchFamily="18" charset="0"/>
              </a:rPr>
              <a:t>Los trabajadores por cuenta ajena y por cuenta propia tienen derecho a </a:t>
            </a:r>
            <a:r>
              <a:rPr lang="es-ES" u="sng" dirty="0">
                <a:solidFill>
                  <a:schemeClr val="tx2">
                    <a:lumMod val="75000"/>
                  </a:schemeClr>
                </a:solidFill>
                <a:effectLst/>
                <a:latin typeface="Calibri" panose="020F0502020204030204" pitchFamily="34" charset="0"/>
                <a:ea typeface="Times New Roman" panose="02020603050405020304" pitchFamily="18" charset="0"/>
              </a:rPr>
              <a:t>recibir una pensión de jubilación acorde a sus contribuciones</a:t>
            </a:r>
            <a:r>
              <a:rPr lang="es-ES" dirty="0">
                <a:solidFill>
                  <a:schemeClr val="tx2">
                    <a:lumMod val="75000"/>
                  </a:schemeClr>
                </a:solidFill>
                <a:effectLst/>
                <a:latin typeface="Calibri" panose="020F0502020204030204" pitchFamily="34" charset="0"/>
                <a:ea typeface="Times New Roman" panose="02020603050405020304" pitchFamily="18" charset="0"/>
              </a:rPr>
              <a:t> que garantice una renta adecuada. Las mujeres y los hombres deben tener las mismas oportunidades para adquirir derechos de pensión.</a:t>
            </a:r>
            <a:endParaRPr lang="es-ES" dirty="0">
              <a:solidFill>
                <a:schemeClr val="tx2">
                  <a:lumMod val="75000"/>
                </a:schemeClr>
              </a:solidFill>
              <a:effectLst/>
              <a:latin typeface="Times New Roman" panose="02020603050405020304" pitchFamily="18" charset="0"/>
              <a:ea typeface="Times New Roman" panose="02020603050405020304" pitchFamily="18" charset="0"/>
            </a:endParaRPr>
          </a:p>
          <a:p>
            <a:pPr algn="just"/>
            <a:r>
              <a:rPr lang="es-ES" dirty="0">
                <a:solidFill>
                  <a:schemeClr val="tx2">
                    <a:lumMod val="75000"/>
                  </a:schemeClr>
                </a:solidFill>
                <a:effectLst/>
                <a:latin typeface="Calibri" panose="020F0502020204030204" pitchFamily="34" charset="0"/>
                <a:ea typeface="Times New Roman" panose="02020603050405020304" pitchFamily="18" charset="0"/>
              </a:rPr>
              <a:t>Toda persona tiene derecho a los recursos que garanticen una vida digna en la vejez.</a:t>
            </a:r>
            <a:endParaRPr lang="es-ES" dirty="0">
              <a:solidFill>
                <a:schemeClr val="tx2">
                  <a:lumMod val="75000"/>
                </a:schemeClr>
              </a:solidFill>
              <a:effectLst/>
              <a:latin typeface="Times New Roman" panose="02020603050405020304" pitchFamily="18" charset="0"/>
              <a:ea typeface="Times New Roman" panose="02020603050405020304" pitchFamily="18" charset="0"/>
            </a:endParaRPr>
          </a:p>
          <a:p>
            <a:endParaRPr lang="es-ES" dirty="0">
              <a:solidFill>
                <a:schemeClr val="tx2">
                  <a:lumMod val="75000"/>
                </a:schemeClr>
              </a:solidFill>
            </a:endParaRPr>
          </a:p>
        </p:txBody>
      </p:sp>
    </p:spTree>
    <p:extLst>
      <p:ext uri="{BB962C8B-B14F-4D97-AF65-F5344CB8AC3E}">
        <p14:creationId xmlns:p14="http://schemas.microsoft.com/office/powerpoint/2010/main" val="318103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53D334AA-6C46-5059-11A1-2C79DD360B31}"/>
              </a:ext>
            </a:extLst>
          </p:cNvPr>
          <p:cNvGraphicFramePr>
            <a:graphicFrameLocks noGrp="1"/>
          </p:cNvGraphicFramePr>
          <p:nvPr>
            <p:ph idx="1"/>
            <p:extLst>
              <p:ext uri="{D42A27DB-BD31-4B8C-83A1-F6EECF244321}">
                <p14:modId xmlns:p14="http://schemas.microsoft.com/office/powerpoint/2010/main" val="262935258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731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s-ES"/>
            </a:p>
          </p:txBody>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s-ES"/>
            </a:p>
          </p:txBody>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s-ES"/>
            </a:p>
          </p:txBody>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s-ES"/>
            </a:p>
          </p:txBody>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s-ES"/>
            </a:p>
          </p:txBody>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s-ES"/>
            </a:p>
          </p:txBody>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s-ES"/>
            </a:p>
          </p:txBody>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s-ES"/>
            </a:p>
          </p:txBody>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s-ES"/>
            </a:p>
          </p:txBody>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s-ES"/>
            </a:p>
          </p:txBody>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s-ES"/>
            </a:p>
          </p:txBody>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s-ES"/>
            </a:p>
          </p:txBody>
        </p:sp>
      </p:grpSp>
      <p:sp>
        <p:nvSpPr>
          <p:cNvPr id="3" name="Marcador de contenido 2">
            <a:extLst>
              <a:ext uri="{FF2B5EF4-FFF2-40B4-BE49-F238E27FC236}">
                <a16:creationId xmlns:a16="http://schemas.microsoft.com/office/drawing/2014/main" id="{72968134-8E7E-4076-A51C-0880132A9418}"/>
              </a:ext>
            </a:extLst>
          </p:cNvPr>
          <p:cNvSpPr>
            <a:spLocks noGrp="1"/>
          </p:cNvSpPr>
          <p:nvPr>
            <p:ph idx="1"/>
          </p:nvPr>
        </p:nvSpPr>
        <p:spPr>
          <a:xfrm>
            <a:off x="5049062" y="942108"/>
            <a:ext cx="6455549" cy="4969114"/>
          </a:xfrm>
        </p:spPr>
        <p:txBody>
          <a:bodyPr anchor="ctr">
            <a:normAutofit/>
          </a:bodyPr>
          <a:lstStyle/>
          <a:p>
            <a:pPr marL="0" indent="0" algn="just" fontAlgn="ctr">
              <a:spcAft>
                <a:spcPts val="800"/>
              </a:spcAft>
              <a:buNone/>
            </a:pPr>
            <a:r>
              <a:rPr lang="es-ES" b="1"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Competencias en el ámbito social: UE y los gobiernos nacionales</a:t>
            </a:r>
          </a:p>
          <a:p>
            <a:pPr algn="just" fontAlgn="ctr">
              <a:spcAft>
                <a:spcPts val="800"/>
              </a:spcAft>
            </a:pPr>
            <a:r>
              <a:rPr lang="es-ES"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La Unión Europea solo tiene </a:t>
            </a:r>
            <a:r>
              <a:rPr lang="es-ES" u="none" strike="noStrike"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competencias limitadas</a:t>
            </a:r>
            <a:r>
              <a:rPr lang="es-ES"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 en el ámbito social. Esto significa que la </a:t>
            </a:r>
            <a:r>
              <a:rPr lang="es-ES" u="sng"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responsabilidad del empleo y las políticas sociales recae principalmente en los gobiernos nacionales</a:t>
            </a:r>
            <a:endParaRPr lang="es-ES" u="sng"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ctr">
              <a:spcAft>
                <a:spcPts val="800"/>
              </a:spcAft>
            </a:pPr>
            <a:r>
              <a:rPr lang="es-ES"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Sin embargo, </a:t>
            </a:r>
            <a:r>
              <a:rPr lang="es-ES" u="sng"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la dimensión social de la UE se ha ido desarrollando gradualmente a lo largo del proceso de integración europea </a:t>
            </a:r>
            <a:r>
              <a:rPr lang="es-ES"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y la UE ha elaborado una serie de </a:t>
            </a:r>
            <a:r>
              <a:rPr lang="es-ES" u="sng"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instrumentos en el sector social</a:t>
            </a:r>
            <a:r>
              <a:rPr lang="es-ES"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a:t>
            </a:r>
            <a:endParaRPr lang="es-ES"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ctr">
              <a:spcAft>
                <a:spcPts val="800"/>
              </a:spcAft>
            </a:pPr>
            <a:r>
              <a:rPr lang="es-ES"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Estos incluyen </a:t>
            </a:r>
            <a:r>
              <a:rPr lang="es-ES" u="sng"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leyes, fondos o herramientas de la UE para coordinar y supervisar mejor las políticas nacionales</a:t>
            </a:r>
            <a:r>
              <a:rPr lang="es-ES"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 La UE también alienta a los Estados miembros a compartir las mejores prácticas en sectores como la </a:t>
            </a:r>
            <a:r>
              <a:rPr lang="es-ES" u="sng" dirty="0">
                <a:solidFill>
                  <a:schemeClr val="tx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inclusión social, la pobreza y las pensiones.</a:t>
            </a:r>
            <a:endParaRPr lang="es-ES" u="sng"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solidFill>
                <a:schemeClr val="tx2">
                  <a:lumMod val="75000"/>
                </a:schemeClr>
              </a:solidFill>
            </a:endParaRPr>
          </a:p>
        </p:txBody>
      </p:sp>
    </p:spTree>
    <p:extLst>
      <p:ext uri="{BB962C8B-B14F-4D97-AF65-F5344CB8AC3E}">
        <p14:creationId xmlns:p14="http://schemas.microsoft.com/office/powerpoint/2010/main" val="2278305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Dos personas sujetando sus manos entre sí">
            <a:extLst>
              <a:ext uri="{FF2B5EF4-FFF2-40B4-BE49-F238E27FC236}">
                <a16:creationId xmlns:a16="http://schemas.microsoft.com/office/drawing/2014/main" id="{9821C3BD-E9AE-AF70-2099-5733C43792E6}"/>
              </a:ext>
            </a:extLst>
          </p:cNvPr>
          <p:cNvPicPr>
            <a:picLocks noChangeAspect="1"/>
          </p:cNvPicPr>
          <p:nvPr/>
        </p:nvPicPr>
        <p:blipFill>
          <a:blip r:embed="rId2"/>
          <a:srcRect l="24214" r="30321" b="-2"/>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2B02873A-468C-469C-9BAB-D8C590DD3101}"/>
              </a:ext>
            </a:extLst>
          </p:cNvPr>
          <p:cNvSpPr>
            <a:spLocks noGrp="1"/>
          </p:cNvSpPr>
          <p:nvPr>
            <p:ph idx="1"/>
          </p:nvPr>
        </p:nvSpPr>
        <p:spPr>
          <a:xfrm>
            <a:off x="6438191" y="2133600"/>
            <a:ext cx="5066419" cy="3777622"/>
          </a:xfrm>
        </p:spPr>
        <p:txBody>
          <a:bodyPr>
            <a:normAutofit/>
          </a:bodyPr>
          <a:lstStyle/>
          <a:p>
            <a:pPr marL="0" indent="0" algn="just">
              <a:buNone/>
            </a:pPr>
            <a:r>
              <a:rPr lang="es-ES" b="1" dirty="0">
                <a:effectLst/>
                <a:latin typeface="Calibri" panose="020F0502020204030204" pitchFamily="34" charset="0"/>
                <a:ea typeface="Times New Roman" panose="02020603050405020304" pitchFamily="18" charset="0"/>
              </a:rPr>
              <a:t>17. Inclusión de las personas con discapacidad</a:t>
            </a:r>
            <a:endParaRPr lang="es-ES" dirty="0">
              <a:latin typeface="Calibri" panose="020F0502020204030204" pitchFamily="34" charset="0"/>
              <a:ea typeface="Times New Roman" panose="02020603050405020304" pitchFamily="18" charset="0"/>
            </a:endParaRPr>
          </a:p>
          <a:p>
            <a:pPr marL="0" indent="0" algn="just">
              <a:buNone/>
            </a:pPr>
            <a:r>
              <a:rPr lang="es-ES" dirty="0">
                <a:effectLst/>
                <a:latin typeface="Calibri" panose="020F0502020204030204" pitchFamily="34" charset="0"/>
                <a:ea typeface="Times New Roman" panose="02020603050405020304" pitchFamily="18" charset="0"/>
              </a:rPr>
              <a:t> </a:t>
            </a:r>
            <a:endParaRPr lang="es-ES" dirty="0">
              <a:effectLst/>
              <a:latin typeface="Times New Roman" panose="02020603050405020304" pitchFamily="18" charset="0"/>
              <a:ea typeface="Times New Roman" panose="02020603050405020304" pitchFamily="18" charset="0"/>
            </a:endParaRPr>
          </a:p>
          <a:p>
            <a:pPr algn="just"/>
            <a:r>
              <a:rPr lang="es-ES" dirty="0">
                <a:effectLst/>
                <a:latin typeface="Calibri" panose="020F0502020204030204" pitchFamily="34" charset="0"/>
                <a:ea typeface="Times New Roman" panose="02020603050405020304" pitchFamily="18" charset="0"/>
              </a:rPr>
              <a:t>	Las personas con discapacidad tienen </a:t>
            </a:r>
            <a:r>
              <a:rPr lang="es-ES" u="sng" dirty="0">
                <a:effectLst/>
                <a:latin typeface="Calibri" panose="020F0502020204030204" pitchFamily="34" charset="0"/>
                <a:ea typeface="Times New Roman" panose="02020603050405020304" pitchFamily="18" charset="0"/>
              </a:rPr>
              <a:t>derecho a una ayuda a la renta que garantice una vida digna, a servicios que les permitan participar en el mercado laboral y en la sociedad y a un entorno de trabajo adaptado a sus necesidades.</a:t>
            </a:r>
            <a:endParaRPr lang="es-ES" u="sng" dirty="0">
              <a:effectLst/>
              <a:latin typeface="Times New Roman" panose="02020603050405020304" pitchFamily="18" charset="0"/>
              <a:ea typeface="Times New Roman" panose="02020603050405020304" pitchFamily="18" charset="0"/>
            </a:endParaRPr>
          </a:p>
          <a:p>
            <a:endParaRPr lang="es-ES"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2840451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0908A1AE-7C46-BEBC-08CB-83C73476CFB9}"/>
              </a:ext>
            </a:extLst>
          </p:cNvPr>
          <p:cNvGraphicFramePr>
            <a:graphicFrameLocks noGrp="1"/>
          </p:cNvGraphicFramePr>
          <p:nvPr>
            <p:ph idx="1"/>
            <p:extLst>
              <p:ext uri="{D42A27DB-BD31-4B8C-83A1-F6EECF244321}">
                <p14:modId xmlns:p14="http://schemas.microsoft.com/office/powerpoint/2010/main" val="2075297018"/>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5521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Figuras de casas en diferentes posiciones y tamaños">
            <a:extLst>
              <a:ext uri="{FF2B5EF4-FFF2-40B4-BE49-F238E27FC236}">
                <a16:creationId xmlns:a16="http://schemas.microsoft.com/office/drawing/2014/main" id="{1D6ACACA-50AB-4C83-1B20-13882193286E}"/>
              </a:ext>
            </a:extLst>
          </p:cNvPr>
          <p:cNvPicPr>
            <a:picLocks noChangeAspect="1"/>
          </p:cNvPicPr>
          <p:nvPr/>
        </p:nvPicPr>
        <p:blipFill>
          <a:blip r:embed="rId2"/>
          <a:srcRect l="22097" r="39590"/>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207AEF38-42C5-4423-A2A5-E6237B195F05}"/>
              </a:ext>
            </a:extLst>
          </p:cNvPr>
          <p:cNvSpPr>
            <a:spLocks noGrp="1"/>
          </p:cNvSpPr>
          <p:nvPr>
            <p:ph idx="1"/>
          </p:nvPr>
        </p:nvSpPr>
        <p:spPr>
          <a:xfrm>
            <a:off x="6438191" y="2133600"/>
            <a:ext cx="5066419" cy="3777622"/>
          </a:xfrm>
        </p:spPr>
        <p:txBody>
          <a:bodyPr>
            <a:normAutofit/>
          </a:bodyPr>
          <a:lstStyle/>
          <a:p>
            <a:pPr marL="0" indent="0" algn="just">
              <a:lnSpc>
                <a:spcPct val="90000"/>
              </a:lnSpc>
              <a:buNone/>
            </a:pPr>
            <a:r>
              <a:rPr lang="es-ES" sz="1700" b="1" dirty="0">
                <a:effectLst/>
                <a:latin typeface="Calibri" panose="020F0502020204030204" pitchFamily="34" charset="0"/>
                <a:ea typeface="Times New Roman" panose="02020603050405020304" pitchFamily="18" charset="0"/>
              </a:rPr>
              <a:t>19. Vivienda y asistencia para las personas sin hogar</a:t>
            </a:r>
            <a:endParaRPr lang="es-ES" sz="1700" dirty="0">
              <a:effectLst/>
              <a:latin typeface="Times New Roman" panose="02020603050405020304" pitchFamily="18" charset="0"/>
              <a:ea typeface="Times New Roman" panose="02020603050405020304" pitchFamily="18" charset="0"/>
            </a:endParaRPr>
          </a:p>
          <a:p>
            <a:pPr marL="0" indent="0" algn="just">
              <a:lnSpc>
                <a:spcPct val="90000"/>
              </a:lnSpc>
              <a:buNone/>
            </a:pPr>
            <a:endParaRPr lang="es-ES" sz="1700" dirty="0">
              <a:effectLst/>
              <a:latin typeface="Times New Roman" panose="02020603050405020304" pitchFamily="18" charset="0"/>
              <a:ea typeface="Times New Roman" panose="02020603050405020304" pitchFamily="18" charset="0"/>
            </a:endParaRPr>
          </a:p>
          <a:p>
            <a:pPr marL="342900" lvl="0" indent="-342900" algn="just">
              <a:lnSpc>
                <a:spcPct val="90000"/>
              </a:lnSpc>
              <a:buFont typeface="+mj-lt"/>
              <a:buAutoNum type="alphaLcPeriod"/>
            </a:pPr>
            <a:r>
              <a:rPr lang="es-ES" sz="1700" u="sng" dirty="0">
                <a:effectLst/>
                <a:latin typeface="Calibri" panose="020F0502020204030204" pitchFamily="34" charset="0"/>
                <a:ea typeface="Times New Roman" panose="02020603050405020304" pitchFamily="18" charset="0"/>
              </a:rPr>
              <a:t>Debe proporcionarse a las personas necesitadas acceso a viviendas sociales o ayudas a la vivienda de buena calidad</a:t>
            </a:r>
            <a:r>
              <a:rPr lang="es-ES" sz="1700" dirty="0">
                <a:effectLst/>
                <a:latin typeface="Calibri" panose="020F0502020204030204" pitchFamily="34" charset="0"/>
                <a:ea typeface="Times New Roman" panose="02020603050405020304" pitchFamily="18" charset="0"/>
              </a:rPr>
              <a:t>.</a:t>
            </a:r>
            <a:endParaRPr lang="es-ES" sz="1700" dirty="0">
              <a:effectLst/>
              <a:latin typeface="Times New Roman" panose="02020603050405020304" pitchFamily="18" charset="0"/>
              <a:ea typeface="Times New Roman" panose="02020603050405020304" pitchFamily="18" charset="0"/>
            </a:endParaRPr>
          </a:p>
          <a:p>
            <a:pPr marL="342900" lvl="0" indent="-342900" algn="just">
              <a:lnSpc>
                <a:spcPct val="90000"/>
              </a:lnSpc>
              <a:buFont typeface="+mj-lt"/>
              <a:buAutoNum type="alphaLcPeriod"/>
            </a:pPr>
            <a:r>
              <a:rPr lang="es-ES" sz="1700" u="sng" dirty="0">
                <a:effectLst/>
                <a:latin typeface="Calibri" panose="020F0502020204030204" pitchFamily="34" charset="0"/>
                <a:ea typeface="Times New Roman" panose="02020603050405020304" pitchFamily="18" charset="0"/>
              </a:rPr>
              <a:t>Las personas vulnerables tienen derecho a una asistencia y una protección adecuadas </a:t>
            </a:r>
            <a:r>
              <a:rPr lang="es-ES" sz="1700" dirty="0">
                <a:effectLst/>
                <a:latin typeface="Calibri" panose="020F0502020204030204" pitchFamily="34" charset="0"/>
                <a:ea typeface="Times New Roman" panose="02020603050405020304" pitchFamily="18" charset="0"/>
              </a:rPr>
              <a:t>frente a un desalojo forzoso.</a:t>
            </a:r>
            <a:endParaRPr lang="es-ES" sz="1700" dirty="0">
              <a:effectLst/>
              <a:latin typeface="Times New Roman" panose="02020603050405020304" pitchFamily="18" charset="0"/>
              <a:ea typeface="Times New Roman" panose="02020603050405020304" pitchFamily="18" charset="0"/>
            </a:endParaRPr>
          </a:p>
          <a:p>
            <a:pPr marL="342900" lvl="0" indent="-342900" algn="just">
              <a:lnSpc>
                <a:spcPct val="90000"/>
              </a:lnSpc>
              <a:buFont typeface="+mj-lt"/>
              <a:buAutoNum type="alphaLcPeriod"/>
            </a:pPr>
            <a:r>
              <a:rPr lang="es-ES" sz="1700" u="sng" dirty="0">
                <a:effectLst/>
                <a:latin typeface="Calibri" panose="020F0502020204030204" pitchFamily="34" charset="0"/>
                <a:ea typeface="Times New Roman" panose="02020603050405020304" pitchFamily="18" charset="0"/>
              </a:rPr>
              <a:t>Deben facilitarse a las personas sin hogar un alojamiento y los servicios adecuados con el fin de promover su inclusión social</a:t>
            </a:r>
            <a:r>
              <a:rPr lang="es-ES" sz="1700" dirty="0">
                <a:effectLst/>
                <a:latin typeface="Calibri" panose="020F0502020204030204" pitchFamily="34" charset="0"/>
                <a:ea typeface="Times New Roman" panose="02020603050405020304" pitchFamily="18" charset="0"/>
              </a:rPr>
              <a:t>.</a:t>
            </a:r>
            <a:endParaRPr lang="es-ES" sz="1700" dirty="0">
              <a:effectLst/>
              <a:latin typeface="Times New Roman" panose="02020603050405020304" pitchFamily="18" charset="0"/>
              <a:ea typeface="Times New Roman" panose="02020603050405020304" pitchFamily="18" charset="0"/>
            </a:endParaRPr>
          </a:p>
          <a:p>
            <a:pPr>
              <a:lnSpc>
                <a:spcPct val="90000"/>
              </a:lnSpc>
            </a:pPr>
            <a:endParaRPr lang="es-ES" sz="1700" dirty="0">
              <a:effectLst/>
              <a:latin typeface="Times New Roman" panose="02020603050405020304" pitchFamily="18" charset="0"/>
              <a:ea typeface="Times New Roman" panose="02020603050405020304" pitchFamily="18" charset="0"/>
            </a:endParaRPr>
          </a:p>
          <a:p>
            <a:pPr>
              <a:lnSpc>
                <a:spcPct val="90000"/>
              </a:lnSpc>
            </a:pPr>
            <a:endParaRPr lang="es-ES" sz="1700" dirty="0"/>
          </a:p>
        </p:txBody>
      </p:sp>
    </p:spTree>
    <p:extLst>
      <p:ext uri="{BB962C8B-B14F-4D97-AF65-F5344CB8AC3E}">
        <p14:creationId xmlns:p14="http://schemas.microsoft.com/office/powerpoint/2010/main" val="243589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0" name="Group 19">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21"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22"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23"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24"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25"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26"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27"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28"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9"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30"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31"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32"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34" name="Group 33">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35"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36"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37"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38"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9"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40"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41"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42"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43"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44"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45"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46"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48" name="Rectangle 47">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50"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9C591726-23DE-D0D6-99C0-0418B671C1F6}"/>
              </a:ext>
            </a:extLst>
          </p:cNvPr>
          <p:cNvGraphicFramePr>
            <a:graphicFrameLocks noGrp="1"/>
          </p:cNvGraphicFramePr>
          <p:nvPr>
            <p:ph idx="1"/>
            <p:extLst>
              <p:ext uri="{D42A27DB-BD31-4B8C-83A1-F6EECF244321}">
                <p14:modId xmlns:p14="http://schemas.microsoft.com/office/powerpoint/2010/main" val="4084851893"/>
              </p:ext>
            </p:extLst>
          </p:nvPr>
        </p:nvGraphicFramePr>
        <p:xfrm>
          <a:off x="6438191" y="1121229"/>
          <a:ext cx="5066419" cy="4789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2761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Mapa mundial con rutas de vuelo">
            <a:extLst>
              <a:ext uri="{FF2B5EF4-FFF2-40B4-BE49-F238E27FC236}">
                <a16:creationId xmlns:a16="http://schemas.microsoft.com/office/drawing/2014/main" id="{FC5866E4-E3F5-183F-ABF2-BB61F5DB001E}"/>
              </a:ext>
            </a:extLst>
          </p:cNvPr>
          <p:cNvPicPr>
            <a:picLocks noChangeAspect="1"/>
          </p:cNvPicPr>
          <p:nvPr/>
        </p:nvPicPr>
        <p:blipFill>
          <a:blip r:embed="rId2"/>
          <a:srcRect l="23034" r="30480"/>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1B809278-9DF4-4A63-BD74-1C5B158C35C9}"/>
              </a:ext>
            </a:extLst>
          </p:cNvPr>
          <p:cNvSpPr>
            <a:spLocks noGrp="1"/>
          </p:cNvSpPr>
          <p:nvPr>
            <p:ph idx="1"/>
          </p:nvPr>
        </p:nvSpPr>
        <p:spPr>
          <a:xfrm>
            <a:off x="6438191" y="2133600"/>
            <a:ext cx="5066419" cy="3777622"/>
          </a:xfrm>
        </p:spPr>
        <p:txBody>
          <a:bodyPr>
            <a:normAutofit/>
          </a:bodyPr>
          <a:lstStyle/>
          <a:p>
            <a:pPr algn="ctr"/>
            <a:r>
              <a:rPr lang="es-ES" b="1" dirty="0">
                <a:effectLst/>
                <a:latin typeface="Calibri" panose="020F0502020204030204" pitchFamily="34" charset="0"/>
                <a:ea typeface="Calibri" panose="020F0502020204030204" pitchFamily="34" charset="0"/>
                <a:cs typeface="Calibri" panose="020F0502020204030204" pitchFamily="34" charset="0"/>
              </a:rPr>
              <a:t>2. SISTEMA DE SERVICIOS SOCIALES EN LOS PAÍSES DE LA UNIÓN EUROPEA. COMPARACIÓN CON LOS SERVICIOS SOCIALES EN ESPAÑA.</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3246532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438D51A6-6789-B2B9-45F1-694BC53ECA29}"/>
              </a:ext>
            </a:extLst>
          </p:cNvPr>
          <p:cNvGraphicFramePr>
            <a:graphicFrameLocks noGrp="1"/>
          </p:cNvGraphicFramePr>
          <p:nvPr>
            <p:ph idx="1"/>
            <p:extLst>
              <p:ext uri="{D42A27DB-BD31-4B8C-83A1-F6EECF244321}">
                <p14:modId xmlns:p14="http://schemas.microsoft.com/office/powerpoint/2010/main" val="2318983204"/>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1168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1AA7B8-C68F-437A-B624-E3AFF0276ABF}"/>
              </a:ext>
            </a:extLst>
          </p:cNvPr>
          <p:cNvSpPr>
            <a:spLocks noGrp="1"/>
          </p:cNvSpPr>
          <p:nvPr>
            <p:ph idx="1"/>
          </p:nvPr>
        </p:nvSpPr>
        <p:spPr/>
        <p:txBody>
          <a:bodyPr/>
          <a:lstStyle/>
          <a:p>
            <a:pPr algn="ctr">
              <a:lnSpc>
                <a:spcPct val="107000"/>
              </a:lnSpc>
              <a:spcBef>
                <a:spcPts val="200"/>
              </a:spcBef>
              <a:spcAft>
                <a:spcPts val="1500"/>
              </a:spcAft>
            </a:pPr>
            <a:r>
              <a:rPr lang="es-ES" sz="20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Modelo Nórdico (Dinamarca, Noruega, Suecia, Islandia, Finlandia).</a:t>
            </a:r>
          </a:p>
          <a:p>
            <a:pPr algn="ctr">
              <a:lnSpc>
                <a:spcPct val="107000"/>
              </a:lnSpc>
              <a:spcBef>
                <a:spcPts val="200"/>
              </a:spcBef>
              <a:spcAft>
                <a:spcPts val="1500"/>
              </a:spcAft>
            </a:pPr>
            <a:endParaRPr lang="es-ES" sz="20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spcAft>
                <a:spcPts val="1500"/>
              </a:spcAft>
            </a:pPr>
            <a:r>
              <a:rPr lang="es-ES" sz="2000" dirty="0">
                <a:solidFill>
                  <a:schemeClr val="tx1"/>
                </a:solidFill>
                <a:effectLst/>
                <a:latin typeface="Calibri" panose="020F0502020204030204" pitchFamily="34" charset="0"/>
                <a:ea typeface="Times New Roman" panose="02020603050405020304" pitchFamily="18" charset="0"/>
              </a:rPr>
              <a:t>	Es el modelo en el que la </a:t>
            </a:r>
            <a:r>
              <a:rPr lang="es-ES" sz="2000" b="1" dirty="0">
                <a:solidFill>
                  <a:schemeClr val="tx1"/>
                </a:solidFill>
                <a:effectLst/>
                <a:latin typeface="Calibri" panose="020F0502020204030204" pitchFamily="34" charset="0"/>
                <a:ea typeface="Times New Roman" panose="02020603050405020304" pitchFamily="18" charset="0"/>
              </a:rPr>
              <a:t>protección social es más elevada</a:t>
            </a:r>
            <a:r>
              <a:rPr lang="es-ES" sz="2000" dirty="0">
                <a:solidFill>
                  <a:schemeClr val="tx1"/>
                </a:solidFill>
                <a:effectLst/>
                <a:latin typeface="Calibri" panose="020F0502020204030204" pitchFamily="34" charset="0"/>
                <a:ea typeface="Times New Roman" panose="02020603050405020304" pitchFamily="18" charset="0"/>
              </a:rPr>
              <a:t>. Las prestaciones se financian vía cotizaciones y es el Estado el principal proveedor de servicios, con unos altos estándares de calidad.</a:t>
            </a:r>
            <a:endParaRPr lang="es-ES" sz="2000" dirty="0">
              <a:solidFill>
                <a:schemeClr val="tx1"/>
              </a:solidFill>
              <a:effectLst/>
              <a:latin typeface="Times New Roman" panose="02020603050405020304" pitchFamily="18" charset="0"/>
              <a:ea typeface="Times New Roman" panose="02020603050405020304" pitchFamily="18" charset="0"/>
            </a:endParaRPr>
          </a:p>
          <a:p>
            <a:pPr algn="ctr">
              <a:spcAft>
                <a:spcPts val="1500"/>
              </a:spcAft>
            </a:pPr>
            <a:r>
              <a:rPr lang="es-ES" sz="2000" dirty="0">
                <a:solidFill>
                  <a:schemeClr val="tx1"/>
                </a:solidFill>
                <a:effectLst/>
                <a:latin typeface="Calibri" panose="020F0502020204030204" pitchFamily="34" charset="0"/>
                <a:ea typeface="Times New Roman" panose="02020603050405020304" pitchFamily="18" charset="0"/>
              </a:rPr>
              <a:t>	Suelen basar la prestación de sus servicios en el principio de la ciudadanía, lo que supone un acceso más generalizado a los mismos.</a:t>
            </a:r>
            <a:endParaRPr lang="es-ES" sz="2000" dirty="0">
              <a:solidFill>
                <a:schemeClr val="tx1"/>
              </a:solidFill>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D03CD68E-E533-4BA1-AAB2-DA50042F32DA}"/>
              </a:ext>
            </a:extLst>
          </p:cNvPr>
          <p:cNvSpPr/>
          <p:nvPr/>
        </p:nvSpPr>
        <p:spPr>
          <a:xfrm>
            <a:off x="7033846" y="2532185"/>
            <a:ext cx="295422" cy="896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65257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561CE5F-3698-4C85-B654-F8F341EDB122}"/>
              </a:ext>
            </a:extLst>
          </p:cNvPr>
          <p:cNvSpPr>
            <a:spLocks noGrp="1"/>
          </p:cNvSpPr>
          <p:nvPr>
            <p:ph idx="1"/>
          </p:nvPr>
        </p:nvSpPr>
        <p:spPr/>
        <p:txBody>
          <a:bodyPr/>
          <a:lstStyle/>
          <a:p>
            <a:pPr algn="ctr">
              <a:lnSpc>
                <a:spcPct val="107000"/>
              </a:lnSpc>
              <a:spcBef>
                <a:spcPts val="200"/>
              </a:spcBef>
              <a:spcAft>
                <a:spcPts val="1500"/>
              </a:spcAft>
            </a:pPr>
            <a:r>
              <a:rPr lang="es-ES" sz="20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Modelo Continental (Alemania, Austria, Francia, Bélgica, Holanda, Luxemburgo).</a:t>
            </a:r>
          </a:p>
          <a:p>
            <a:pPr marL="0" indent="0" algn="ctr">
              <a:lnSpc>
                <a:spcPct val="107000"/>
              </a:lnSpc>
              <a:spcBef>
                <a:spcPts val="200"/>
              </a:spcBef>
              <a:spcAft>
                <a:spcPts val="1500"/>
              </a:spcAft>
              <a:buNone/>
            </a:pPr>
            <a:endParaRPr lang="es-ES" sz="20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spcAft>
                <a:spcPts val="1500"/>
              </a:spcAft>
            </a:pPr>
            <a:r>
              <a:rPr lang="es-ES" sz="2000" dirty="0">
                <a:solidFill>
                  <a:schemeClr val="tx1"/>
                </a:solidFill>
                <a:effectLst/>
                <a:latin typeface="Calibri" panose="020F0502020204030204" pitchFamily="34" charset="0"/>
                <a:ea typeface="Times New Roman" panose="02020603050405020304" pitchFamily="18" charset="0"/>
              </a:rPr>
              <a:t>	Basado en el </a:t>
            </a:r>
            <a:r>
              <a:rPr lang="es-ES" sz="2000" b="1" dirty="0">
                <a:solidFill>
                  <a:schemeClr val="tx1"/>
                </a:solidFill>
                <a:effectLst/>
                <a:latin typeface="Calibri" panose="020F0502020204030204" pitchFamily="34" charset="0"/>
                <a:ea typeface="Times New Roman" panose="02020603050405020304" pitchFamily="18" charset="0"/>
              </a:rPr>
              <a:t>principio contributivo</a:t>
            </a:r>
            <a:r>
              <a:rPr lang="es-ES" sz="2000" dirty="0">
                <a:solidFill>
                  <a:schemeClr val="tx1"/>
                </a:solidFill>
                <a:effectLst/>
                <a:latin typeface="Calibri" panose="020F0502020204030204" pitchFamily="34" charset="0"/>
                <a:ea typeface="Times New Roman" panose="02020603050405020304" pitchFamily="18" charset="0"/>
              </a:rPr>
              <a:t>, donde empleados y empresas cotizan obligatoriamente para crear un plan de previsión para necesidades sociales.</a:t>
            </a:r>
            <a:endParaRPr lang="es-ES" sz="2000" dirty="0">
              <a:solidFill>
                <a:schemeClr val="tx1"/>
              </a:solidFill>
              <a:effectLst/>
              <a:latin typeface="Times New Roman" panose="02020603050405020304" pitchFamily="18" charset="0"/>
              <a:ea typeface="Times New Roman" panose="02020603050405020304" pitchFamily="18" charset="0"/>
            </a:endParaRPr>
          </a:p>
          <a:p>
            <a:pPr algn="ctr">
              <a:spcAft>
                <a:spcPts val="1500"/>
              </a:spcAft>
            </a:pPr>
            <a:r>
              <a:rPr lang="es-ES" sz="2000" dirty="0">
                <a:solidFill>
                  <a:schemeClr val="tx1"/>
                </a:solidFill>
                <a:effectLst/>
                <a:latin typeface="Calibri" panose="020F0502020204030204" pitchFamily="34" charset="0"/>
                <a:ea typeface="Times New Roman" panose="02020603050405020304" pitchFamily="18" charset="0"/>
              </a:rPr>
              <a:t>	También ofrece prestaciones no contributivas y subsidios, algunos de ellos no sujetos a ningún tipo de acciones o compromisos de reinserción en el mercado laboral.</a:t>
            </a:r>
            <a:endParaRPr lang="es-ES" sz="2000" dirty="0">
              <a:solidFill>
                <a:schemeClr val="tx1"/>
              </a:solidFill>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4BB11786-02B2-41F4-8711-FEA346A9A99E}"/>
              </a:ext>
            </a:extLst>
          </p:cNvPr>
          <p:cNvSpPr/>
          <p:nvPr/>
        </p:nvSpPr>
        <p:spPr>
          <a:xfrm>
            <a:off x="7146388" y="2855742"/>
            <a:ext cx="267286" cy="7877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3773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002E71E-B0FD-4F17-A3EA-0B3377888BD5}"/>
              </a:ext>
            </a:extLst>
          </p:cNvPr>
          <p:cNvSpPr>
            <a:spLocks noGrp="1"/>
          </p:cNvSpPr>
          <p:nvPr>
            <p:ph idx="1"/>
          </p:nvPr>
        </p:nvSpPr>
        <p:spPr/>
        <p:txBody>
          <a:bodyPr/>
          <a:lstStyle/>
          <a:p>
            <a:pPr algn="ctr">
              <a:lnSpc>
                <a:spcPct val="107000"/>
              </a:lnSpc>
              <a:spcBef>
                <a:spcPts val="200"/>
              </a:spcBef>
              <a:spcAft>
                <a:spcPts val="1500"/>
              </a:spcAft>
            </a:pPr>
            <a:r>
              <a:rPr lang="es-ES" sz="2000" b="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rPr>
              <a:t>Modelo Anglosajón (Reino Unido, Irlanda).</a:t>
            </a:r>
          </a:p>
          <a:p>
            <a:pPr algn="ctr">
              <a:lnSpc>
                <a:spcPct val="107000"/>
              </a:lnSpc>
              <a:spcBef>
                <a:spcPts val="200"/>
              </a:spcBef>
              <a:spcAft>
                <a:spcPts val="1500"/>
              </a:spcAft>
            </a:pPr>
            <a:endParaRPr lang="es-ES" sz="2000" b="1" dirty="0">
              <a:solidFill>
                <a:sysClr val="windowText" lastClr="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spcAft>
                <a:spcPts val="1500"/>
              </a:spcAft>
            </a:pPr>
            <a:r>
              <a:rPr lang="es-ES" sz="2000" dirty="0">
                <a:solidFill>
                  <a:sysClr val="windowText" lastClr="000000"/>
                </a:solidFill>
                <a:effectLst/>
                <a:latin typeface="Calibri" panose="020F0502020204030204" pitchFamily="34" charset="0"/>
                <a:ea typeface="Times New Roman" panose="02020603050405020304" pitchFamily="18" charset="0"/>
              </a:rPr>
              <a:t>	La protección social, tanto a nivel de prestaciones contributivas como de ayudas sociales, es </a:t>
            </a:r>
            <a:r>
              <a:rPr lang="es-ES" sz="2000" b="1" dirty="0">
                <a:solidFill>
                  <a:sysClr val="windowText" lastClr="000000"/>
                </a:solidFill>
                <a:effectLst/>
                <a:latin typeface="Calibri" panose="020F0502020204030204" pitchFamily="34" charset="0"/>
                <a:ea typeface="Times New Roman" panose="02020603050405020304" pitchFamily="18" charset="0"/>
              </a:rPr>
              <a:t>mucho más limitada</a:t>
            </a:r>
            <a:r>
              <a:rPr lang="es-ES" sz="2000" dirty="0">
                <a:solidFill>
                  <a:sysClr val="windowText" lastClr="000000"/>
                </a:solidFill>
                <a:effectLst/>
                <a:latin typeface="Calibri" panose="020F0502020204030204" pitchFamily="34" charset="0"/>
                <a:ea typeface="Times New Roman" panose="02020603050405020304" pitchFamily="18" charset="0"/>
              </a:rPr>
              <a:t>. Tienden a cubrir necesidades básicas, delegando en la responsabilidad de los individuos la completa cobertura de sus necesidades.</a:t>
            </a:r>
            <a:endParaRPr lang="es-ES" sz="2000" dirty="0">
              <a:solidFill>
                <a:sysClr val="windowText" lastClr="000000"/>
              </a:solidFill>
              <a:effectLst/>
              <a:latin typeface="Times New Roman" panose="02020603050405020304" pitchFamily="18" charset="0"/>
              <a:ea typeface="Times New Roman" panose="02020603050405020304" pitchFamily="18" charset="0"/>
            </a:endParaRPr>
          </a:p>
          <a:p>
            <a:pPr algn="ctr">
              <a:spcAft>
                <a:spcPts val="1500"/>
              </a:spcAft>
            </a:pPr>
            <a:r>
              <a:rPr lang="es-ES" sz="2000" dirty="0">
                <a:solidFill>
                  <a:sysClr val="windowText" lastClr="000000"/>
                </a:solidFill>
                <a:effectLst/>
                <a:latin typeface="Calibri" panose="020F0502020204030204" pitchFamily="34" charset="0"/>
                <a:ea typeface="Times New Roman" panose="02020603050405020304" pitchFamily="18" charset="0"/>
              </a:rPr>
              <a:t>	Los criterios de concesión de ayudas y subsidios son menos laxos y están sujetos a acciones activas de empleabilidad.</a:t>
            </a:r>
            <a:endParaRPr lang="es-ES" sz="2000" dirty="0">
              <a:solidFill>
                <a:sysClr val="windowText" lastClr="000000"/>
              </a:solidFill>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931D0EA8-0AF9-49BD-ACB4-290A051E6D11}"/>
              </a:ext>
            </a:extLst>
          </p:cNvPr>
          <p:cNvSpPr/>
          <p:nvPr/>
        </p:nvSpPr>
        <p:spPr>
          <a:xfrm>
            <a:off x="6991643" y="2475914"/>
            <a:ext cx="224081" cy="8018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74558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573F73-036E-4A91-831C-F24C82EE347C}"/>
              </a:ext>
            </a:extLst>
          </p:cNvPr>
          <p:cNvSpPr>
            <a:spLocks noGrp="1"/>
          </p:cNvSpPr>
          <p:nvPr>
            <p:ph idx="1"/>
          </p:nvPr>
        </p:nvSpPr>
        <p:spPr/>
        <p:txBody>
          <a:bodyPr/>
          <a:lstStyle/>
          <a:p>
            <a:pPr algn="ctr">
              <a:lnSpc>
                <a:spcPct val="107000"/>
              </a:lnSpc>
              <a:spcBef>
                <a:spcPts val="200"/>
              </a:spcBef>
              <a:spcAft>
                <a:spcPts val="1500"/>
              </a:spcAft>
            </a:pPr>
            <a:r>
              <a:rPr lang="es-ES" sz="2000" b="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rPr>
              <a:t>Modelo Mediterráneo (España, Grecia, Italia, Portugal).</a:t>
            </a:r>
            <a:endParaRPr lang="es-ES" sz="2000" b="1" dirty="0">
              <a:solidFill>
                <a:sysClr val="windowText" lastClr="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ctr">
              <a:spcAft>
                <a:spcPts val="1500"/>
              </a:spcAft>
            </a:pPr>
            <a:r>
              <a:rPr lang="es-ES" sz="2000" dirty="0">
                <a:solidFill>
                  <a:sysClr val="windowText" lastClr="000000"/>
                </a:solidFill>
                <a:effectLst/>
                <a:latin typeface="Calibri" panose="020F0502020204030204" pitchFamily="34" charset="0"/>
                <a:ea typeface="Times New Roman" panose="02020603050405020304" pitchFamily="18" charset="0"/>
              </a:rPr>
              <a:t>	Se encuentra a medio camino entre el modelo anglosajón y el continental a nivel de ayudas y de protagonismo del Estado en la provisión de servicios.</a:t>
            </a:r>
            <a:endParaRPr lang="es-ES" sz="2000" dirty="0">
              <a:solidFill>
                <a:sysClr val="windowText" lastClr="000000"/>
              </a:solidFill>
              <a:effectLst/>
              <a:latin typeface="Times New Roman" panose="02020603050405020304" pitchFamily="18" charset="0"/>
              <a:ea typeface="Times New Roman" panose="02020603050405020304" pitchFamily="18" charset="0"/>
            </a:endParaRPr>
          </a:p>
          <a:p>
            <a:pPr algn="ctr">
              <a:spcAft>
                <a:spcPts val="1500"/>
              </a:spcAft>
            </a:pPr>
            <a:r>
              <a:rPr lang="es-ES" sz="2000" dirty="0">
                <a:solidFill>
                  <a:sysClr val="windowText" lastClr="000000"/>
                </a:solidFill>
                <a:effectLst/>
                <a:latin typeface="Calibri" panose="020F0502020204030204" pitchFamily="34" charset="0"/>
                <a:ea typeface="Times New Roman" panose="02020603050405020304" pitchFamily="18" charset="0"/>
              </a:rPr>
              <a:t>	Se basa en </a:t>
            </a:r>
            <a:r>
              <a:rPr lang="es-ES" sz="2000" b="1" dirty="0">
                <a:solidFill>
                  <a:sysClr val="windowText" lastClr="000000"/>
                </a:solidFill>
                <a:effectLst/>
                <a:latin typeface="Calibri" panose="020F0502020204030204" pitchFamily="34" charset="0"/>
                <a:ea typeface="Times New Roman" panose="02020603050405020304" pitchFamily="18" charset="0"/>
              </a:rPr>
              <a:t>peculiaridades culturales </a:t>
            </a:r>
            <a:r>
              <a:rPr lang="es-ES" sz="2000" dirty="0">
                <a:solidFill>
                  <a:sysClr val="windowText" lastClr="000000"/>
                </a:solidFill>
                <a:effectLst/>
                <a:latin typeface="Calibri" panose="020F0502020204030204" pitchFamily="34" charset="0"/>
                <a:ea typeface="Times New Roman" panose="02020603050405020304" pitchFamily="18" charset="0"/>
              </a:rPr>
              <a:t>como la presencia de la familia en la vida de los individuos, que cubre ciertas necesidades que en otros modelos son cubiertas por el Estado, como cuidado de hijos o ancianos.  </a:t>
            </a:r>
            <a:endParaRPr lang="es-ES" sz="2000" dirty="0">
              <a:solidFill>
                <a:sysClr val="windowText" lastClr="000000"/>
              </a:solidFill>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F28C0DDD-A62D-4CFE-9450-1045671BF540}"/>
              </a:ext>
            </a:extLst>
          </p:cNvPr>
          <p:cNvSpPr/>
          <p:nvPr/>
        </p:nvSpPr>
        <p:spPr>
          <a:xfrm>
            <a:off x="6921305" y="2489982"/>
            <a:ext cx="225083" cy="4079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1996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Libro abierto">
            <a:extLst>
              <a:ext uri="{FF2B5EF4-FFF2-40B4-BE49-F238E27FC236}">
                <a16:creationId xmlns:a16="http://schemas.microsoft.com/office/drawing/2014/main" id="{6DFD7A9E-CD92-D474-731B-409CDC306C7E}"/>
              </a:ext>
            </a:extLst>
          </p:cNvPr>
          <p:cNvPicPr>
            <a:picLocks noChangeAspect="1"/>
          </p:cNvPicPr>
          <p:nvPr/>
        </p:nvPicPr>
        <p:blipFill>
          <a:blip r:embed="rId2"/>
          <a:srcRect l="36107" r="37413" b="-2"/>
          <a:stretch/>
        </p:blipFill>
        <p:spPr>
          <a:xfrm>
            <a:off x="20" y="1730"/>
            <a:ext cx="2720524" cy="6858000"/>
          </a:xfrm>
          <a:prstGeom prst="rect">
            <a:avLst/>
          </a:prstGeom>
        </p:spPr>
      </p:pic>
      <p:sp>
        <p:nvSpPr>
          <p:cNvPr id="3" name="Marcador de contenido 2">
            <a:extLst>
              <a:ext uri="{FF2B5EF4-FFF2-40B4-BE49-F238E27FC236}">
                <a16:creationId xmlns:a16="http://schemas.microsoft.com/office/drawing/2014/main" id="{A66CC91F-D832-4B4E-9E6B-16E213AF6D43}"/>
              </a:ext>
            </a:extLst>
          </p:cNvPr>
          <p:cNvSpPr>
            <a:spLocks noGrp="1"/>
          </p:cNvSpPr>
          <p:nvPr>
            <p:ph idx="1"/>
          </p:nvPr>
        </p:nvSpPr>
        <p:spPr>
          <a:xfrm>
            <a:off x="4656667" y="2133600"/>
            <a:ext cx="6847944" cy="3777622"/>
          </a:xfrm>
        </p:spPr>
        <p:txBody>
          <a:bodyPr>
            <a:normAutofit/>
          </a:bodyPr>
          <a:lstStyle/>
          <a:p>
            <a:pPr marL="0" indent="0">
              <a:buNone/>
            </a:pPr>
            <a:endParaRPr lang="es-ES" b="1" dirty="0">
              <a:effectLst/>
              <a:latin typeface="Calibri" panose="020F0502020204030204" pitchFamily="34" charset="0"/>
              <a:ea typeface="Times New Roman" panose="02020603050405020304" pitchFamily="18" charset="0"/>
            </a:endParaRPr>
          </a:p>
          <a:p>
            <a:pPr marL="0" indent="0">
              <a:buNone/>
            </a:pPr>
            <a:endParaRPr lang="es-ES" b="1" dirty="0">
              <a:latin typeface="Calibri" panose="020F0502020204030204" pitchFamily="34" charset="0"/>
              <a:ea typeface="Times New Roman" panose="02020603050405020304" pitchFamily="18" charset="0"/>
            </a:endParaRPr>
          </a:p>
          <a:p>
            <a:pPr marL="0" indent="0">
              <a:buNone/>
            </a:pPr>
            <a:endParaRPr lang="es-ES" b="1" dirty="0">
              <a:effectLst/>
              <a:latin typeface="Calibri" panose="020F0502020204030204" pitchFamily="34" charset="0"/>
              <a:ea typeface="Times New Roman" panose="02020603050405020304" pitchFamily="18" charset="0"/>
            </a:endParaRPr>
          </a:p>
          <a:p>
            <a:pPr marL="0" indent="0">
              <a:buNone/>
            </a:pPr>
            <a:endParaRPr lang="es-ES" b="1" dirty="0">
              <a:latin typeface="Calibri" panose="020F0502020204030204" pitchFamily="34" charset="0"/>
              <a:ea typeface="Times New Roman" panose="02020603050405020304" pitchFamily="18" charset="0"/>
            </a:endParaRPr>
          </a:p>
          <a:p>
            <a:pPr marL="0" indent="0">
              <a:buNone/>
            </a:pPr>
            <a:r>
              <a:rPr lang="es-ES" b="1" dirty="0">
                <a:effectLst/>
                <a:latin typeface="Calibri" panose="020F0502020204030204" pitchFamily="34" charset="0"/>
                <a:ea typeface="Times New Roman" panose="02020603050405020304" pitchFamily="18" charset="0"/>
              </a:rPr>
              <a:t>A. Del Tratado de Roma al Tratado de Maastricht</a:t>
            </a:r>
            <a:endParaRPr lang="es-E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5952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720DAAA-A096-4495-A969-F1F5ADEA5586}"/>
              </a:ext>
            </a:extLst>
          </p:cNvPr>
          <p:cNvSpPr>
            <a:spLocks noGrp="1"/>
          </p:cNvSpPr>
          <p:nvPr>
            <p:ph idx="1"/>
          </p:nvPr>
        </p:nvSpPr>
        <p:spPr/>
        <p:txBody>
          <a:bodyPr/>
          <a:lstStyle/>
          <a:p>
            <a:r>
              <a:rPr lang="es-ES" sz="20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 FONDO SOCIAL EUROPEO PLUS (FSE +). (2021 – 2027)</a:t>
            </a:r>
            <a:endParaRPr lang="es-E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3395705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4B779280-0B0A-833F-1C46-272D215E9D67}"/>
              </a:ext>
            </a:extLst>
          </p:cNvPr>
          <p:cNvGraphicFramePr>
            <a:graphicFrameLocks noGrp="1"/>
          </p:cNvGraphicFramePr>
          <p:nvPr>
            <p:ph idx="1"/>
            <p:extLst>
              <p:ext uri="{D42A27DB-BD31-4B8C-83A1-F6EECF244321}">
                <p14:modId xmlns:p14="http://schemas.microsoft.com/office/powerpoint/2010/main" val="1778962446"/>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9402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EA437371-4EEE-EB45-002F-B1725C68851B}"/>
              </a:ext>
            </a:extLst>
          </p:cNvPr>
          <p:cNvGraphicFramePr>
            <a:graphicFrameLocks noGrp="1"/>
          </p:cNvGraphicFramePr>
          <p:nvPr>
            <p:ph idx="1"/>
            <p:extLst>
              <p:ext uri="{D42A27DB-BD31-4B8C-83A1-F6EECF244321}">
                <p14:modId xmlns:p14="http://schemas.microsoft.com/office/powerpoint/2010/main" val="2081348492"/>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1492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C5B43F57-CFF7-AB43-D5E3-ED92CA3405CA}"/>
              </a:ext>
            </a:extLst>
          </p:cNvPr>
          <p:cNvGraphicFramePr>
            <a:graphicFrameLocks noGrp="1"/>
          </p:cNvGraphicFramePr>
          <p:nvPr>
            <p:ph idx="1"/>
            <p:extLst>
              <p:ext uri="{D42A27DB-BD31-4B8C-83A1-F6EECF244321}">
                <p14:modId xmlns:p14="http://schemas.microsoft.com/office/powerpoint/2010/main" val="3309199653"/>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8885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644A0D36-7F9C-BBF5-EE66-3C690EB0CAFB}"/>
              </a:ext>
            </a:extLst>
          </p:cNvPr>
          <p:cNvGraphicFramePr>
            <a:graphicFrameLocks noGrp="1"/>
          </p:cNvGraphicFramePr>
          <p:nvPr>
            <p:ph idx="1"/>
            <p:extLst>
              <p:ext uri="{D42A27DB-BD31-4B8C-83A1-F6EECF244321}">
                <p14:modId xmlns:p14="http://schemas.microsoft.com/office/powerpoint/2010/main" val="369586905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7317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8ECD0C8-DF45-4D3E-99A6-A3094DAC850B}"/>
              </a:ext>
            </a:extLst>
          </p:cNvPr>
          <p:cNvSpPr>
            <a:spLocks noGrp="1"/>
          </p:cNvSpPr>
          <p:nvPr>
            <p:ph idx="1"/>
          </p:nvPr>
        </p:nvSpPr>
        <p:spPr/>
        <p:txBody>
          <a:bodyPr>
            <a:normAutofit/>
          </a:bodyPr>
          <a:lstStyle/>
          <a:p>
            <a:pPr algn="ctr"/>
            <a:r>
              <a:rPr lang="es-ES" sz="2000" dirty="0">
                <a:effectLst/>
                <a:latin typeface="Calibri" panose="020F0502020204030204" pitchFamily="34" charset="0"/>
                <a:ea typeface="Calibri" panose="020F0502020204030204" pitchFamily="34" charset="0"/>
                <a:cs typeface="Times New Roman" panose="02020603050405020304" pitchFamily="18" charset="0"/>
              </a:rPr>
              <a:t>El FSE+ para el período de programación 2021-2027 </a:t>
            </a:r>
            <a:r>
              <a:rPr lang="es-ES" sz="2000" u="sng" dirty="0">
                <a:effectLst/>
                <a:latin typeface="Calibri" panose="020F0502020204030204" pitchFamily="34" charset="0"/>
                <a:ea typeface="Calibri" panose="020F0502020204030204" pitchFamily="34" charset="0"/>
                <a:cs typeface="Times New Roman" panose="02020603050405020304" pitchFamily="18" charset="0"/>
              </a:rPr>
              <a:t>fusiona</a:t>
            </a:r>
            <a:r>
              <a:rPr lang="es-ES" sz="2000" dirty="0">
                <a:effectLst/>
                <a:latin typeface="Calibri" panose="020F0502020204030204" pitchFamily="34" charset="0"/>
                <a:ea typeface="Calibri" panose="020F0502020204030204" pitchFamily="34" charset="0"/>
                <a:cs typeface="Times New Roman" panose="02020603050405020304" pitchFamily="18" charset="0"/>
              </a:rPr>
              <a:t> el </a:t>
            </a:r>
            <a:r>
              <a:rPr lang="es-ES" sz="2000" b="1" dirty="0">
                <a:effectLst/>
                <a:latin typeface="Calibri" panose="020F0502020204030204" pitchFamily="34" charset="0"/>
                <a:ea typeface="Calibri" panose="020F0502020204030204" pitchFamily="34" charset="0"/>
                <a:cs typeface="Times New Roman" panose="02020603050405020304" pitchFamily="18" charset="0"/>
              </a:rPr>
              <a:t>Fondo Social Europeo (FSE)</a:t>
            </a:r>
            <a:r>
              <a:rPr lang="es-ES" sz="2000" dirty="0">
                <a:effectLst/>
                <a:latin typeface="Calibri" panose="020F0502020204030204" pitchFamily="34" charset="0"/>
                <a:ea typeface="Calibri" panose="020F0502020204030204" pitchFamily="34" charset="0"/>
                <a:cs typeface="Times New Roman" panose="02020603050405020304" pitchFamily="18" charset="0"/>
              </a:rPr>
              <a:t>, la </a:t>
            </a:r>
            <a:r>
              <a:rPr lang="es-ES" sz="2000" b="1" dirty="0">
                <a:effectLst/>
                <a:latin typeface="Calibri" panose="020F0502020204030204" pitchFamily="34" charset="0"/>
                <a:ea typeface="Calibri" panose="020F0502020204030204" pitchFamily="34" charset="0"/>
                <a:cs typeface="Times New Roman" panose="02020603050405020304" pitchFamily="18" charset="0"/>
              </a:rPr>
              <a:t>Iniciativa de Empleo Juvenil (IEJ)</a:t>
            </a:r>
            <a:r>
              <a:rPr lang="es-ES" sz="2000" dirty="0">
                <a:effectLst/>
                <a:latin typeface="Calibri" panose="020F0502020204030204" pitchFamily="34" charset="0"/>
                <a:ea typeface="Calibri" panose="020F0502020204030204" pitchFamily="34" charset="0"/>
                <a:cs typeface="Times New Roman" panose="02020603050405020304" pitchFamily="18" charset="0"/>
              </a:rPr>
              <a:t> y el </a:t>
            </a:r>
            <a:r>
              <a:rPr lang="es-ES" sz="2000" b="1" dirty="0">
                <a:effectLst/>
                <a:latin typeface="Calibri" panose="020F0502020204030204" pitchFamily="34" charset="0"/>
                <a:ea typeface="Calibri" panose="020F0502020204030204" pitchFamily="34" charset="0"/>
                <a:cs typeface="Times New Roman" panose="02020603050405020304" pitchFamily="18" charset="0"/>
              </a:rPr>
              <a:t>Fondo de Ayuda Europea para las Personas Más Desfavorecidas (FEAD)</a:t>
            </a:r>
            <a:r>
              <a:rPr lang="es-ES" sz="2000" dirty="0">
                <a:effectLst/>
                <a:latin typeface="Calibri" panose="020F0502020204030204" pitchFamily="34" charset="0"/>
                <a:ea typeface="Calibri" panose="020F0502020204030204" pitchFamily="34" charset="0"/>
                <a:cs typeface="Times New Roman" panose="02020603050405020304" pitchFamily="18" charset="0"/>
              </a:rPr>
              <a:t>. </a:t>
            </a:r>
          </a:p>
          <a:p>
            <a:pPr algn="ctr"/>
            <a:endParaRPr lang="es-ES" sz="2000" dirty="0">
              <a:latin typeface="Calibri" panose="020F0502020204030204" pitchFamily="34" charset="0"/>
              <a:ea typeface="Calibri" panose="020F0502020204030204" pitchFamily="34" charset="0"/>
              <a:cs typeface="Times New Roman" panose="02020603050405020304" pitchFamily="18" charset="0"/>
            </a:endParaRPr>
          </a:p>
          <a:p>
            <a:pPr algn="ct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s-ES" sz="2000" dirty="0">
                <a:effectLst/>
                <a:latin typeface="Calibri" panose="020F0502020204030204" pitchFamily="34" charset="0"/>
                <a:ea typeface="Calibri" panose="020F0502020204030204" pitchFamily="34" charset="0"/>
                <a:cs typeface="Times New Roman" panose="02020603050405020304" pitchFamily="18" charset="0"/>
              </a:rPr>
              <a:t>En este contexto, el FSE+ apoya las políticas y las prioridades orientadas a contribuir a alcanzar el </a:t>
            </a:r>
            <a:r>
              <a:rPr lang="es-ES" sz="2000" u="sng" dirty="0">
                <a:effectLst/>
                <a:latin typeface="Calibri" panose="020F0502020204030204" pitchFamily="34" charset="0"/>
                <a:ea typeface="Calibri" panose="020F0502020204030204" pitchFamily="34" charset="0"/>
                <a:cs typeface="Times New Roman" panose="02020603050405020304" pitchFamily="18" charset="0"/>
              </a:rPr>
              <a:t>pleno empleo, potenciar la calidad y la productividad en el trabajo, aumentar la movilidad geográfica y laboral de los trabajadores y trabajadoras dentro de la Unión, mejorar los sistemas de educación y de formación, y promover la inclusión social y la salud</a:t>
            </a:r>
            <a:endParaRPr lang="es-ES" sz="2000" u="sng" dirty="0"/>
          </a:p>
        </p:txBody>
      </p:sp>
      <p:sp>
        <p:nvSpPr>
          <p:cNvPr id="2" name="Flecha: hacia abajo 1">
            <a:extLst>
              <a:ext uri="{FF2B5EF4-FFF2-40B4-BE49-F238E27FC236}">
                <a16:creationId xmlns:a16="http://schemas.microsoft.com/office/drawing/2014/main" id="{369A2E00-B73C-4664-9B01-5D6C9E7B021D}"/>
              </a:ext>
            </a:extLst>
          </p:cNvPr>
          <p:cNvSpPr/>
          <p:nvPr/>
        </p:nvSpPr>
        <p:spPr>
          <a:xfrm>
            <a:off x="6991643" y="3207434"/>
            <a:ext cx="337625" cy="815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68310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E58B34C-1D65-4ED3-B898-2B9BE0594879}"/>
              </a:ext>
            </a:extLst>
          </p:cNvPr>
          <p:cNvSpPr>
            <a:spLocks noGrp="1"/>
          </p:cNvSpPr>
          <p:nvPr>
            <p:ph idx="1"/>
          </p:nvPr>
        </p:nvSpPr>
        <p:spPr/>
        <p:txBody>
          <a:bodyPr/>
          <a:lstStyle/>
          <a:p>
            <a:pPr algn="ctr"/>
            <a:r>
              <a:rPr lang="es-ES" sz="2400" dirty="0">
                <a:solidFill>
                  <a:srgbClr val="000000"/>
                </a:solidFill>
                <a:effectLst/>
                <a:latin typeface="Calibri" panose="020F0502020204030204" pitchFamily="34" charset="0"/>
                <a:ea typeface="Times New Roman" panose="02020603050405020304" pitchFamily="18" charset="0"/>
              </a:rPr>
              <a:t>El FSE Plus financia la implementación </a:t>
            </a:r>
            <a:r>
              <a:rPr lang="es-ES" sz="2400" dirty="0">
                <a:solidFill>
                  <a:schemeClr val="tx1"/>
                </a:solidFill>
                <a:effectLst/>
                <a:latin typeface="Calibri" panose="020F0502020204030204" pitchFamily="34" charset="0"/>
                <a:ea typeface="Times New Roman" panose="02020603050405020304" pitchFamily="18" charset="0"/>
              </a:rPr>
              <a:t>de los principios del </a:t>
            </a:r>
            <a:r>
              <a:rPr lang="es-ES" sz="2400" b="1" u="sng" dirty="0">
                <a:solidFill>
                  <a:schemeClr val="tx1"/>
                </a:solidFill>
                <a:effectLst/>
                <a:latin typeface="Calibri" panose="020F0502020204030204"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rPr>
              <a:t>pilar europeo de derechos sociales a</a:t>
            </a:r>
            <a:r>
              <a:rPr lang="es-ES" sz="2400" dirty="0">
                <a:solidFill>
                  <a:schemeClr val="tx1"/>
                </a:solidFill>
                <a:effectLst/>
                <a:latin typeface="Calibri" panose="020F0502020204030204" pitchFamily="34" charset="0"/>
                <a:ea typeface="Times New Roman" panose="02020603050405020304" pitchFamily="18" charset="0"/>
              </a:rPr>
              <a:t> través de acciones en el ámbito </a:t>
            </a:r>
          </a:p>
          <a:p>
            <a:pPr algn="ctr"/>
            <a:endParaRPr lang="es-ES" sz="2400" dirty="0">
              <a:solidFill>
                <a:schemeClr val="tx1"/>
              </a:solidFill>
              <a:latin typeface="Calibri" panose="020F0502020204030204" pitchFamily="34" charset="0"/>
              <a:ea typeface="Times New Roman" panose="02020603050405020304" pitchFamily="18" charset="0"/>
            </a:endParaRPr>
          </a:p>
          <a:p>
            <a:pPr algn="ctr"/>
            <a:endParaRPr lang="es-ES" sz="2400" dirty="0">
              <a:solidFill>
                <a:schemeClr val="tx1"/>
              </a:solidFill>
              <a:effectLst/>
              <a:latin typeface="Calibri" panose="020F0502020204030204" pitchFamily="34" charset="0"/>
              <a:ea typeface="Times New Roman" panose="02020603050405020304" pitchFamily="18" charset="0"/>
            </a:endParaRPr>
          </a:p>
          <a:p>
            <a:pPr algn="ctr"/>
            <a:r>
              <a:rPr lang="es-ES" sz="2400" dirty="0">
                <a:solidFill>
                  <a:schemeClr val="tx1"/>
                </a:solidFill>
                <a:effectLst/>
                <a:latin typeface="Calibri" panose="020F0502020204030204" pitchFamily="34" charset="0"/>
                <a:ea typeface="Times New Roman" panose="02020603050405020304" pitchFamily="18" charset="0"/>
              </a:rPr>
              <a:t>del </a:t>
            </a:r>
            <a:r>
              <a:rPr lang="es-ES" sz="2400" b="1" dirty="0">
                <a:solidFill>
                  <a:schemeClr val="tx1"/>
                </a:solidFill>
                <a:effectLst/>
                <a:latin typeface="Calibri" panose="020F0502020204030204" pitchFamily="34" charset="0"/>
                <a:ea typeface="Times New Roman" panose="02020603050405020304" pitchFamily="18" charset="0"/>
              </a:rPr>
              <a:t>empleo, la educación y las competencias y la inclusión social.</a:t>
            </a:r>
            <a:endParaRPr lang="es-ES" sz="2400" dirty="0">
              <a:solidFill>
                <a:schemeClr val="tx1"/>
              </a:solidFill>
              <a:effectLst/>
              <a:latin typeface="Times New Roman" panose="02020603050405020304" pitchFamily="18" charset="0"/>
              <a:ea typeface="Times New Roman" panose="02020603050405020304" pitchFamily="18" charset="0"/>
            </a:endParaRPr>
          </a:p>
          <a:p>
            <a:endParaRPr lang="es-ES" dirty="0"/>
          </a:p>
        </p:txBody>
      </p:sp>
      <p:sp>
        <p:nvSpPr>
          <p:cNvPr id="4" name="Flecha: hacia abajo 3">
            <a:extLst>
              <a:ext uri="{FF2B5EF4-FFF2-40B4-BE49-F238E27FC236}">
                <a16:creationId xmlns:a16="http://schemas.microsoft.com/office/drawing/2014/main" id="{D29F382E-8DF5-43FA-A223-60E65107B43F}"/>
              </a:ext>
            </a:extLst>
          </p:cNvPr>
          <p:cNvSpPr/>
          <p:nvPr/>
        </p:nvSpPr>
        <p:spPr>
          <a:xfrm>
            <a:off x="7061982" y="2968283"/>
            <a:ext cx="351692" cy="10410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18243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56E13A-B2B4-4CE1-B75D-BC9D9CBDC3B3}"/>
              </a:ext>
            </a:extLst>
          </p:cNvPr>
          <p:cNvSpPr>
            <a:spLocks noGrp="1"/>
          </p:cNvSpPr>
          <p:nvPr>
            <p:ph idx="1"/>
          </p:nvPr>
        </p:nvSpPr>
        <p:spPr>
          <a:xfrm>
            <a:off x="2589212" y="928468"/>
            <a:ext cx="8915400" cy="4982754"/>
          </a:xfrm>
        </p:spPr>
        <p:txBody>
          <a:bodyPr>
            <a:normAutofit/>
          </a:bodyPr>
          <a:lstStyle/>
          <a:p>
            <a:pPr marL="0" indent="0" algn="just" fontAlgn="base">
              <a:buNone/>
            </a:pPr>
            <a:r>
              <a:rPr lang="es-ES" sz="1800" b="1" dirty="0">
                <a:solidFill>
                  <a:srgbClr val="000000"/>
                </a:solidFill>
                <a:effectLst/>
                <a:latin typeface="Calibri" panose="020F0502020204030204" pitchFamily="34" charset="0"/>
                <a:ea typeface="Times New Roman" panose="02020603050405020304" pitchFamily="18" charset="0"/>
              </a:rPr>
              <a:t>PRIORIDADES. </a:t>
            </a:r>
            <a:r>
              <a:rPr lang="es-ES" b="1" dirty="0">
                <a:solidFill>
                  <a:srgbClr val="000000"/>
                </a:solidFill>
                <a:latin typeface="Calibri" panose="020F0502020204030204" pitchFamily="34" charset="0"/>
                <a:ea typeface="Times New Roman" panose="02020603050405020304" pitchFamily="18" charset="0"/>
              </a:rPr>
              <a:t>S</a:t>
            </a:r>
            <a:r>
              <a:rPr lang="es-ES" sz="1800" dirty="0">
                <a:solidFill>
                  <a:srgbClr val="000000"/>
                </a:solidFill>
                <a:effectLst/>
                <a:latin typeface="Calibri" panose="020F0502020204030204" pitchFamily="34" charset="0"/>
                <a:ea typeface="Times New Roman" panose="02020603050405020304" pitchFamily="18" charset="0"/>
              </a:rPr>
              <a:t>e han identificado las prioridades de inversión a abordar por el FSE+, relevantes desde el punto de vista de los </a:t>
            </a:r>
            <a:r>
              <a:rPr lang="es-ES" sz="1800" b="1" dirty="0">
                <a:solidFill>
                  <a:srgbClr val="000000"/>
                </a:solidFill>
                <a:effectLst/>
                <a:latin typeface="Calibri" panose="020F0502020204030204" pitchFamily="34" charset="0"/>
                <a:ea typeface="Times New Roman" panose="02020603050405020304" pitchFamily="18" charset="0"/>
              </a:rPr>
              <a:t>objetivos políticos establecidos para los Fondos Estructurales y de Inversión Europeos 2021-2027.</a:t>
            </a:r>
            <a:endParaRPr lang="es-ES" sz="1800" b="1"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ES" sz="1800" u="sng" dirty="0">
                <a:solidFill>
                  <a:srgbClr val="000000"/>
                </a:solidFill>
                <a:effectLst/>
                <a:latin typeface="Calibri" panose="020F0502020204030204" pitchFamily="34" charset="0"/>
                <a:ea typeface="Times New Roman" panose="02020603050405020304" pitchFamily="18" charset="0"/>
              </a:rPr>
              <a:t>Objetivo Político 1:</a:t>
            </a:r>
            <a:r>
              <a:rPr lang="es-ES" sz="1800" dirty="0">
                <a:solidFill>
                  <a:srgbClr val="000000"/>
                </a:solidFill>
                <a:effectLst/>
                <a:latin typeface="Calibri" panose="020F0502020204030204" pitchFamily="34" charset="0"/>
                <a:ea typeface="Times New Roman" panose="02020603050405020304" pitchFamily="18" charset="0"/>
              </a:rPr>
              <a:t> una </a:t>
            </a:r>
            <a:r>
              <a:rPr lang="es-ES" sz="1800" u="sng" dirty="0">
                <a:solidFill>
                  <a:srgbClr val="000000"/>
                </a:solidFill>
                <a:effectLst/>
                <a:latin typeface="Calibri" panose="020F0502020204030204" pitchFamily="34" charset="0"/>
                <a:ea typeface="Times New Roman" panose="02020603050405020304" pitchFamily="18" charset="0"/>
              </a:rPr>
              <a:t>Europa más inteligente, </a:t>
            </a:r>
            <a:r>
              <a:rPr lang="es-ES" sz="1800" dirty="0">
                <a:solidFill>
                  <a:srgbClr val="000000"/>
                </a:solidFill>
                <a:effectLst/>
                <a:latin typeface="Calibri" panose="020F0502020204030204" pitchFamily="34" charset="0"/>
                <a:ea typeface="Times New Roman" panose="02020603050405020304" pitchFamily="18" charset="0"/>
              </a:rPr>
              <a:t>promoviendo una transformación económica innovadora e inteligente;</a:t>
            </a:r>
            <a:endParaRPr lang="es-ES" sz="1800"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ES" sz="1800" u="sng" dirty="0">
                <a:solidFill>
                  <a:srgbClr val="000000"/>
                </a:solidFill>
                <a:effectLst/>
                <a:latin typeface="Calibri" panose="020F0502020204030204" pitchFamily="34" charset="0"/>
                <a:ea typeface="Times New Roman" panose="02020603050405020304" pitchFamily="18" charset="0"/>
              </a:rPr>
              <a:t>Objetivo Político 2:</a:t>
            </a:r>
            <a:r>
              <a:rPr lang="es-ES" sz="1800" dirty="0">
                <a:solidFill>
                  <a:srgbClr val="000000"/>
                </a:solidFill>
                <a:effectLst/>
                <a:latin typeface="Calibri" panose="020F0502020204030204" pitchFamily="34" charset="0"/>
                <a:ea typeface="Times New Roman" panose="02020603050405020304" pitchFamily="18" charset="0"/>
              </a:rPr>
              <a:t> una Europa </a:t>
            </a:r>
            <a:r>
              <a:rPr lang="es-ES" sz="1800" u="sng" dirty="0">
                <a:solidFill>
                  <a:srgbClr val="000000"/>
                </a:solidFill>
                <a:effectLst/>
                <a:latin typeface="Calibri" panose="020F0502020204030204" pitchFamily="34" charset="0"/>
                <a:ea typeface="Times New Roman" panose="02020603050405020304" pitchFamily="18" charset="0"/>
              </a:rPr>
              <a:t>más verde y baja en carbono</a:t>
            </a:r>
            <a:r>
              <a:rPr lang="es-ES" sz="1800" dirty="0">
                <a:solidFill>
                  <a:srgbClr val="000000"/>
                </a:solidFill>
                <a:effectLst/>
                <a:latin typeface="Calibri" panose="020F0502020204030204" pitchFamily="34" charset="0"/>
                <a:ea typeface="Times New Roman" panose="02020603050405020304" pitchFamily="18" charset="0"/>
              </a:rPr>
              <a:t>, promoviendo una transición energética limpia y equitativa, la inversión verde y azul, la economía circular, la adaptación al cambio climático y la prevención y gestión de riesgos;</a:t>
            </a:r>
            <a:endParaRPr lang="es-ES" sz="1800"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ES" sz="1800" u="sng" dirty="0">
                <a:solidFill>
                  <a:srgbClr val="000000"/>
                </a:solidFill>
                <a:effectLst/>
                <a:latin typeface="Calibri" panose="020F0502020204030204" pitchFamily="34" charset="0"/>
                <a:ea typeface="Times New Roman" panose="02020603050405020304" pitchFamily="18" charset="0"/>
              </a:rPr>
              <a:t>Objetivo Político 3</a:t>
            </a:r>
            <a:r>
              <a:rPr lang="es-ES" sz="1800" dirty="0">
                <a:solidFill>
                  <a:srgbClr val="000000"/>
                </a:solidFill>
                <a:effectLst/>
                <a:latin typeface="Calibri" panose="020F0502020204030204" pitchFamily="34" charset="0"/>
                <a:ea typeface="Times New Roman" panose="02020603050405020304" pitchFamily="18" charset="0"/>
              </a:rPr>
              <a:t>: una Europa </a:t>
            </a:r>
            <a:r>
              <a:rPr lang="es-ES" sz="1800" u="sng" dirty="0">
                <a:solidFill>
                  <a:srgbClr val="000000"/>
                </a:solidFill>
                <a:effectLst/>
                <a:latin typeface="Calibri" panose="020F0502020204030204" pitchFamily="34" charset="0"/>
                <a:ea typeface="Times New Roman" panose="02020603050405020304" pitchFamily="18" charset="0"/>
              </a:rPr>
              <a:t>más conectad</a:t>
            </a:r>
            <a:r>
              <a:rPr lang="es-ES" sz="1800" dirty="0">
                <a:solidFill>
                  <a:srgbClr val="000000"/>
                </a:solidFill>
                <a:effectLst/>
                <a:latin typeface="Calibri" panose="020F0502020204030204" pitchFamily="34" charset="0"/>
                <a:ea typeface="Times New Roman" panose="02020603050405020304" pitchFamily="18" charset="0"/>
              </a:rPr>
              <a:t>a mediante el refuerzo de la movilidad y la conectividad regional en el ámbito de las TIC;</a:t>
            </a:r>
            <a:endParaRPr lang="es-ES" sz="1800"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ES" sz="1800" b="1" u="sng" dirty="0">
                <a:solidFill>
                  <a:srgbClr val="000000"/>
                </a:solidFill>
                <a:effectLst/>
                <a:latin typeface="Calibri" panose="020F0502020204030204" pitchFamily="34" charset="0"/>
                <a:ea typeface="Times New Roman" panose="02020603050405020304" pitchFamily="18" charset="0"/>
              </a:rPr>
              <a:t>Objetivo Político 4</a:t>
            </a:r>
            <a:r>
              <a:rPr lang="es-ES" sz="1800" b="1" dirty="0">
                <a:solidFill>
                  <a:srgbClr val="000000"/>
                </a:solidFill>
                <a:effectLst/>
                <a:latin typeface="Calibri" panose="020F0502020204030204" pitchFamily="34" charset="0"/>
                <a:ea typeface="Times New Roman" panose="02020603050405020304" pitchFamily="18" charset="0"/>
              </a:rPr>
              <a:t>: una Europa </a:t>
            </a:r>
            <a:r>
              <a:rPr lang="es-ES" sz="1800" b="1" u="sng" dirty="0">
                <a:solidFill>
                  <a:srgbClr val="000000"/>
                </a:solidFill>
                <a:effectLst/>
                <a:latin typeface="Calibri" panose="020F0502020204030204" pitchFamily="34" charset="0"/>
                <a:ea typeface="Times New Roman" panose="02020603050405020304" pitchFamily="18" charset="0"/>
              </a:rPr>
              <a:t>más social </a:t>
            </a:r>
            <a:r>
              <a:rPr lang="es-ES" sz="1800" b="1" dirty="0">
                <a:solidFill>
                  <a:srgbClr val="000000"/>
                </a:solidFill>
                <a:effectLst/>
                <a:latin typeface="Calibri" panose="020F0502020204030204" pitchFamily="34" charset="0"/>
                <a:ea typeface="Times New Roman" panose="02020603050405020304" pitchFamily="18" charset="0"/>
              </a:rPr>
              <a:t>mediante la aplicación del pilar europeo de derechos sociales;</a:t>
            </a:r>
            <a:endParaRPr lang="es-ES" sz="1800" b="1"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ES" sz="1800" u="sng" dirty="0">
                <a:solidFill>
                  <a:srgbClr val="000000"/>
                </a:solidFill>
                <a:effectLst/>
                <a:latin typeface="Calibri" panose="020F0502020204030204" pitchFamily="34" charset="0"/>
                <a:ea typeface="Times New Roman" panose="02020603050405020304" pitchFamily="18" charset="0"/>
              </a:rPr>
              <a:t>Objetivo Político 5</a:t>
            </a:r>
            <a:r>
              <a:rPr lang="es-ES" sz="1800" dirty="0">
                <a:solidFill>
                  <a:srgbClr val="000000"/>
                </a:solidFill>
                <a:effectLst/>
                <a:latin typeface="Calibri" panose="020F0502020204030204" pitchFamily="34" charset="0"/>
                <a:ea typeface="Times New Roman" panose="02020603050405020304" pitchFamily="18" charset="0"/>
              </a:rPr>
              <a:t>: una Europa </a:t>
            </a:r>
            <a:r>
              <a:rPr lang="es-ES" sz="1800" u="sng" dirty="0">
                <a:solidFill>
                  <a:srgbClr val="000000"/>
                </a:solidFill>
                <a:effectLst/>
                <a:latin typeface="Calibri" panose="020F0502020204030204" pitchFamily="34" charset="0"/>
                <a:ea typeface="Times New Roman" panose="02020603050405020304" pitchFamily="18" charset="0"/>
              </a:rPr>
              <a:t>más próxima a sus ciudadanos</a:t>
            </a:r>
            <a:r>
              <a:rPr lang="es-ES" sz="1800" dirty="0">
                <a:solidFill>
                  <a:srgbClr val="000000"/>
                </a:solidFill>
                <a:effectLst/>
                <a:latin typeface="Calibri" panose="020F0502020204030204" pitchFamily="34" charset="0"/>
                <a:ea typeface="Times New Roman" panose="02020603050405020304" pitchFamily="18" charset="0"/>
              </a:rPr>
              <a:t>, fomentando el desarrollo integrado y sostenible de las zonas urbanas, rurales y costeras y las iniciativas locales.</a:t>
            </a:r>
            <a:endParaRPr lang="es-ES" sz="18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818508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6E46ED3D-9445-9944-193B-FF38C9360676}"/>
              </a:ext>
            </a:extLst>
          </p:cNvPr>
          <p:cNvGraphicFramePr>
            <a:graphicFrameLocks noGrp="1"/>
          </p:cNvGraphicFramePr>
          <p:nvPr>
            <p:ph idx="1"/>
            <p:extLst>
              <p:ext uri="{D42A27DB-BD31-4B8C-83A1-F6EECF244321}">
                <p14:modId xmlns:p14="http://schemas.microsoft.com/office/powerpoint/2010/main" val="221997159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972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0" name="Group 19">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1"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22"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23"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24"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25"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26"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27"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28"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9"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30"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31"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32"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34" name="Group 33">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5"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36"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37"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38"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9"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40"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41"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42"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43"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44"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45"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46"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48" name="Rectangle 47">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50"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D195F631-3D2F-AEBD-8660-314539D47807}"/>
              </a:ext>
            </a:extLst>
          </p:cNvPr>
          <p:cNvGraphicFramePr>
            <a:graphicFrameLocks noGrp="1"/>
          </p:cNvGraphicFramePr>
          <p:nvPr>
            <p:ph idx="1"/>
            <p:extLst>
              <p:ext uri="{D42A27DB-BD31-4B8C-83A1-F6EECF244321}">
                <p14:modId xmlns:p14="http://schemas.microsoft.com/office/powerpoint/2010/main" val="1545345028"/>
              </p:ext>
            </p:extLst>
          </p:nvPr>
        </p:nvGraphicFramePr>
        <p:xfrm>
          <a:off x="2589212" y="968829"/>
          <a:ext cx="8915400" cy="4942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727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BC4AB694-2E07-4F28-4348-8C6A84A1C709}"/>
              </a:ext>
            </a:extLst>
          </p:cNvPr>
          <p:cNvGraphicFramePr>
            <a:graphicFrameLocks noGrp="1"/>
          </p:cNvGraphicFramePr>
          <p:nvPr>
            <p:ph idx="1"/>
            <p:extLst>
              <p:ext uri="{D42A27DB-BD31-4B8C-83A1-F6EECF244321}">
                <p14:modId xmlns:p14="http://schemas.microsoft.com/office/powerpoint/2010/main" val="174289027"/>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880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FF36EA2-8AED-4AAD-9AF0-577D67EE1A99}"/>
              </a:ext>
            </a:extLst>
          </p:cNvPr>
          <p:cNvSpPr>
            <a:spLocks noGrp="1"/>
          </p:cNvSpPr>
          <p:nvPr>
            <p:ph idx="1"/>
          </p:nvPr>
        </p:nvSpPr>
        <p:spPr/>
        <p:txBody>
          <a:bodyPr/>
          <a:lstStyle/>
          <a:p>
            <a:pPr algn="ctr"/>
            <a:r>
              <a:rPr lang="es-ES" sz="1800" dirty="0">
                <a:solidFill>
                  <a:srgbClr val="000000"/>
                </a:solidFill>
                <a:effectLst/>
                <a:latin typeface="Calibri" panose="020F0502020204030204" pitchFamily="34" charset="0"/>
                <a:ea typeface="Times New Roman" panose="02020603050405020304" pitchFamily="18" charset="0"/>
              </a:rPr>
              <a:t>	Otras </a:t>
            </a:r>
            <a:r>
              <a:rPr lang="es-ES" sz="1800" b="1" dirty="0">
                <a:solidFill>
                  <a:srgbClr val="000000"/>
                </a:solidFill>
                <a:effectLst/>
                <a:latin typeface="Calibri" panose="020F0502020204030204" pitchFamily="34" charset="0"/>
                <a:ea typeface="Times New Roman" panose="02020603050405020304" pitchFamily="18" charset="0"/>
              </a:rPr>
              <a:t>prioridades relevantes </a:t>
            </a:r>
            <a:r>
              <a:rPr lang="es-ES" sz="1800" dirty="0">
                <a:solidFill>
                  <a:srgbClr val="000000"/>
                </a:solidFill>
                <a:effectLst/>
                <a:latin typeface="Calibri" panose="020F0502020204030204" pitchFamily="34" charset="0"/>
                <a:ea typeface="Times New Roman" panose="02020603050405020304" pitchFamily="18" charset="0"/>
              </a:rPr>
              <a:t>del FSE+ para el </a:t>
            </a:r>
            <a:r>
              <a:rPr lang="es-ES" sz="1800" u="sng" dirty="0">
                <a:solidFill>
                  <a:srgbClr val="000000"/>
                </a:solidFill>
                <a:effectLst/>
                <a:latin typeface="Calibri" panose="020F0502020204030204" pitchFamily="34" charset="0"/>
                <a:ea typeface="Times New Roman" panose="02020603050405020304" pitchFamily="18" charset="0"/>
              </a:rPr>
              <a:t>período de programación 2021-2027 </a:t>
            </a:r>
            <a:r>
              <a:rPr lang="es-ES" sz="1800" dirty="0">
                <a:solidFill>
                  <a:srgbClr val="000000"/>
                </a:solidFill>
                <a:effectLst/>
                <a:latin typeface="Calibri" panose="020F0502020204030204" pitchFamily="34" charset="0"/>
                <a:ea typeface="Times New Roman" panose="02020603050405020304" pitchFamily="18" charset="0"/>
              </a:rPr>
              <a:t>serán:</a:t>
            </a:r>
          </a:p>
          <a:p>
            <a:pPr algn="ctr"/>
            <a:endParaRPr lang="es-ES" dirty="0">
              <a:solidFill>
                <a:srgbClr val="000000"/>
              </a:solidFill>
              <a:latin typeface="Calibri" panose="020F0502020204030204" pitchFamily="34" charset="0"/>
              <a:ea typeface="Times New Roman" panose="02020603050405020304" pitchFamily="18" charset="0"/>
            </a:endParaRPr>
          </a:p>
          <a:p>
            <a:pPr algn="ctr"/>
            <a:r>
              <a:rPr lang="es-ES" sz="1800" dirty="0">
                <a:solidFill>
                  <a:srgbClr val="000000"/>
                </a:solidFill>
                <a:effectLst/>
                <a:latin typeface="Calibri" panose="020F0502020204030204" pitchFamily="34" charset="0"/>
                <a:ea typeface="Times New Roman" panose="02020603050405020304" pitchFamily="18" charset="0"/>
              </a:rPr>
              <a:t> </a:t>
            </a:r>
            <a:r>
              <a:rPr lang="es-ES" sz="1800" u="sng" dirty="0">
                <a:solidFill>
                  <a:srgbClr val="000000"/>
                </a:solidFill>
                <a:effectLst/>
                <a:latin typeface="Calibri" panose="020F0502020204030204" pitchFamily="34" charset="0"/>
                <a:ea typeface="Times New Roman" panose="02020603050405020304" pitchFamily="18" charset="0"/>
              </a:rPr>
              <a:t>la igualdad de género, la conciliación familiar y laboral, los sistemas de protección social y sistemas de asistencia sanitaria; el acceso a los servicios básicos y la privación material. </a:t>
            </a:r>
          </a:p>
          <a:p>
            <a:pPr algn="ctr"/>
            <a:r>
              <a:rPr lang="es-ES" sz="1800" dirty="0">
                <a:solidFill>
                  <a:srgbClr val="000000"/>
                </a:solidFill>
                <a:effectLst/>
                <a:latin typeface="Calibri" panose="020F0502020204030204" pitchFamily="34" charset="0"/>
                <a:ea typeface="Times New Roman" panose="02020603050405020304" pitchFamily="18" charset="0"/>
              </a:rPr>
              <a:t>Además, se deberá promover las </a:t>
            </a:r>
            <a:r>
              <a:rPr lang="es-ES" sz="1800" u="sng" dirty="0">
                <a:solidFill>
                  <a:srgbClr val="000000"/>
                </a:solidFill>
                <a:effectLst/>
                <a:latin typeface="Calibri" panose="020F0502020204030204" pitchFamily="34" charset="0"/>
                <a:ea typeface="Times New Roman" panose="02020603050405020304" pitchFamily="18" charset="0"/>
              </a:rPr>
              <a:t>transiciones ecológica y digital en consonancia con la estrategia industrial de la Unión,</a:t>
            </a:r>
            <a:r>
              <a:rPr lang="es-ES" sz="1800" dirty="0">
                <a:solidFill>
                  <a:srgbClr val="000000"/>
                </a:solidFill>
                <a:effectLst/>
                <a:latin typeface="Calibri" panose="020F0502020204030204" pitchFamily="34" charset="0"/>
                <a:ea typeface="Times New Roman" panose="02020603050405020304" pitchFamily="18" charset="0"/>
              </a:rPr>
              <a:t> que exigirá nuevas capacidades para nuevos tipos de empleo. </a:t>
            </a:r>
          </a:p>
          <a:p>
            <a:pPr algn="ctr"/>
            <a:r>
              <a:rPr lang="es-ES" sz="1800" dirty="0">
                <a:solidFill>
                  <a:srgbClr val="000000"/>
                </a:solidFill>
                <a:effectLst/>
                <a:latin typeface="Calibri" panose="020F0502020204030204" pitchFamily="34" charset="0"/>
                <a:ea typeface="Times New Roman" panose="02020603050405020304" pitchFamily="18" charset="0"/>
              </a:rPr>
              <a:t>En la «nueva normalidad» derivada de la pandemia de COVID-19 se necesitará un conjunto diferente de </a:t>
            </a:r>
            <a:r>
              <a:rPr lang="es-ES" sz="1800" u="sng" dirty="0">
                <a:solidFill>
                  <a:srgbClr val="000000"/>
                </a:solidFill>
                <a:effectLst/>
                <a:latin typeface="Calibri" panose="020F0502020204030204" pitchFamily="34" charset="0"/>
                <a:ea typeface="Times New Roman" panose="02020603050405020304" pitchFamily="18" charset="0"/>
              </a:rPr>
              <a:t>capacidades y surgirán nuevos modelos económicos y empresariales </a:t>
            </a:r>
            <a:r>
              <a:rPr lang="es-ES" sz="1800" dirty="0">
                <a:solidFill>
                  <a:srgbClr val="000000"/>
                </a:solidFill>
                <a:effectLst/>
                <a:latin typeface="Calibri" panose="020F0502020204030204" pitchFamily="34" charset="0"/>
                <a:ea typeface="Times New Roman" panose="02020603050405020304" pitchFamily="18" charset="0"/>
              </a:rPr>
              <a:t>en los ecosistemas industriales europeos, incluidas nuevas cadenas de valor locales, que deberían contar con la ayuda del Fondo Social Europeo.</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2" name="Flecha: hacia abajo 1">
            <a:extLst>
              <a:ext uri="{FF2B5EF4-FFF2-40B4-BE49-F238E27FC236}">
                <a16:creationId xmlns:a16="http://schemas.microsoft.com/office/drawing/2014/main" id="{3588CCCD-B891-4408-867B-35EC8C184942}"/>
              </a:ext>
            </a:extLst>
          </p:cNvPr>
          <p:cNvSpPr/>
          <p:nvPr/>
        </p:nvSpPr>
        <p:spPr>
          <a:xfrm>
            <a:off x="6963508" y="2461846"/>
            <a:ext cx="295421" cy="548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34806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Notas adhesivas en una pared">
            <a:extLst>
              <a:ext uri="{FF2B5EF4-FFF2-40B4-BE49-F238E27FC236}">
                <a16:creationId xmlns:a16="http://schemas.microsoft.com/office/drawing/2014/main" id="{2A94E7EE-7614-0A75-FF11-F49786434669}"/>
              </a:ext>
            </a:extLst>
          </p:cNvPr>
          <p:cNvPicPr>
            <a:picLocks noChangeAspect="1"/>
          </p:cNvPicPr>
          <p:nvPr/>
        </p:nvPicPr>
        <p:blipFill>
          <a:blip r:embed="rId2"/>
          <a:srcRect l="26115" r="26378" b="1"/>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DA4A5E62-91F1-407F-8177-F4F3F1E7D1EB}"/>
              </a:ext>
            </a:extLst>
          </p:cNvPr>
          <p:cNvSpPr>
            <a:spLocks noGrp="1"/>
          </p:cNvSpPr>
          <p:nvPr>
            <p:ph idx="1"/>
          </p:nvPr>
        </p:nvSpPr>
        <p:spPr>
          <a:xfrm>
            <a:off x="6438191" y="2133600"/>
            <a:ext cx="5066419" cy="3777622"/>
          </a:xfrm>
        </p:spPr>
        <p:txBody>
          <a:bodyPr>
            <a:normAutofit/>
          </a:bodyPr>
          <a:lstStyle/>
          <a:p>
            <a:pPr algn="ctr"/>
            <a:r>
              <a:rPr lang="es-ES" dirty="0">
                <a:effectLst/>
                <a:latin typeface="Calibri" panose="020F0502020204030204" pitchFamily="34" charset="0"/>
                <a:ea typeface="Times New Roman" panose="02020603050405020304" pitchFamily="18" charset="0"/>
              </a:rPr>
              <a:t>	Con carácter general se identifican las siguientes prioridades que deben ser apoyas por el FSE+: </a:t>
            </a:r>
            <a:endParaRPr lang="es-ES"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93798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ACDE1FD5-1A58-25C0-EB46-9A454BDEB7B2}"/>
              </a:ext>
            </a:extLst>
          </p:cNvPr>
          <p:cNvGraphicFramePr>
            <a:graphicFrameLocks noGrp="1"/>
          </p:cNvGraphicFramePr>
          <p:nvPr>
            <p:ph idx="1"/>
            <p:extLst>
              <p:ext uri="{D42A27DB-BD31-4B8C-83A1-F6EECF244321}">
                <p14:modId xmlns:p14="http://schemas.microsoft.com/office/powerpoint/2010/main" val="1097032056"/>
              </p:ext>
            </p:extLst>
          </p:nvPr>
        </p:nvGraphicFramePr>
        <p:xfrm>
          <a:off x="1794897" y="1221673"/>
          <a:ext cx="8987404" cy="4655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379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095EB4F5-E21D-CA4D-FBA0-90D26B3784F6}"/>
              </a:ext>
            </a:extLst>
          </p:cNvPr>
          <p:cNvGraphicFramePr>
            <a:graphicFrameLocks noGrp="1"/>
          </p:cNvGraphicFramePr>
          <p:nvPr>
            <p:ph idx="1"/>
            <p:extLst>
              <p:ext uri="{D42A27DB-BD31-4B8C-83A1-F6EECF244321}">
                <p14:modId xmlns:p14="http://schemas.microsoft.com/office/powerpoint/2010/main" val="2563640729"/>
              </p:ext>
            </p:extLst>
          </p:nvPr>
        </p:nvGraphicFramePr>
        <p:xfrm>
          <a:off x="1794897" y="849087"/>
          <a:ext cx="8987404" cy="5453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9745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Manos hacia adelante">
            <a:extLst>
              <a:ext uri="{FF2B5EF4-FFF2-40B4-BE49-F238E27FC236}">
                <a16:creationId xmlns:a16="http://schemas.microsoft.com/office/drawing/2014/main" id="{AC1A96F3-41E5-9ABA-48CB-98B3B4687C9D}"/>
              </a:ext>
            </a:extLst>
          </p:cNvPr>
          <p:cNvPicPr>
            <a:picLocks noChangeAspect="1"/>
          </p:cNvPicPr>
          <p:nvPr/>
        </p:nvPicPr>
        <p:blipFill>
          <a:blip r:embed="rId2"/>
          <a:srcRect l="14541" r="27565" b="2"/>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002F6E86-29D5-4B29-9033-4E10057C64EC}"/>
              </a:ext>
            </a:extLst>
          </p:cNvPr>
          <p:cNvSpPr>
            <a:spLocks noGrp="1"/>
          </p:cNvSpPr>
          <p:nvPr>
            <p:ph idx="1"/>
          </p:nvPr>
        </p:nvSpPr>
        <p:spPr>
          <a:xfrm>
            <a:off x="6438191" y="1121229"/>
            <a:ext cx="5066419" cy="4789993"/>
          </a:xfrm>
        </p:spPr>
        <p:txBody>
          <a:bodyPr>
            <a:normAutofit/>
          </a:bodyPr>
          <a:lstStyle/>
          <a:p>
            <a:pPr marL="0" indent="0" fontAlgn="base">
              <a:lnSpc>
                <a:spcPct val="90000"/>
              </a:lnSpc>
              <a:buNone/>
            </a:pPr>
            <a:r>
              <a:rPr lang="es-ES" sz="1600" b="1" dirty="0">
                <a:effectLst/>
                <a:latin typeface="Calibri" panose="020F0502020204030204" pitchFamily="34" charset="0"/>
                <a:ea typeface="Times New Roman" panose="02020603050405020304" pitchFamily="18" charset="0"/>
              </a:rPr>
              <a:t>Inclusión social y lucha contra la pobreza y la exclusión social</a:t>
            </a:r>
          </a:p>
          <a:p>
            <a:pPr marL="0" indent="0" fontAlgn="base">
              <a:lnSpc>
                <a:spcPct val="90000"/>
              </a:lnSpc>
              <a:buNone/>
            </a:pPr>
            <a:endParaRPr lang="es-ES" sz="1600" dirty="0">
              <a:effectLst/>
              <a:latin typeface="Times New Roman" panose="02020603050405020304" pitchFamily="18" charset="0"/>
              <a:ea typeface="Times New Roman" panose="02020603050405020304" pitchFamily="18" charset="0"/>
            </a:endParaRPr>
          </a:p>
          <a:p>
            <a:pPr algn="ctr" fontAlgn="base">
              <a:lnSpc>
                <a:spcPct val="90000"/>
              </a:lnSpc>
            </a:pPr>
            <a:r>
              <a:rPr lang="es-ES" sz="1600" dirty="0">
                <a:effectLst/>
                <a:latin typeface="Calibri" panose="020F0502020204030204" pitchFamily="34" charset="0"/>
                <a:ea typeface="Times New Roman" panose="02020603050405020304" pitchFamily="18" charset="0"/>
              </a:rPr>
              <a:t>Con la finalidad de responder a las prioridades de inversión identificadas se deberá </a:t>
            </a:r>
            <a:r>
              <a:rPr lang="es-ES" sz="1600" u="sng" dirty="0">
                <a:effectLst/>
                <a:latin typeface="Calibri" panose="020F0502020204030204" pitchFamily="34" charset="0"/>
                <a:ea typeface="Times New Roman" panose="02020603050405020304" pitchFamily="18" charset="0"/>
              </a:rPr>
              <a:t>fomentar la inclusión activa, la integración social de las personas en riesgo de pobreza o exclusión social </a:t>
            </a:r>
            <a:r>
              <a:rPr lang="es-ES" sz="1600" dirty="0">
                <a:effectLst/>
                <a:latin typeface="Calibri" panose="020F0502020204030204" pitchFamily="34" charset="0"/>
                <a:ea typeface="Times New Roman" panose="02020603050405020304" pitchFamily="18" charset="0"/>
              </a:rPr>
              <a:t>(incluidas las personas más desfavorecidas y los niños y niñas) </a:t>
            </a:r>
            <a:r>
              <a:rPr lang="es-ES" sz="1600" u="sng" dirty="0">
                <a:effectLst/>
                <a:latin typeface="Calibri" panose="020F0502020204030204" pitchFamily="34" charset="0"/>
                <a:ea typeface="Times New Roman" panose="02020603050405020304" pitchFamily="18" charset="0"/>
              </a:rPr>
              <a:t>y reforzar el acceso igualitario y adecuado a unos servicios de calidad y a la protección social</a:t>
            </a:r>
            <a:r>
              <a:rPr lang="es-ES" sz="1600" dirty="0">
                <a:effectLst/>
                <a:latin typeface="Calibri" panose="020F0502020204030204" pitchFamily="34" charset="0"/>
                <a:ea typeface="Times New Roman" panose="02020603050405020304" pitchFamily="18" charset="0"/>
              </a:rPr>
              <a:t>. Además, se establecen prioridades de inversión destinadas a </a:t>
            </a:r>
            <a:r>
              <a:rPr lang="es-ES" sz="1600" u="sng" dirty="0">
                <a:effectLst/>
                <a:latin typeface="Calibri" panose="020F0502020204030204" pitchFamily="34" charset="0"/>
                <a:ea typeface="Times New Roman" panose="02020603050405020304" pitchFamily="18" charset="0"/>
              </a:rPr>
              <a:t>promover la accesibilidad para las personas con discapacidad, fomentar la igualdad de oportunidades y luchar contra todas las formas de discriminación, así como apoyar la integración de las personas migrantes</a:t>
            </a:r>
            <a:r>
              <a:rPr lang="es-ES" sz="1600" dirty="0">
                <a:effectLst/>
                <a:latin typeface="Calibri" panose="020F0502020204030204" pitchFamily="34" charset="0"/>
                <a:ea typeface="Times New Roman" panose="02020603050405020304" pitchFamily="18" charset="0"/>
              </a:rPr>
              <a:t>. De igual forma, se deberá impulsar </a:t>
            </a:r>
            <a:r>
              <a:rPr lang="es-ES" sz="1600" u="sng" dirty="0">
                <a:effectLst/>
                <a:latin typeface="Calibri" panose="020F0502020204030204" pitchFamily="34" charset="0"/>
                <a:ea typeface="Times New Roman" panose="02020603050405020304" pitchFamily="18" charset="0"/>
              </a:rPr>
              <a:t>la mejora de la empleabilidad y la integración socioeconómica de los grupos marginados, incluidas las personas sin hogar</a:t>
            </a:r>
            <a:r>
              <a:rPr lang="es-ES" sz="1600" dirty="0">
                <a:effectLst/>
                <a:latin typeface="Calibri" panose="020F0502020204030204" pitchFamily="34" charset="0"/>
                <a:ea typeface="Times New Roman" panose="02020603050405020304" pitchFamily="18" charset="0"/>
              </a:rPr>
              <a:t>. </a:t>
            </a:r>
            <a:endParaRPr lang="es-ES" sz="1600" dirty="0">
              <a:effectLst/>
              <a:latin typeface="Times New Roman" panose="02020603050405020304" pitchFamily="18" charset="0"/>
              <a:ea typeface="Times New Roman" panose="02020603050405020304" pitchFamily="18" charset="0"/>
            </a:endParaRPr>
          </a:p>
          <a:p>
            <a:pPr>
              <a:lnSpc>
                <a:spcPct val="90000"/>
              </a:lnSpc>
            </a:pPr>
            <a:endParaRPr lang="es-ES" sz="1500" dirty="0"/>
          </a:p>
        </p:txBody>
      </p:sp>
    </p:spTree>
    <p:extLst>
      <p:ext uri="{BB962C8B-B14F-4D97-AF65-F5344CB8AC3E}">
        <p14:creationId xmlns:p14="http://schemas.microsoft.com/office/powerpoint/2010/main" val="1008538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Una flecha acertando el centro de una diana">
            <a:extLst>
              <a:ext uri="{FF2B5EF4-FFF2-40B4-BE49-F238E27FC236}">
                <a16:creationId xmlns:a16="http://schemas.microsoft.com/office/drawing/2014/main" id="{416C6FE5-33BE-48C3-6DDA-A2D30FEC21CD}"/>
              </a:ext>
            </a:extLst>
          </p:cNvPr>
          <p:cNvPicPr>
            <a:picLocks noChangeAspect="1"/>
          </p:cNvPicPr>
          <p:nvPr/>
        </p:nvPicPr>
        <p:blipFill>
          <a:blip r:embed="rId2"/>
          <a:srcRect l="16410" r="15478"/>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AC695242-7603-4688-A5AB-63DCA74B5000}"/>
              </a:ext>
            </a:extLst>
          </p:cNvPr>
          <p:cNvSpPr>
            <a:spLocks noGrp="1"/>
          </p:cNvSpPr>
          <p:nvPr>
            <p:ph idx="1"/>
          </p:nvPr>
        </p:nvSpPr>
        <p:spPr>
          <a:xfrm>
            <a:off x="6438191" y="2133600"/>
            <a:ext cx="5066419" cy="3777622"/>
          </a:xfrm>
        </p:spPr>
        <p:txBody>
          <a:bodyPr>
            <a:normAutofit/>
          </a:bodyPr>
          <a:lstStyle/>
          <a:p>
            <a:pPr marL="0" indent="0" fontAlgn="base">
              <a:buNone/>
            </a:pPr>
            <a:r>
              <a:rPr lang="es-ES" b="1" dirty="0">
                <a:effectLst/>
                <a:latin typeface="Calibri" panose="020F0502020204030204" pitchFamily="34" charset="0"/>
                <a:ea typeface="Times New Roman" panose="02020603050405020304" pitchFamily="18" charset="0"/>
              </a:rPr>
              <a:t>OBJETIVO GENERAL Y OBJETIVOS ESPECÍFICOS</a:t>
            </a:r>
          </a:p>
          <a:p>
            <a:pPr marL="0" indent="0" fontAlgn="base">
              <a:buNone/>
            </a:pPr>
            <a:endParaRPr lang="es-ES"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276211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8C1AB778-D9E9-2FC8-EBCB-6BBA89FAF270}"/>
              </a:ext>
            </a:extLst>
          </p:cNvPr>
          <p:cNvGraphicFramePr>
            <a:graphicFrameLocks noGrp="1"/>
          </p:cNvGraphicFramePr>
          <p:nvPr>
            <p:ph idx="1"/>
            <p:extLst>
              <p:ext uri="{D42A27DB-BD31-4B8C-83A1-F6EECF244321}">
                <p14:modId xmlns:p14="http://schemas.microsoft.com/office/powerpoint/2010/main" val="4117590056"/>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7145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B1CB018B-0B53-4EFF-BEC4-5D1AFEABD2AD}"/>
              </a:ext>
            </a:extLst>
          </p:cNvPr>
          <p:cNvSpPr>
            <a:spLocks noGrp="1"/>
          </p:cNvSpPr>
          <p:nvPr>
            <p:ph idx="1"/>
          </p:nvPr>
        </p:nvSpPr>
        <p:spPr>
          <a:xfrm>
            <a:off x="649225" y="2133600"/>
            <a:ext cx="3650278" cy="3759253"/>
          </a:xfrm>
        </p:spPr>
        <p:txBody>
          <a:bodyPr>
            <a:normAutofit/>
          </a:bodyPr>
          <a:lstStyle/>
          <a:p>
            <a:r>
              <a:rPr lang="es-ES" b="1" dirty="0"/>
              <a:t>OBJETIVOS ESPECÍFICOS</a:t>
            </a:r>
          </a:p>
        </p:txBody>
      </p:sp>
      <p:pic>
        <p:nvPicPr>
          <p:cNvPr id="7" name="Graphic 6" descr="Objetivo">
            <a:extLst>
              <a:ext uri="{FF2B5EF4-FFF2-40B4-BE49-F238E27FC236}">
                <a16:creationId xmlns:a16="http://schemas.microsoft.com/office/drawing/2014/main" id="{5E2A64EE-B164-9A3D-FB00-171FF7BFAF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9945" y="640080"/>
            <a:ext cx="5252773" cy="5252773"/>
          </a:xfrm>
          <a:prstGeom prst="rect">
            <a:avLst/>
          </a:prstGeom>
        </p:spPr>
      </p:pic>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679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9">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6"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DBA78CFA-AD04-24C2-2AF8-2EA6B3ECC143}"/>
              </a:ext>
            </a:extLst>
          </p:cNvPr>
          <p:cNvGraphicFramePr>
            <a:graphicFrameLocks noGrp="1"/>
          </p:cNvGraphicFramePr>
          <p:nvPr>
            <p:ph idx="1"/>
            <p:extLst>
              <p:ext uri="{D42A27DB-BD31-4B8C-83A1-F6EECF244321}">
                <p14:modId xmlns:p14="http://schemas.microsoft.com/office/powerpoint/2010/main" val="742037382"/>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548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BD62F680-96E7-D835-0B8A-D45B2B364A59}"/>
              </a:ext>
            </a:extLst>
          </p:cNvPr>
          <p:cNvGraphicFramePr>
            <a:graphicFrameLocks noGrp="1"/>
          </p:cNvGraphicFramePr>
          <p:nvPr>
            <p:ph idx="1"/>
            <p:extLst>
              <p:ext uri="{D42A27DB-BD31-4B8C-83A1-F6EECF244321}">
                <p14:modId xmlns:p14="http://schemas.microsoft.com/office/powerpoint/2010/main" val="3126009952"/>
              </p:ext>
            </p:extLst>
          </p:nvPr>
        </p:nvGraphicFramePr>
        <p:xfrm>
          <a:off x="1794897" y="849087"/>
          <a:ext cx="8987404" cy="5027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6540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s-ES"/>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s-ES"/>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s-ES"/>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s-ES"/>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s-ES"/>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s-ES"/>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s-ES"/>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s-ES"/>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s-ES"/>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s-ES"/>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s-ES"/>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s-ES"/>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s-ES"/>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s-ES"/>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s-ES"/>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s-ES"/>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s-ES"/>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s-ES"/>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s-ES"/>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s-ES"/>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s-ES"/>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s-ES"/>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s-ES"/>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s-ES"/>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p:nvSpPr>
          <p:cNvPr id="3" name="Marcador de contenido 2">
            <a:extLst>
              <a:ext uri="{FF2B5EF4-FFF2-40B4-BE49-F238E27FC236}">
                <a16:creationId xmlns:a16="http://schemas.microsoft.com/office/drawing/2014/main" id="{1FC0F95A-C341-4B7D-AC19-FFFDB8CF34F9}"/>
              </a:ext>
            </a:extLst>
          </p:cNvPr>
          <p:cNvSpPr>
            <a:spLocks noGrp="1"/>
          </p:cNvSpPr>
          <p:nvPr>
            <p:ph idx="1"/>
          </p:nvPr>
        </p:nvSpPr>
        <p:spPr>
          <a:xfrm>
            <a:off x="3373062" y="2133600"/>
            <a:ext cx="8131550" cy="3777622"/>
          </a:xfrm>
        </p:spPr>
        <p:txBody>
          <a:bodyPr>
            <a:normAutofit/>
          </a:bodyPr>
          <a:lstStyle/>
          <a:p>
            <a:pPr marL="0" indent="0">
              <a:buNone/>
            </a:pPr>
            <a:endParaRPr lang="es-ES" b="1" dirty="0">
              <a:effectLst/>
              <a:latin typeface="Calibri" panose="020F0502020204030204" pitchFamily="34" charset="0"/>
              <a:ea typeface="Times New Roman" panose="02020603050405020304" pitchFamily="18" charset="0"/>
            </a:endParaRPr>
          </a:p>
          <a:p>
            <a:pPr marL="0" indent="0">
              <a:buNone/>
            </a:pPr>
            <a:endParaRPr lang="es-ES" b="1" dirty="0">
              <a:latin typeface="Calibri" panose="020F0502020204030204" pitchFamily="34" charset="0"/>
              <a:ea typeface="Times New Roman" panose="02020603050405020304" pitchFamily="18" charset="0"/>
            </a:endParaRPr>
          </a:p>
          <a:p>
            <a:pPr marL="0" indent="0">
              <a:buNone/>
            </a:pPr>
            <a:r>
              <a:rPr lang="es-ES" b="1" dirty="0">
                <a:effectLst/>
                <a:latin typeface="Calibri" panose="020F0502020204030204" pitchFamily="34" charset="0"/>
                <a:ea typeface="Times New Roman" panose="02020603050405020304" pitchFamily="18" charset="0"/>
              </a:rPr>
              <a:t>B. Del Tratado de Ámsterdam al Tratado de Lisboa</a:t>
            </a:r>
            <a:endParaRPr lang="es-ES" dirty="0">
              <a:effectLst/>
              <a:latin typeface="Times New Roman" panose="02020603050405020304" pitchFamily="18" charset="0"/>
              <a:ea typeface="Times New Roman" panose="02020603050405020304" pitchFamily="18" charset="0"/>
            </a:endParaRPr>
          </a:p>
          <a:p>
            <a:pPr marL="0" indent="0">
              <a:buNone/>
            </a:pPr>
            <a:endParaRPr lang="es-ES" dirty="0">
              <a:effectLst/>
              <a:latin typeface="Calibri" panose="020F0502020204030204" pitchFamily="34" charset="0"/>
              <a:ea typeface="Times New Roman" panose="02020603050405020304" pitchFamily="18" charset="0"/>
            </a:endParaRPr>
          </a:p>
          <a:p>
            <a:endParaRPr lang="es-ES" dirty="0"/>
          </a:p>
        </p:txBody>
      </p:sp>
    </p:spTree>
    <p:extLst>
      <p:ext uri="{BB962C8B-B14F-4D97-AF65-F5344CB8AC3E}">
        <p14:creationId xmlns:p14="http://schemas.microsoft.com/office/powerpoint/2010/main" val="523436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ECDD07D5-AE53-8002-FE2F-ADA4D387E5AD}"/>
              </a:ext>
            </a:extLst>
          </p:cNvPr>
          <p:cNvGraphicFramePr>
            <a:graphicFrameLocks noGrp="1"/>
          </p:cNvGraphicFramePr>
          <p:nvPr>
            <p:ph idx="1"/>
            <p:extLst>
              <p:ext uri="{D42A27DB-BD31-4B8C-83A1-F6EECF244321}">
                <p14:modId xmlns:p14="http://schemas.microsoft.com/office/powerpoint/2010/main" val="4142084795"/>
              </p:ext>
            </p:extLst>
          </p:nvPr>
        </p:nvGraphicFramePr>
        <p:xfrm>
          <a:off x="1794897" y="714375"/>
          <a:ext cx="8987404" cy="5162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403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494E06EC-EA1D-D80C-8497-5583E226537D}"/>
              </a:ext>
            </a:extLst>
          </p:cNvPr>
          <p:cNvGraphicFramePr>
            <a:graphicFrameLocks noGrp="1"/>
          </p:cNvGraphicFramePr>
          <p:nvPr>
            <p:ph idx="1"/>
            <p:extLst>
              <p:ext uri="{D42A27DB-BD31-4B8C-83A1-F6EECF244321}">
                <p14:modId xmlns:p14="http://schemas.microsoft.com/office/powerpoint/2010/main" val="1372483258"/>
              </p:ext>
            </p:extLst>
          </p:nvPr>
        </p:nvGraphicFramePr>
        <p:xfrm>
          <a:off x="1794897" y="1415143"/>
          <a:ext cx="8987404" cy="4461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64584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0CB8D51-EEF8-1BDE-6117-E0C1F4E8D1C1}"/>
              </a:ext>
            </a:extLst>
          </p:cNvPr>
          <p:cNvSpPr>
            <a:spLocks noGrp="1"/>
          </p:cNvSpPr>
          <p:nvPr>
            <p:ph idx="1"/>
          </p:nvPr>
        </p:nvSpPr>
        <p:spPr/>
        <p:txBody>
          <a:bodyPr/>
          <a:lstStyle/>
          <a:p>
            <a:pPr algn="ctr"/>
            <a:r>
              <a:rPr lang="es-ES" sz="1800" dirty="0">
                <a:solidFill>
                  <a:srgbClr val="000000"/>
                </a:solidFill>
                <a:effectLst/>
                <a:latin typeface="Calibri" panose="020F0502020204030204" pitchFamily="34" charset="0"/>
                <a:ea typeface="Times New Roman" panose="02020603050405020304" pitchFamily="18" charset="0"/>
              </a:rPr>
              <a:t>La relevancia de los OE dependerá, fundamentalmente, del ámbito territorial y temático del </a:t>
            </a:r>
            <a:r>
              <a:rPr lang="es-ES" sz="1800" b="1" dirty="0">
                <a:solidFill>
                  <a:srgbClr val="000000"/>
                </a:solidFill>
                <a:effectLst/>
                <a:latin typeface="Calibri" panose="020F0502020204030204" pitchFamily="34" charset="0"/>
                <a:ea typeface="Times New Roman" panose="02020603050405020304" pitchFamily="18" charset="0"/>
              </a:rPr>
              <a:t>Programa Operativo </a:t>
            </a:r>
            <a:r>
              <a:rPr lang="es-ES" sz="1800" dirty="0">
                <a:solidFill>
                  <a:srgbClr val="000000"/>
                </a:solidFill>
                <a:effectLst/>
                <a:latin typeface="Calibri" panose="020F0502020204030204" pitchFamily="34" charset="0"/>
                <a:ea typeface="Times New Roman" panose="02020603050405020304" pitchFamily="18" charset="0"/>
              </a:rPr>
              <a:t>en cuestión. </a:t>
            </a:r>
            <a:endParaRPr lang="es-ES" sz="18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486600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AE8FB664-04B1-081D-7B09-52187440E7A2}"/>
              </a:ext>
            </a:extLst>
          </p:cNvPr>
          <p:cNvGraphicFramePr>
            <a:graphicFrameLocks noGrp="1"/>
          </p:cNvGraphicFramePr>
          <p:nvPr>
            <p:ph idx="1"/>
            <p:extLst>
              <p:ext uri="{D42A27DB-BD31-4B8C-83A1-F6EECF244321}">
                <p14:modId xmlns:p14="http://schemas.microsoft.com/office/powerpoint/2010/main" val="3433469713"/>
              </p:ext>
            </p:extLst>
          </p:nvPr>
        </p:nvGraphicFramePr>
        <p:xfrm>
          <a:off x="1794897" y="1491343"/>
          <a:ext cx="8987404" cy="4385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80477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8"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40"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42" name="Picture 4" descr="Figuras talladas de seres humanos coloridas">
            <a:extLst>
              <a:ext uri="{FF2B5EF4-FFF2-40B4-BE49-F238E27FC236}">
                <a16:creationId xmlns:a16="http://schemas.microsoft.com/office/drawing/2014/main" id="{5BA6E6AC-EC1E-3E75-0103-71666684144D}"/>
              </a:ext>
            </a:extLst>
          </p:cNvPr>
          <p:cNvPicPr>
            <a:picLocks noChangeAspect="1"/>
          </p:cNvPicPr>
          <p:nvPr/>
        </p:nvPicPr>
        <p:blipFill>
          <a:blip r:embed="rId2"/>
          <a:srcRect l="25852" r="25619" b="-1"/>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DB931A1A-5670-4EF4-A730-587A6630BAC9}"/>
              </a:ext>
            </a:extLst>
          </p:cNvPr>
          <p:cNvSpPr>
            <a:spLocks noGrp="1"/>
          </p:cNvSpPr>
          <p:nvPr>
            <p:ph idx="1"/>
          </p:nvPr>
        </p:nvSpPr>
        <p:spPr>
          <a:xfrm>
            <a:off x="6438191" y="995317"/>
            <a:ext cx="5066419" cy="4915905"/>
          </a:xfrm>
        </p:spPr>
        <p:txBody>
          <a:bodyPr>
            <a:normAutofit/>
          </a:bodyPr>
          <a:lstStyle/>
          <a:p>
            <a:pPr marL="342900" lvl="0" indent="-342900" algn="just" fontAlgn="base">
              <a:lnSpc>
                <a:spcPct val="90000"/>
              </a:lnSpc>
              <a:buFont typeface="Symbol" panose="05050102010706020507" pitchFamily="18" charset="2"/>
              <a:buChar char=""/>
            </a:pPr>
            <a:r>
              <a:rPr lang="es-ES" sz="1600" u="sng" dirty="0">
                <a:effectLst/>
                <a:latin typeface="Calibri" panose="020F0502020204030204" pitchFamily="34" charset="0"/>
                <a:ea typeface="Times New Roman" panose="02020603050405020304" pitchFamily="18" charset="0"/>
              </a:rPr>
              <a:t>Personas desempleadas e inactivas</a:t>
            </a:r>
            <a:r>
              <a:rPr lang="es-ES" sz="1600" dirty="0">
                <a:effectLst/>
                <a:latin typeface="Calibri" panose="020F0502020204030204" pitchFamily="34" charset="0"/>
                <a:ea typeface="Times New Roman" panose="02020603050405020304" pitchFamily="18" charset="0"/>
              </a:rPr>
              <a:t>, en particular:</a:t>
            </a:r>
            <a:endParaRPr lang="es-ES" sz="16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600" dirty="0">
                <a:effectLst/>
                <a:latin typeface="Calibri" panose="020F0502020204030204" pitchFamily="34" charset="0"/>
                <a:ea typeface="Times New Roman" panose="02020603050405020304" pitchFamily="18" charset="0"/>
              </a:rPr>
              <a:t>Personas paradas de larga duración, especialmente mayores de 45 años;</a:t>
            </a:r>
            <a:endParaRPr lang="es-ES" sz="16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600" dirty="0">
                <a:effectLst/>
                <a:latin typeface="Calibri" panose="020F0502020204030204" pitchFamily="34" charset="0"/>
                <a:ea typeface="Times New Roman" panose="02020603050405020304" pitchFamily="18" charset="0"/>
              </a:rPr>
              <a:t>Personas jóvenes, en general y, especialmente, los que tienen más riesgo de exclusión sociolaboral y mayor posibilidad del abandono temprano educativo, migrantes, personas con discapacidad, minorías (comunidad gitana), jóvenes </a:t>
            </a:r>
            <a:r>
              <a:rPr lang="es-ES" sz="1600" dirty="0" err="1">
                <a:effectLst/>
                <a:latin typeface="Calibri" panose="020F0502020204030204" pitchFamily="34" charset="0"/>
                <a:ea typeface="Times New Roman" panose="02020603050405020304" pitchFamily="18" charset="0"/>
              </a:rPr>
              <a:t>extutelados</a:t>
            </a:r>
            <a:r>
              <a:rPr lang="es-ES" sz="1600" dirty="0">
                <a:effectLst/>
                <a:latin typeface="Calibri" panose="020F0502020204030204" pitchFamily="34" charset="0"/>
                <a:ea typeface="Times New Roman" panose="02020603050405020304" pitchFamily="18" charset="0"/>
              </a:rPr>
              <a:t>,  jóvenes sin hogar, en paro de larga duración o que viven en el ámbito rural, entre otros.</a:t>
            </a:r>
            <a:endParaRPr lang="es-ES" sz="16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600" dirty="0">
                <a:effectLst/>
                <a:latin typeface="Calibri" panose="020F0502020204030204" pitchFamily="34" charset="0"/>
                <a:ea typeface="Times New Roman" panose="02020603050405020304" pitchFamily="18" charset="0"/>
              </a:rPr>
              <a:t>Personas en situación o riesgo de exclusión social, entre ellas, las personas migrantes y personas con discapacidad;</a:t>
            </a:r>
            <a:endParaRPr lang="es-ES" sz="16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600" dirty="0">
                <a:effectLst/>
                <a:latin typeface="Calibri" panose="020F0502020204030204" pitchFamily="34" charset="0"/>
                <a:ea typeface="Times New Roman" panose="02020603050405020304" pitchFamily="18" charset="0"/>
              </a:rPr>
              <a:t>Personas con baja cualificación.</a:t>
            </a:r>
            <a:endParaRPr lang="es-ES" sz="1600" dirty="0">
              <a:effectLst/>
              <a:latin typeface="Times New Roman" panose="02020603050405020304" pitchFamily="18" charset="0"/>
              <a:ea typeface="Times New Roman" panose="02020603050405020304" pitchFamily="18" charset="0"/>
            </a:endParaRPr>
          </a:p>
          <a:p>
            <a:pPr marL="0" indent="0">
              <a:lnSpc>
                <a:spcPct val="90000"/>
              </a:lnSpc>
              <a:buNone/>
            </a:pPr>
            <a:endParaRPr lang="es-ES" sz="1500" dirty="0"/>
          </a:p>
        </p:txBody>
      </p:sp>
    </p:spTree>
    <p:extLst>
      <p:ext uri="{BB962C8B-B14F-4D97-AF65-F5344CB8AC3E}">
        <p14:creationId xmlns:p14="http://schemas.microsoft.com/office/powerpoint/2010/main" val="189509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CBDABCA3-1E5B-8142-68CD-B57A291CC02A}"/>
              </a:ext>
            </a:extLst>
          </p:cNvPr>
          <p:cNvGraphicFramePr>
            <a:graphicFrameLocks noGrp="1"/>
          </p:cNvGraphicFramePr>
          <p:nvPr>
            <p:ph idx="1"/>
            <p:extLst>
              <p:ext uri="{D42A27DB-BD31-4B8C-83A1-F6EECF244321}">
                <p14:modId xmlns:p14="http://schemas.microsoft.com/office/powerpoint/2010/main" val="345893183"/>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7296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Juguete de una persona roja frente a dos líneas de figuras blancas">
            <a:extLst>
              <a:ext uri="{FF2B5EF4-FFF2-40B4-BE49-F238E27FC236}">
                <a16:creationId xmlns:a16="http://schemas.microsoft.com/office/drawing/2014/main" id="{9B8027A3-FDBF-EB32-5387-A8F1071CD4C6}"/>
              </a:ext>
            </a:extLst>
          </p:cNvPr>
          <p:cNvPicPr>
            <a:picLocks noChangeAspect="1"/>
          </p:cNvPicPr>
          <p:nvPr/>
        </p:nvPicPr>
        <p:blipFill>
          <a:blip r:embed="rId2"/>
          <a:srcRect l="29536" r="25680"/>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EF262FED-88E7-4CBD-AFED-EE167F72CD8A}"/>
              </a:ext>
            </a:extLst>
          </p:cNvPr>
          <p:cNvSpPr>
            <a:spLocks noGrp="1"/>
          </p:cNvSpPr>
          <p:nvPr>
            <p:ph idx="1"/>
          </p:nvPr>
        </p:nvSpPr>
        <p:spPr>
          <a:xfrm>
            <a:off x="6438191" y="2133600"/>
            <a:ext cx="5066419" cy="3777622"/>
          </a:xfrm>
        </p:spPr>
        <p:txBody>
          <a:bodyPr>
            <a:normAutofit/>
          </a:bodyPr>
          <a:lstStyle/>
          <a:p>
            <a:pPr marL="342900" lvl="0" indent="-342900" algn="ctr" fontAlgn="base">
              <a:buFont typeface="Symbol" panose="05050102010706020507" pitchFamily="18" charset="2"/>
              <a:buChar char=""/>
            </a:pPr>
            <a:r>
              <a:rPr lang="es-ES" sz="2400" dirty="0">
                <a:effectLst/>
                <a:latin typeface="Calibri" panose="020F0502020204030204" pitchFamily="34" charset="0"/>
                <a:ea typeface="Times New Roman" panose="02020603050405020304" pitchFamily="18" charset="0"/>
              </a:rPr>
              <a:t>Personas en situación o en riesgo de pobreza y exclusión social:</a:t>
            </a:r>
            <a:endParaRPr lang="es-ES" sz="2400" dirty="0">
              <a:effectLst/>
              <a:latin typeface="Times New Roman" panose="02020603050405020304" pitchFamily="18" charset="0"/>
              <a:ea typeface="Times New Roman" panose="02020603050405020304" pitchFamily="18" charset="0"/>
            </a:endParaRPr>
          </a:p>
          <a:p>
            <a:pPr marL="0" indent="0">
              <a:buNone/>
            </a:pPr>
            <a:endParaRPr lang="es-ES" dirty="0"/>
          </a:p>
        </p:txBody>
      </p:sp>
    </p:spTree>
    <p:extLst>
      <p:ext uri="{BB962C8B-B14F-4D97-AF65-F5344CB8AC3E}">
        <p14:creationId xmlns:p14="http://schemas.microsoft.com/office/powerpoint/2010/main" val="2566342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CFE39E98-F469-24BB-F7BA-B2CCFA102826}"/>
              </a:ext>
            </a:extLst>
          </p:cNvPr>
          <p:cNvGraphicFramePr>
            <a:graphicFrameLocks noGrp="1"/>
          </p:cNvGraphicFramePr>
          <p:nvPr>
            <p:ph idx="1"/>
            <p:extLst>
              <p:ext uri="{D42A27DB-BD31-4B8C-83A1-F6EECF244321}">
                <p14:modId xmlns:p14="http://schemas.microsoft.com/office/powerpoint/2010/main" val="1000818023"/>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5499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98EDB245-1941-D8EE-C46D-591317A77479}"/>
              </a:ext>
            </a:extLst>
          </p:cNvPr>
          <p:cNvGraphicFramePr>
            <a:graphicFrameLocks noGrp="1"/>
          </p:cNvGraphicFramePr>
          <p:nvPr>
            <p:ph idx="1"/>
            <p:extLst>
              <p:ext uri="{D42A27DB-BD31-4B8C-83A1-F6EECF244321}">
                <p14:modId xmlns:p14="http://schemas.microsoft.com/office/powerpoint/2010/main" val="1929834273"/>
              </p:ext>
            </p:extLst>
          </p:nvPr>
        </p:nvGraphicFramePr>
        <p:xfrm>
          <a:off x="961012" y="1513114"/>
          <a:ext cx="10265786" cy="437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88455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s-ES"/>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s-ES"/>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s-ES"/>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s-ES"/>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s-ES"/>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s-ES"/>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s-ES"/>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s-ES"/>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s-ES"/>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s-ES"/>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s-ES"/>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s-ES"/>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s-ES"/>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s-ES"/>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s-ES"/>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s-ES"/>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s-ES"/>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s-ES"/>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s-ES"/>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s-ES"/>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s-ES"/>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s-ES"/>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s-ES"/>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s-ES"/>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p:nvSpPr>
          <p:cNvPr id="3" name="Marcador de contenido 2">
            <a:extLst>
              <a:ext uri="{FF2B5EF4-FFF2-40B4-BE49-F238E27FC236}">
                <a16:creationId xmlns:a16="http://schemas.microsoft.com/office/drawing/2014/main" id="{B3AC81EA-B714-4CC7-9300-BF17A95D57F1}"/>
              </a:ext>
            </a:extLst>
          </p:cNvPr>
          <p:cNvSpPr>
            <a:spLocks noGrp="1"/>
          </p:cNvSpPr>
          <p:nvPr>
            <p:ph idx="1"/>
          </p:nvPr>
        </p:nvSpPr>
        <p:spPr>
          <a:xfrm>
            <a:off x="3373062" y="2133600"/>
            <a:ext cx="8131550" cy="3777622"/>
          </a:xfrm>
        </p:spPr>
        <p:txBody>
          <a:bodyPr>
            <a:normAutofit/>
          </a:bodyPr>
          <a:lstStyle/>
          <a:p>
            <a:pPr marL="342900" lvl="0" indent="-342900" algn="just" fontAlgn="base">
              <a:lnSpc>
                <a:spcPct val="90000"/>
              </a:lnSpc>
              <a:buFont typeface="Calibri" panose="020F0502020204030204" pitchFamily="34" charset="0"/>
              <a:buChar char="-"/>
            </a:pPr>
            <a:endParaRPr lang="es-ES" sz="17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700" dirty="0">
                <a:effectLst/>
                <a:latin typeface="Calibri" panose="020F0502020204030204" pitchFamily="34" charset="0"/>
                <a:ea typeface="Times New Roman" panose="02020603050405020304" pitchFamily="18" charset="0"/>
              </a:rPr>
              <a:t>Personas víctimas de cualquier tipo de discriminación en el mercado laboral. </a:t>
            </a:r>
            <a:endParaRPr lang="es-ES" sz="17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700" dirty="0">
                <a:effectLst/>
                <a:latin typeface="Calibri" panose="020F0502020204030204" pitchFamily="34" charset="0"/>
                <a:ea typeface="Times New Roman" panose="02020603050405020304" pitchFamily="18" charset="0"/>
              </a:rPr>
              <a:t>Víctimas de terrorismo y sus familias.</a:t>
            </a:r>
            <a:endParaRPr lang="es-ES" sz="17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700" dirty="0">
                <a:effectLst/>
                <a:latin typeface="Calibri" panose="020F0502020204030204" pitchFamily="34" charset="0"/>
                <a:ea typeface="Times New Roman" panose="02020603050405020304" pitchFamily="18" charset="0"/>
              </a:rPr>
              <a:t>Personas con responsabilidades familiares pertenecientes a grupos vulnerables, sobre todo, las familias monoparentales y personas que aportan el segundo ingreso familiar.</a:t>
            </a:r>
            <a:endParaRPr lang="es-ES" sz="17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700" dirty="0">
                <a:effectLst/>
                <a:latin typeface="Calibri" panose="020F0502020204030204" pitchFamily="34" charset="0"/>
                <a:ea typeface="Times New Roman" panose="02020603050405020304" pitchFamily="18" charset="0"/>
              </a:rPr>
              <a:t>Población en situación administrativa irregular, asentamientos y personas sin hogar, que no entran dentro del circuito de los servicios sociales.</a:t>
            </a:r>
            <a:endParaRPr lang="es-ES" sz="17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700" dirty="0">
                <a:effectLst/>
                <a:latin typeface="Calibri" panose="020F0502020204030204" pitchFamily="34" charset="0"/>
                <a:ea typeface="Times New Roman" panose="02020603050405020304" pitchFamily="18" charset="0"/>
              </a:rPr>
              <a:t>Población infantil. </a:t>
            </a:r>
            <a:endParaRPr lang="es-ES" sz="17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700" dirty="0">
                <a:effectLst/>
                <a:latin typeface="Calibri" panose="020F0502020204030204" pitchFamily="34" charset="0"/>
                <a:ea typeface="Times New Roman" panose="02020603050405020304" pitchFamily="18" charset="0"/>
              </a:rPr>
              <a:t>Personas con enfermedades crónicas. </a:t>
            </a:r>
            <a:endParaRPr lang="es-ES" sz="1700" dirty="0">
              <a:effectLst/>
              <a:latin typeface="Times New Roman" panose="02020603050405020304" pitchFamily="18" charset="0"/>
              <a:ea typeface="Times New Roman" panose="02020603050405020304" pitchFamily="18" charset="0"/>
            </a:endParaRPr>
          </a:p>
          <a:p>
            <a:pPr marL="342900" lvl="0" indent="-342900" algn="just" fontAlgn="base">
              <a:lnSpc>
                <a:spcPct val="90000"/>
              </a:lnSpc>
              <a:buFont typeface="Calibri" panose="020F0502020204030204" pitchFamily="34" charset="0"/>
              <a:buChar char="-"/>
            </a:pPr>
            <a:r>
              <a:rPr lang="es-ES" sz="1700" dirty="0">
                <a:effectLst/>
                <a:latin typeface="Calibri" panose="020F0502020204030204" pitchFamily="34" charset="0"/>
                <a:ea typeface="Times New Roman" panose="02020603050405020304" pitchFamily="18" charset="0"/>
              </a:rPr>
              <a:t>Otras personas víctimas de cualquier forma de discriminación por razón de raza, sexo, etnia, edad, discapacidad, orientación sexual, religión o creencias.</a:t>
            </a:r>
            <a:endParaRPr lang="es-ES" sz="1700" dirty="0">
              <a:effectLst/>
              <a:latin typeface="Times New Roman" panose="02020603050405020304" pitchFamily="18" charset="0"/>
              <a:ea typeface="Times New Roman" panose="02020603050405020304" pitchFamily="18" charset="0"/>
            </a:endParaRPr>
          </a:p>
          <a:p>
            <a:pPr>
              <a:lnSpc>
                <a:spcPct val="90000"/>
              </a:lnSpc>
            </a:pPr>
            <a:endParaRPr lang="es-ES" sz="1700" dirty="0"/>
          </a:p>
        </p:txBody>
      </p:sp>
    </p:spTree>
    <p:extLst>
      <p:ext uri="{BB962C8B-B14F-4D97-AF65-F5344CB8AC3E}">
        <p14:creationId xmlns:p14="http://schemas.microsoft.com/office/powerpoint/2010/main" val="185952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3B55BBF6-6149-5BF0-B974-52882B879397}"/>
              </a:ext>
            </a:extLst>
          </p:cNvPr>
          <p:cNvGraphicFramePr>
            <a:graphicFrameLocks noGrp="1"/>
          </p:cNvGraphicFramePr>
          <p:nvPr>
            <p:ph idx="1"/>
            <p:extLst>
              <p:ext uri="{D42A27DB-BD31-4B8C-83A1-F6EECF244321}">
                <p14:modId xmlns:p14="http://schemas.microsoft.com/office/powerpoint/2010/main" val="2133252541"/>
              </p:ext>
            </p:extLst>
          </p:nvPr>
        </p:nvGraphicFramePr>
        <p:xfrm>
          <a:off x="1794897" y="990601"/>
          <a:ext cx="8987404" cy="4886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0218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762385E-F3FD-4340-A635-2DC721541D21}"/>
              </a:ext>
            </a:extLst>
          </p:cNvPr>
          <p:cNvSpPr>
            <a:spLocks noGrp="1"/>
          </p:cNvSpPr>
          <p:nvPr>
            <p:ph idx="1"/>
          </p:nvPr>
        </p:nvSpPr>
        <p:spPr>
          <a:xfrm>
            <a:off x="2589212" y="2125362"/>
            <a:ext cx="5835121" cy="3785860"/>
          </a:xfrm>
        </p:spPr>
        <p:txBody>
          <a:bodyPr>
            <a:normAutofit/>
          </a:bodyPr>
          <a:lstStyle/>
          <a:p>
            <a:pPr lvl="0" algn="just" fontAlgn="base">
              <a:lnSpc>
                <a:spcPct val="90000"/>
              </a:lnSpc>
              <a:buFont typeface="Arial" panose="020B0604020202020204" pitchFamily="34" charset="0"/>
              <a:buChar char="•"/>
            </a:pPr>
            <a:r>
              <a:rPr lang="es-ES" sz="1400" dirty="0">
                <a:effectLst/>
                <a:latin typeface="Calibri" panose="020F0502020204030204" pitchFamily="34" charset="0"/>
                <a:ea typeface="Times New Roman" panose="02020603050405020304" pitchFamily="18" charset="0"/>
              </a:rPr>
              <a:t>Servicios Públicos de Empleo, con la finalidad de reforzar su capacidad para prestar servicios a los demandantes de empleo, las personas trabajadoras que cambian de empleo y a las empresas.</a:t>
            </a:r>
            <a:endParaRPr lang="es-ES" sz="1400" dirty="0">
              <a:latin typeface="Times New Roman" panose="02020603050405020304" pitchFamily="18" charset="0"/>
              <a:ea typeface="Times New Roman" panose="02020603050405020304" pitchFamily="18" charset="0"/>
            </a:endParaRPr>
          </a:p>
          <a:p>
            <a:pPr lvl="0" algn="just" fontAlgn="base">
              <a:lnSpc>
                <a:spcPct val="90000"/>
              </a:lnSpc>
              <a:buFont typeface="Arial" panose="020B0604020202020204" pitchFamily="34" charset="0"/>
              <a:buChar char="•"/>
            </a:pPr>
            <a:r>
              <a:rPr lang="es-ES" sz="1400" dirty="0">
                <a:effectLst/>
                <a:latin typeface="Calibri" panose="020F0502020204030204" pitchFamily="34" charset="0"/>
                <a:ea typeface="Times New Roman" panose="02020603050405020304" pitchFamily="18" charset="0"/>
              </a:rPr>
              <a:t>Personas integradas en todos los niveles del sistema educativo y de la formación profesional para el empleo.</a:t>
            </a:r>
            <a:endParaRPr lang="es-ES" sz="1400" dirty="0">
              <a:latin typeface="Times New Roman" panose="02020603050405020304" pitchFamily="18" charset="0"/>
              <a:ea typeface="Times New Roman" panose="02020603050405020304" pitchFamily="18" charset="0"/>
            </a:endParaRPr>
          </a:p>
          <a:p>
            <a:pPr lvl="0" algn="just" fontAlgn="base">
              <a:lnSpc>
                <a:spcPct val="90000"/>
              </a:lnSpc>
              <a:buFont typeface="Arial" panose="020B0604020202020204" pitchFamily="34" charset="0"/>
              <a:buChar char="•"/>
            </a:pPr>
            <a:r>
              <a:rPr lang="es-ES" sz="1400" dirty="0">
                <a:effectLst/>
                <a:latin typeface="Calibri" panose="020F0502020204030204" pitchFamily="34" charset="0"/>
                <a:ea typeface="Times New Roman" panose="02020603050405020304" pitchFamily="18" charset="0"/>
              </a:rPr>
              <a:t>Personal docente, profesores y formadores, así como los centros educativos.</a:t>
            </a:r>
            <a:endParaRPr lang="es-ES" sz="1400" dirty="0">
              <a:latin typeface="Times New Roman" panose="02020603050405020304" pitchFamily="18" charset="0"/>
              <a:ea typeface="Times New Roman" panose="02020603050405020304" pitchFamily="18" charset="0"/>
            </a:endParaRPr>
          </a:p>
          <a:p>
            <a:pPr lvl="0" algn="just" fontAlgn="base">
              <a:lnSpc>
                <a:spcPct val="90000"/>
              </a:lnSpc>
              <a:buFont typeface="Arial" panose="020B0604020202020204" pitchFamily="34" charset="0"/>
              <a:buChar char="•"/>
            </a:pPr>
            <a:r>
              <a:rPr lang="es-ES" sz="1400" dirty="0">
                <a:effectLst/>
                <a:latin typeface="Calibri" panose="020F0502020204030204" pitchFamily="34" charset="0"/>
                <a:ea typeface="Times New Roman" panose="02020603050405020304" pitchFamily="18" charset="0"/>
              </a:rPr>
              <a:t>Personal investigador y de investigación.</a:t>
            </a:r>
            <a:endParaRPr lang="es-ES" sz="1400" dirty="0">
              <a:latin typeface="Times New Roman" panose="02020603050405020304" pitchFamily="18" charset="0"/>
              <a:ea typeface="Times New Roman" panose="02020603050405020304" pitchFamily="18" charset="0"/>
            </a:endParaRPr>
          </a:p>
          <a:p>
            <a:pPr lvl="0" algn="just" fontAlgn="base">
              <a:lnSpc>
                <a:spcPct val="90000"/>
              </a:lnSpc>
              <a:buFont typeface="Arial" panose="020B0604020202020204" pitchFamily="34" charset="0"/>
              <a:buChar char="•"/>
            </a:pPr>
            <a:r>
              <a:rPr lang="es-ES" sz="1400" dirty="0">
                <a:effectLst/>
                <a:latin typeface="Calibri" panose="020F0502020204030204" pitchFamily="34" charset="0"/>
                <a:ea typeface="Times New Roman" panose="02020603050405020304" pitchFamily="18" charset="0"/>
              </a:rPr>
              <a:t>Profesionales del Tercer Sector y personal voluntario. </a:t>
            </a:r>
            <a:endParaRPr lang="es-ES" sz="1400" dirty="0">
              <a:latin typeface="Times New Roman" panose="02020603050405020304" pitchFamily="18" charset="0"/>
              <a:ea typeface="Times New Roman" panose="02020603050405020304" pitchFamily="18" charset="0"/>
            </a:endParaRPr>
          </a:p>
          <a:p>
            <a:pPr lvl="0" algn="just" fontAlgn="base">
              <a:lnSpc>
                <a:spcPct val="90000"/>
              </a:lnSpc>
              <a:buFont typeface="Arial" panose="020B0604020202020204" pitchFamily="34" charset="0"/>
              <a:buChar char="•"/>
            </a:pPr>
            <a:r>
              <a:rPr lang="es-ES" sz="1400" dirty="0">
                <a:effectLst/>
                <a:latin typeface="Calibri" panose="020F0502020204030204" pitchFamily="34" charset="0"/>
                <a:ea typeface="Times New Roman" panose="02020603050405020304" pitchFamily="18" charset="0"/>
              </a:rPr>
              <a:t>Profesionales de la asistencia social o del sector de atención a la dependencia. </a:t>
            </a:r>
            <a:endParaRPr lang="es-ES" sz="1400" dirty="0">
              <a:latin typeface="Times New Roman" panose="02020603050405020304" pitchFamily="18" charset="0"/>
              <a:ea typeface="Times New Roman" panose="02020603050405020304" pitchFamily="18" charset="0"/>
            </a:endParaRPr>
          </a:p>
          <a:p>
            <a:pPr lvl="0" algn="just" fontAlgn="base">
              <a:lnSpc>
                <a:spcPct val="90000"/>
              </a:lnSpc>
              <a:buFont typeface="Arial" panose="020B0604020202020204" pitchFamily="34" charset="0"/>
              <a:buChar char="•"/>
            </a:pPr>
            <a:r>
              <a:rPr lang="es-ES" sz="1400" dirty="0">
                <a:effectLst/>
                <a:latin typeface="Calibri" panose="020F0502020204030204" pitchFamily="34" charset="0"/>
                <a:ea typeface="Times New Roman" panose="02020603050405020304" pitchFamily="18" charset="0"/>
              </a:rPr>
              <a:t>Profesionales sanitarios y organizaciones sanitarias.</a:t>
            </a:r>
            <a:endParaRPr lang="es-ES" sz="1400" dirty="0">
              <a:latin typeface="Times New Roman" panose="02020603050405020304" pitchFamily="18" charset="0"/>
              <a:ea typeface="Times New Roman" panose="02020603050405020304" pitchFamily="18" charset="0"/>
            </a:endParaRPr>
          </a:p>
          <a:p>
            <a:pPr lvl="0" algn="just" fontAlgn="base">
              <a:lnSpc>
                <a:spcPct val="90000"/>
              </a:lnSpc>
              <a:buFont typeface="Arial" panose="020B0604020202020204" pitchFamily="34" charset="0"/>
              <a:buChar char="•"/>
            </a:pPr>
            <a:r>
              <a:rPr lang="es-ES" sz="1400" dirty="0">
                <a:effectLst/>
                <a:latin typeface="Calibri" panose="020F0502020204030204" pitchFamily="34" charset="0"/>
                <a:ea typeface="Times New Roman" panose="02020603050405020304" pitchFamily="18" charset="0"/>
              </a:rPr>
              <a:t>Grupos de pacientes que se beneficien de las mejoras de los sistemas sanitarios.</a:t>
            </a:r>
            <a:endParaRPr lang="es-ES" sz="1400" dirty="0">
              <a:effectLst/>
              <a:latin typeface="Times New Roman" panose="02020603050405020304" pitchFamily="18" charset="0"/>
              <a:ea typeface="Times New Roman" panose="02020603050405020304" pitchFamily="18" charset="0"/>
            </a:endParaRPr>
          </a:p>
          <a:p>
            <a:pPr>
              <a:lnSpc>
                <a:spcPct val="90000"/>
              </a:lnSpc>
            </a:pPr>
            <a:endParaRPr lang="es-ES" sz="1400" dirty="0"/>
          </a:p>
        </p:txBody>
      </p:sp>
      <p:pic>
        <p:nvPicPr>
          <p:cNvPr id="7" name="Graphic 6" descr="Target Audience">
            <a:extLst>
              <a:ext uri="{FF2B5EF4-FFF2-40B4-BE49-F238E27FC236}">
                <a16:creationId xmlns:a16="http://schemas.microsoft.com/office/drawing/2014/main" id="{2453F45B-B706-26EB-B69C-CEAB04DCFE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452" y="2561913"/>
            <a:ext cx="2873159" cy="2873159"/>
          </a:xfrm>
          <a:prstGeom prst="rect">
            <a:avLst/>
          </a:prstGeom>
        </p:spPr>
      </p:pic>
    </p:spTree>
    <p:extLst>
      <p:ext uri="{BB962C8B-B14F-4D97-AF65-F5344CB8AC3E}">
        <p14:creationId xmlns:p14="http://schemas.microsoft.com/office/powerpoint/2010/main" val="985843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FC519E-B23E-0D92-C5DC-E66118B59471}"/>
              </a:ext>
            </a:extLst>
          </p:cNvPr>
          <p:cNvSpPr>
            <a:spLocks noGrp="1"/>
          </p:cNvSpPr>
          <p:nvPr>
            <p:ph idx="1"/>
          </p:nvPr>
        </p:nvSpPr>
        <p:spPr/>
        <p:txBody>
          <a:bodyPr/>
          <a:lstStyle/>
          <a:p>
            <a:pPr algn="ctr"/>
            <a:r>
              <a:rPr lang="es-ES" sz="1800" dirty="0">
                <a:solidFill>
                  <a:srgbClr val="000000"/>
                </a:solidFill>
                <a:effectLst/>
                <a:latin typeface="Calibri" panose="020F0502020204030204" pitchFamily="34" charset="0"/>
                <a:ea typeface="Times New Roman" panose="02020603050405020304" pitchFamily="18" charset="0"/>
              </a:rPr>
              <a:t>Asimismo, desde un punto de vista territorial, debe prestarse especial atención a la inclusión social de las personas que habitan en las zonas rurales y en los territorios que integran la llamada España vaciada. </a:t>
            </a:r>
            <a:endParaRPr lang="es-ES" sz="18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1024280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AA21165-03FD-4046-8F42-68839CCEF1B1}"/>
              </a:ext>
            </a:extLst>
          </p:cNvPr>
          <p:cNvSpPr>
            <a:spLocks noGrp="1"/>
          </p:cNvSpPr>
          <p:nvPr>
            <p:ph idx="1"/>
          </p:nvPr>
        </p:nvSpPr>
        <p:spPr>
          <a:xfrm>
            <a:off x="2589212" y="2125362"/>
            <a:ext cx="5835121" cy="3785860"/>
          </a:xfrm>
        </p:spPr>
        <p:txBody>
          <a:bodyPr>
            <a:normAutofit/>
          </a:bodyPr>
          <a:lstStyle/>
          <a:p>
            <a:pPr algn="ctr" fontAlgn="base"/>
            <a:r>
              <a:rPr lang="es-ES" b="1" dirty="0">
                <a:effectLst/>
                <a:latin typeface="Calibri" panose="020F0502020204030204" pitchFamily="34" charset="0"/>
                <a:ea typeface="Times New Roman" panose="02020603050405020304" pitchFamily="18" charset="0"/>
              </a:rPr>
              <a:t>CONCENTRACIONES TEMÁTICAS</a:t>
            </a:r>
            <a:endParaRPr lang="es-ES" dirty="0">
              <a:effectLst/>
              <a:latin typeface="Times New Roman" panose="02020603050405020304" pitchFamily="18" charset="0"/>
              <a:ea typeface="Times New Roman" panose="02020603050405020304" pitchFamily="18" charset="0"/>
            </a:endParaRPr>
          </a:p>
          <a:p>
            <a:pPr algn="ctr" fontAlgn="base"/>
            <a:r>
              <a:rPr lang="es-ES" dirty="0">
                <a:effectLst/>
                <a:latin typeface="Calibri" panose="020F0502020204030204" pitchFamily="34" charset="0"/>
                <a:ea typeface="Times New Roman" panose="02020603050405020304" pitchFamily="18" charset="0"/>
              </a:rPr>
              <a:t>Para el período 2021-2027, se proponen concentraciones temáticas en torno a sus dos principales prioridades: </a:t>
            </a:r>
            <a:r>
              <a:rPr lang="es-ES" b="1" dirty="0">
                <a:effectLst/>
                <a:latin typeface="Calibri" panose="020F0502020204030204" pitchFamily="34" charset="0"/>
                <a:ea typeface="Times New Roman" panose="02020603050405020304" pitchFamily="18" charset="0"/>
              </a:rPr>
              <a:t>la lucha contra el desempleo, </a:t>
            </a:r>
            <a:r>
              <a:rPr lang="es-ES" dirty="0">
                <a:effectLst/>
                <a:latin typeface="Calibri" panose="020F0502020204030204" pitchFamily="34" charset="0"/>
                <a:ea typeface="Times New Roman" panose="02020603050405020304" pitchFamily="18" charset="0"/>
              </a:rPr>
              <a:t>especialmente el desempleo juvenil y </a:t>
            </a:r>
            <a:r>
              <a:rPr lang="es-ES" b="1" dirty="0">
                <a:effectLst/>
                <a:latin typeface="Calibri" panose="020F0502020204030204" pitchFamily="34" charset="0"/>
                <a:ea typeface="Times New Roman" panose="02020603050405020304" pitchFamily="18" charset="0"/>
              </a:rPr>
              <a:t>apoyar actuaciones para promover la inclusión social y la lucha contra la pobreza. </a:t>
            </a:r>
            <a:endParaRPr lang="es-ES" b="1" dirty="0">
              <a:effectLst/>
              <a:latin typeface="Times New Roman" panose="02020603050405020304" pitchFamily="18" charset="0"/>
              <a:ea typeface="Times New Roman" panose="02020603050405020304" pitchFamily="18" charset="0"/>
            </a:endParaRPr>
          </a:p>
        </p:txBody>
      </p:sp>
      <p:pic>
        <p:nvPicPr>
          <p:cNvPr id="7" name="Graphic 6" descr="Relación">
            <a:extLst>
              <a:ext uri="{FF2B5EF4-FFF2-40B4-BE49-F238E27FC236}">
                <a16:creationId xmlns:a16="http://schemas.microsoft.com/office/drawing/2014/main" id="{315E7968-179F-EEB3-4498-B495787A49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452" y="2561913"/>
            <a:ext cx="2873159" cy="2873159"/>
          </a:xfrm>
          <a:prstGeom prst="rect">
            <a:avLst/>
          </a:prstGeom>
        </p:spPr>
      </p:pic>
    </p:spTree>
    <p:extLst>
      <p:ext uri="{BB962C8B-B14F-4D97-AF65-F5344CB8AC3E}">
        <p14:creationId xmlns:p14="http://schemas.microsoft.com/office/powerpoint/2010/main" val="39985004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0DA2456E-9065-32C2-99DB-1313D450DC28}"/>
              </a:ext>
            </a:extLst>
          </p:cNvPr>
          <p:cNvGraphicFramePr>
            <a:graphicFrameLocks noGrp="1"/>
          </p:cNvGraphicFramePr>
          <p:nvPr>
            <p:ph idx="1"/>
            <p:extLst>
              <p:ext uri="{D42A27DB-BD31-4B8C-83A1-F6EECF244321}">
                <p14:modId xmlns:p14="http://schemas.microsoft.com/office/powerpoint/2010/main" val="455707864"/>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589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1E8623-B350-470B-B597-E0DE3C8CC418}"/>
              </a:ext>
            </a:extLst>
          </p:cNvPr>
          <p:cNvSpPr>
            <a:spLocks noGrp="1"/>
          </p:cNvSpPr>
          <p:nvPr>
            <p:ph idx="1"/>
          </p:nvPr>
        </p:nvSpPr>
        <p:spPr>
          <a:xfrm>
            <a:off x="1730326" y="1491175"/>
            <a:ext cx="9774286" cy="4420047"/>
          </a:xfrm>
        </p:spPr>
        <p:txBody>
          <a:bodyPr>
            <a:normAutofit/>
          </a:bodyPr>
          <a:lstStyle/>
          <a:p>
            <a:pPr algn="ctr" fontAlgn="base"/>
            <a:r>
              <a:rPr lang="es-ES" sz="1800" dirty="0">
                <a:solidFill>
                  <a:srgbClr val="000000"/>
                </a:solidFill>
                <a:effectLst/>
                <a:latin typeface="Calibri" panose="020F0502020204030204" pitchFamily="34" charset="0"/>
                <a:ea typeface="Times New Roman" panose="02020603050405020304" pitchFamily="18" charset="0"/>
              </a:rPr>
              <a:t>	</a:t>
            </a:r>
            <a:r>
              <a:rPr lang="es-ES" sz="2000" dirty="0">
                <a:solidFill>
                  <a:srgbClr val="000000"/>
                </a:solidFill>
                <a:effectLst/>
                <a:latin typeface="Calibri" panose="020F0502020204030204" pitchFamily="34" charset="0"/>
                <a:ea typeface="Times New Roman" panose="02020603050405020304" pitchFamily="18" charset="0"/>
              </a:rPr>
              <a:t>Con la nueva propuesta de la Comisión Europea de mayo de 2020 como respuesta a la crisis del COVID19 y en consonancia con los compromisos de la Unión de llevar a la práctica la Agenda 2030 de las Naciones Unidas para el Desarrollo Sostenible y el Acuerdo de París, </a:t>
            </a:r>
          </a:p>
          <a:p>
            <a:pPr algn="ctr" fontAlgn="base"/>
            <a:endParaRPr lang="es-ES" sz="2000" dirty="0">
              <a:solidFill>
                <a:srgbClr val="000000"/>
              </a:solidFill>
              <a:latin typeface="Calibri" panose="020F0502020204030204" pitchFamily="34" charset="0"/>
              <a:ea typeface="Times New Roman" panose="02020603050405020304" pitchFamily="18" charset="0"/>
            </a:endParaRPr>
          </a:p>
          <a:p>
            <a:pPr algn="ctr" fontAlgn="base"/>
            <a:r>
              <a:rPr lang="es-ES" sz="2000" dirty="0">
                <a:solidFill>
                  <a:srgbClr val="000000"/>
                </a:solidFill>
                <a:effectLst/>
                <a:latin typeface="Calibri" panose="020F0502020204030204" pitchFamily="34" charset="0"/>
                <a:ea typeface="Times New Roman" panose="02020603050405020304" pitchFamily="18" charset="0"/>
              </a:rPr>
              <a:t>se propone </a:t>
            </a:r>
          </a:p>
          <a:p>
            <a:pPr algn="ctr" fontAlgn="base"/>
            <a:endParaRPr lang="es-ES" sz="2000" b="1" dirty="0">
              <a:solidFill>
                <a:srgbClr val="000000"/>
              </a:solidFill>
              <a:latin typeface="Calibri" panose="020F0502020204030204" pitchFamily="34" charset="0"/>
              <a:ea typeface="Times New Roman" panose="02020603050405020304" pitchFamily="18" charset="0"/>
            </a:endParaRPr>
          </a:p>
          <a:p>
            <a:pPr algn="ctr" fontAlgn="base"/>
            <a:endParaRPr lang="es-ES" sz="2000" b="1" dirty="0">
              <a:solidFill>
                <a:srgbClr val="000000"/>
              </a:solidFill>
              <a:effectLst/>
              <a:latin typeface="Calibri" panose="020F0502020204030204" pitchFamily="34" charset="0"/>
              <a:ea typeface="Times New Roman" panose="02020603050405020304" pitchFamily="18" charset="0"/>
            </a:endParaRPr>
          </a:p>
          <a:p>
            <a:pPr algn="ctr" fontAlgn="base"/>
            <a:r>
              <a:rPr lang="es-ES" sz="2000" b="1" dirty="0">
                <a:solidFill>
                  <a:srgbClr val="000000"/>
                </a:solidFill>
                <a:effectLst/>
                <a:latin typeface="Calibri" panose="020F0502020204030204" pitchFamily="34" charset="0"/>
                <a:ea typeface="Times New Roman" panose="02020603050405020304" pitchFamily="18" charset="0"/>
              </a:rPr>
              <a:t>una modificación del Reglamento FSE+ relativo a la concentración temática en el siguiente sentido:</a:t>
            </a:r>
            <a:endParaRPr lang="es-ES" sz="2000" b="1" dirty="0">
              <a:effectLst/>
              <a:latin typeface="Times New Roman" panose="02020603050405020304" pitchFamily="18" charset="0"/>
              <a:ea typeface="Times New Roman" panose="02020603050405020304" pitchFamily="18" charset="0"/>
            </a:endParaRPr>
          </a:p>
          <a:p>
            <a:endParaRPr lang="es-ES" dirty="0"/>
          </a:p>
        </p:txBody>
      </p:sp>
      <p:sp>
        <p:nvSpPr>
          <p:cNvPr id="2" name="Flecha: hacia abajo 1">
            <a:extLst>
              <a:ext uri="{FF2B5EF4-FFF2-40B4-BE49-F238E27FC236}">
                <a16:creationId xmlns:a16="http://schemas.microsoft.com/office/drawing/2014/main" id="{E7A2D295-443C-4D6D-A01D-B2D06A235459}"/>
              </a:ext>
            </a:extLst>
          </p:cNvPr>
          <p:cNvSpPr/>
          <p:nvPr/>
        </p:nvSpPr>
        <p:spPr>
          <a:xfrm>
            <a:off x="6639951" y="2771335"/>
            <a:ext cx="239151" cy="548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Flecha: hacia abajo 3">
            <a:extLst>
              <a:ext uri="{FF2B5EF4-FFF2-40B4-BE49-F238E27FC236}">
                <a16:creationId xmlns:a16="http://schemas.microsoft.com/office/drawing/2014/main" id="{A366D520-BAFA-4571-A517-553B4C38F8A4}"/>
              </a:ext>
            </a:extLst>
          </p:cNvPr>
          <p:cNvSpPr/>
          <p:nvPr/>
        </p:nvSpPr>
        <p:spPr>
          <a:xfrm>
            <a:off x="6639951" y="3657600"/>
            <a:ext cx="239151" cy="9425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66035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020096-BAC0-44D5-B409-5D77F3BBDC04}"/>
              </a:ext>
            </a:extLst>
          </p:cNvPr>
          <p:cNvSpPr>
            <a:spLocks noGrp="1"/>
          </p:cNvSpPr>
          <p:nvPr>
            <p:ph idx="1"/>
          </p:nvPr>
        </p:nvSpPr>
        <p:spPr>
          <a:xfrm>
            <a:off x="2589212" y="1111348"/>
            <a:ext cx="8915400" cy="4799874"/>
          </a:xfrm>
        </p:spPr>
        <p:txBody>
          <a:bodyPr>
            <a:normAutofit fontScale="92500" lnSpcReduction="10000"/>
          </a:bodyPr>
          <a:lstStyle/>
          <a:p>
            <a:pPr algn="just"/>
            <a:r>
              <a:rPr lang="es-ES" sz="2000" u="sng" dirty="0">
                <a:solidFill>
                  <a:srgbClr val="000000"/>
                </a:solidFill>
                <a:effectLst/>
                <a:latin typeface="Calibri" panose="020F0502020204030204" pitchFamily="34" charset="0"/>
                <a:ea typeface="Times New Roman" panose="02020603050405020304" pitchFamily="18" charset="0"/>
              </a:rPr>
              <a:t>Aumentar los requisitos de concentración temática para el empleo juvenil debiendo programar al menos el 15% de recursos del FSE+ con el fin de respaldar acciones específicas y reformas estructurales destinadas a apoyar a los jóvenes</a:t>
            </a:r>
            <a:r>
              <a:rPr lang="es-ES" sz="2000" dirty="0">
                <a:solidFill>
                  <a:srgbClr val="000000"/>
                </a:solidFill>
                <a:effectLst/>
                <a:latin typeface="Calibri" panose="020F0502020204030204" pitchFamily="34" charset="0"/>
                <a:ea typeface="Times New Roman" panose="02020603050405020304" pitchFamily="18" charset="0"/>
              </a:rPr>
              <a:t>, más sensibles al ciclo económico que los adultos ante la probable recesión económica desencadenada por la pandemia de COVID19.</a:t>
            </a:r>
          </a:p>
          <a:p>
            <a:pPr marL="342900" lvl="0" indent="-342900" algn="just" fontAlgn="base">
              <a:buFont typeface="Calibri" panose="020F0502020204030204" pitchFamily="34" charset="0"/>
              <a:buChar char="-"/>
            </a:pPr>
            <a:r>
              <a:rPr lang="es-ES" sz="2000" u="sng" dirty="0">
                <a:solidFill>
                  <a:srgbClr val="000000"/>
                </a:solidFill>
                <a:effectLst/>
                <a:latin typeface="Calibri" panose="020F0502020204030204" pitchFamily="34" charset="0"/>
                <a:ea typeface="Times New Roman" panose="02020603050405020304" pitchFamily="18" charset="0"/>
              </a:rPr>
              <a:t>Incluir una nueva concentración temática por la que se exija al menos que el 5% de los recursos del FSE+ programados se destinen a hacer frente a la pobreza infantil</a:t>
            </a:r>
            <a:r>
              <a:rPr lang="es-ES" sz="2000" dirty="0">
                <a:solidFill>
                  <a:srgbClr val="000000"/>
                </a:solidFill>
                <a:effectLst/>
                <a:latin typeface="Calibri" panose="020F0502020204030204" pitchFamily="34" charset="0"/>
                <a:ea typeface="Times New Roman" panose="02020603050405020304" pitchFamily="18" charset="0"/>
              </a:rPr>
              <a:t>. Posteriormente, en la Reunión Extraordinaria del Consejo Europeo celebrada en julio de 2020 se acuerdan las siguientes concentraciones temáticas:</a:t>
            </a:r>
            <a:endParaRPr lang="es-ES" sz="2000" dirty="0">
              <a:effectLst/>
              <a:latin typeface="Times New Roman" panose="02020603050405020304" pitchFamily="18" charset="0"/>
              <a:ea typeface="Times New Roman" panose="02020603050405020304" pitchFamily="18" charset="0"/>
            </a:endParaRPr>
          </a:p>
          <a:p>
            <a:pPr marL="342900" lvl="0" indent="-342900" algn="just" fontAlgn="base">
              <a:buFont typeface="Calibri" panose="020F0502020204030204" pitchFamily="34" charset="0"/>
              <a:buChar char="-"/>
            </a:pPr>
            <a:r>
              <a:rPr lang="es-ES" sz="2000" u="sng" dirty="0">
                <a:solidFill>
                  <a:srgbClr val="000000"/>
                </a:solidFill>
                <a:effectLst/>
                <a:latin typeface="Calibri" panose="020F0502020204030204" pitchFamily="34" charset="0"/>
                <a:ea typeface="Times New Roman" panose="02020603050405020304" pitchFamily="18" charset="0"/>
              </a:rPr>
              <a:t>Un mínimo del 25 % de los recursos FSE+ se destinará a los objetivos específicos de inclusión social, </a:t>
            </a:r>
            <a:r>
              <a:rPr lang="es-ES" sz="2000" dirty="0">
                <a:solidFill>
                  <a:srgbClr val="000000"/>
                </a:solidFill>
                <a:effectLst/>
                <a:latin typeface="Calibri" panose="020F0502020204030204" pitchFamily="34" charset="0"/>
                <a:ea typeface="Times New Roman" panose="02020603050405020304" pitchFamily="18" charset="0"/>
              </a:rPr>
              <a:t>incluida la integración de los migrantes; </a:t>
            </a:r>
            <a:endParaRPr lang="es-ES" sz="2000" dirty="0">
              <a:effectLst/>
              <a:latin typeface="Times New Roman" panose="02020603050405020304" pitchFamily="18" charset="0"/>
              <a:ea typeface="Times New Roman" panose="02020603050405020304" pitchFamily="18" charset="0"/>
            </a:endParaRPr>
          </a:p>
          <a:p>
            <a:pPr marL="342900" lvl="0" indent="-342900" algn="just" fontAlgn="base">
              <a:buFont typeface="Calibri" panose="020F0502020204030204" pitchFamily="34" charset="0"/>
              <a:buChar char="-"/>
            </a:pPr>
            <a:r>
              <a:rPr lang="es-ES" sz="2000" dirty="0">
                <a:solidFill>
                  <a:srgbClr val="000000"/>
                </a:solidFill>
                <a:effectLst/>
                <a:latin typeface="Calibri" panose="020F0502020204030204" pitchFamily="34" charset="0"/>
                <a:ea typeface="Times New Roman" panose="02020603050405020304" pitchFamily="18" charset="0"/>
              </a:rPr>
              <a:t>Un </a:t>
            </a:r>
            <a:r>
              <a:rPr lang="es-ES" sz="2000" u="sng" dirty="0">
                <a:solidFill>
                  <a:srgbClr val="000000"/>
                </a:solidFill>
                <a:effectLst/>
                <a:latin typeface="Calibri" panose="020F0502020204030204" pitchFamily="34" charset="0"/>
                <a:ea typeface="Times New Roman" panose="02020603050405020304" pitchFamily="18" charset="0"/>
              </a:rPr>
              <a:t>mínimo del 2 % al objetivo específico de la lucha contra la privación material</a:t>
            </a:r>
            <a:r>
              <a:rPr lang="es-ES" sz="2000" dirty="0">
                <a:solidFill>
                  <a:srgbClr val="000000"/>
                </a:solidFill>
                <a:effectLst/>
                <a:latin typeface="Calibri" panose="020F0502020204030204" pitchFamily="34" charset="0"/>
                <a:ea typeface="Times New Roman" panose="02020603050405020304" pitchFamily="18" charset="0"/>
              </a:rPr>
              <a:t>;</a:t>
            </a:r>
            <a:endParaRPr lang="es-ES" sz="2000" dirty="0">
              <a:effectLst/>
              <a:latin typeface="Times New Roman" panose="02020603050405020304" pitchFamily="18" charset="0"/>
              <a:ea typeface="Times New Roman" panose="02020603050405020304" pitchFamily="18" charset="0"/>
            </a:endParaRPr>
          </a:p>
          <a:p>
            <a:pPr marL="342900" lvl="0" indent="-342900" algn="just" fontAlgn="base">
              <a:buFont typeface="Calibri" panose="020F0502020204030204" pitchFamily="34" charset="0"/>
              <a:buChar char="-"/>
            </a:pPr>
            <a:r>
              <a:rPr lang="es-ES" sz="2000" dirty="0">
                <a:solidFill>
                  <a:srgbClr val="000000"/>
                </a:solidFill>
                <a:effectLst/>
                <a:latin typeface="Calibri" panose="020F0502020204030204" pitchFamily="34" charset="0"/>
                <a:ea typeface="Times New Roman" panose="02020603050405020304" pitchFamily="18" charset="0"/>
              </a:rPr>
              <a:t>Un </a:t>
            </a:r>
            <a:r>
              <a:rPr lang="es-ES" sz="2000" u="sng" dirty="0">
                <a:solidFill>
                  <a:srgbClr val="000000"/>
                </a:solidFill>
                <a:effectLst/>
                <a:latin typeface="Calibri" panose="020F0502020204030204" pitchFamily="34" charset="0"/>
                <a:ea typeface="Times New Roman" panose="02020603050405020304" pitchFamily="18" charset="0"/>
              </a:rPr>
              <a:t>mínimo del 10 % a acciones adaptadas para los jóvenes que ni estudian, ni trabajan, ni reciben formación (ninis) en caso de que tengan una tasa de «ninis» superior a la media de la UE</a:t>
            </a:r>
            <a:r>
              <a:rPr lang="es-ES" sz="2000" dirty="0">
                <a:solidFill>
                  <a:srgbClr val="000000"/>
                </a:solidFill>
                <a:effectLst/>
                <a:latin typeface="Calibri" panose="020F0502020204030204" pitchFamily="34" charset="0"/>
                <a:ea typeface="Times New Roman" panose="02020603050405020304" pitchFamily="18" charset="0"/>
              </a:rPr>
              <a:t>.</a:t>
            </a:r>
            <a:endParaRPr lang="es-ES" sz="2000" dirty="0">
              <a:effectLst/>
              <a:latin typeface="Times New Roman" panose="02020603050405020304" pitchFamily="18" charset="0"/>
              <a:ea typeface="Times New Roman" panose="02020603050405020304" pitchFamily="18" charset="0"/>
            </a:endParaRPr>
          </a:p>
          <a:p>
            <a:pPr algn="just"/>
            <a:endParaRPr lang="es-ES" sz="20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3006050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6AC5D8C-A5D6-4BF8-8442-8C3206556630}"/>
              </a:ext>
            </a:extLst>
          </p:cNvPr>
          <p:cNvSpPr>
            <a:spLocks noGrp="1"/>
          </p:cNvSpPr>
          <p:nvPr>
            <p:ph idx="1"/>
          </p:nvPr>
        </p:nvSpPr>
        <p:spPr/>
        <p:txBody>
          <a:bodyPr/>
          <a:lstStyle/>
          <a:p>
            <a:pPr algn="ctr"/>
            <a:r>
              <a:rPr lang="es-ES" sz="1800" dirty="0">
                <a:solidFill>
                  <a:srgbClr val="000000"/>
                </a:solidFill>
                <a:effectLst/>
                <a:latin typeface="Calibri" panose="020F0502020204030204" pitchFamily="34" charset="0"/>
                <a:ea typeface="Times New Roman" panose="02020603050405020304" pitchFamily="18" charset="0"/>
              </a:rPr>
              <a:t>	</a:t>
            </a:r>
            <a:r>
              <a:rPr lang="es-ES" sz="2800" dirty="0">
                <a:solidFill>
                  <a:srgbClr val="000000"/>
                </a:solidFill>
                <a:effectLst/>
                <a:latin typeface="Calibri" panose="020F0502020204030204" pitchFamily="34" charset="0"/>
                <a:ea typeface="Times New Roman" panose="02020603050405020304" pitchFamily="18" charset="0"/>
              </a:rPr>
              <a:t>No obstante, las modificaciones propuestas en materia de concentración temática dependerán del proceso de negociación de los Reglamentos 2021-2027. </a:t>
            </a:r>
            <a:endParaRPr lang="es-ES" sz="28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3136644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2C0640D-31DF-457D-B0D0-2FF8C257973B}"/>
              </a:ext>
            </a:extLst>
          </p:cNvPr>
          <p:cNvSpPr>
            <a:spLocks noGrp="1"/>
          </p:cNvSpPr>
          <p:nvPr>
            <p:ph idx="1"/>
          </p:nvPr>
        </p:nvSpPr>
        <p:spPr/>
        <p:txBody>
          <a:bodyPr/>
          <a:lstStyle/>
          <a:p>
            <a:pPr marL="0" indent="0" algn="just" fontAlgn="base">
              <a:buNone/>
            </a:pPr>
            <a:r>
              <a:rPr lang="es-ES" sz="2400" b="1" dirty="0">
                <a:solidFill>
                  <a:srgbClr val="000000"/>
                </a:solidFill>
                <a:effectLst/>
                <a:latin typeface="Calibri" panose="020F0502020204030204" pitchFamily="34" charset="0"/>
                <a:ea typeface="Times New Roman" panose="02020603050405020304" pitchFamily="18" charset="0"/>
              </a:rPr>
              <a:t>PRINCIPIOS HORIZONTALES</a:t>
            </a:r>
            <a:endParaRPr lang="es-ES" sz="2400" dirty="0">
              <a:effectLst/>
              <a:latin typeface="Times New Roman" panose="02020603050405020304" pitchFamily="18" charset="0"/>
              <a:ea typeface="Times New Roman" panose="02020603050405020304" pitchFamily="18" charset="0"/>
            </a:endParaRPr>
          </a:p>
          <a:p>
            <a:pPr algn="just" fontAlgn="base"/>
            <a:r>
              <a:rPr lang="es-ES" sz="2400" dirty="0">
                <a:solidFill>
                  <a:srgbClr val="000000"/>
                </a:solidFill>
                <a:effectLst/>
                <a:latin typeface="Calibri" panose="020F0502020204030204" pitchFamily="34" charset="0"/>
                <a:ea typeface="Times New Roman" panose="02020603050405020304" pitchFamily="18" charset="0"/>
              </a:rPr>
              <a:t>Para el período 2021-2027 se definen como principios horizontales </a:t>
            </a:r>
            <a:r>
              <a:rPr lang="es-ES" sz="2400" b="1" dirty="0">
                <a:solidFill>
                  <a:srgbClr val="000000"/>
                </a:solidFill>
                <a:effectLst/>
                <a:latin typeface="Calibri" panose="020F0502020204030204" pitchFamily="34" charset="0"/>
                <a:ea typeface="Times New Roman" panose="02020603050405020304" pitchFamily="18" charset="0"/>
              </a:rPr>
              <a:t>la igualdad de género, la igualdad de oportunidades y no discriminación, la accesibilidad y el cambio climático.</a:t>
            </a:r>
            <a:r>
              <a:rPr lang="es-ES" sz="2400" dirty="0">
                <a:solidFill>
                  <a:srgbClr val="000000"/>
                </a:solidFill>
                <a:effectLst/>
                <a:latin typeface="Calibri" panose="020F0502020204030204" pitchFamily="34" charset="0"/>
                <a:ea typeface="Times New Roman" panose="02020603050405020304" pitchFamily="18" charset="0"/>
              </a:rPr>
              <a:t> De hecho, en el marco de desarrollo de los programas se debe seguir una estrategia dual de implementación de los mismos. Por un lado, de manera transversal en todas las fases del procedimiento y, por otro lado, a través de acciones positivas mediante líneas específicas de financiación o la priorización de determinados proyectos.</a:t>
            </a:r>
            <a:endParaRPr lang="es-ES" sz="24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409760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5CB28A-0D39-46A6-999E-1C8BF671605B}"/>
              </a:ext>
            </a:extLst>
          </p:cNvPr>
          <p:cNvSpPr>
            <a:spLocks noGrp="1"/>
          </p:cNvSpPr>
          <p:nvPr>
            <p:ph idx="1"/>
          </p:nvPr>
        </p:nvSpPr>
        <p:spPr>
          <a:xfrm>
            <a:off x="2039815" y="984738"/>
            <a:ext cx="9464797" cy="4926484"/>
          </a:xfrm>
        </p:spPr>
        <p:txBody>
          <a:bodyPr>
            <a:normAutofit/>
          </a:bodyPr>
          <a:lstStyle/>
          <a:p>
            <a:pPr marL="0" indent="0" algn="just" fontAlgn="base">
              <a:lnSpc>
                <a:spcPts val="1680"/>
              </a:lnSpc>
              <a:buNone/>
            </a:pPr>
            <a:r>
              <a:rPr lang="es-ES" sz="1800" b="1" dirty="0">
                <a:solidFill>
                  <a:srgbClr val="000000"/>
                </a:solidFill>
                <a:effectLst/>
                <a:latin typeface="Calibri" panose="020F0502020204030204" pitchFamily="34" charset="0"/>
                <a:ea typeface="Times New Roman" panose="02020603050405020304" pitchFamily="18" charset="0"/>
              </a:rPr>
              <a:t>3</a:t>
            </a:r>
            <a:r>
              <a:rPr lang="es-ES" sz="1800" dirty="0">
                <a:solidFill>
                  <a:srgbClr val="000000"/>
                </a:solidFill>
                <a:effectLst/>
                <a:latin typeface="Calibri" panose="020F0502020204030204" pitchFamily="34" charset="0"/>
                <a:ea typeface="Times New Roman" panose="02020603050405020304" pitchFamily="18" charset="0"/>
              </a:rPr>
              <a:t>.</a:t>
            </a:r>
            <a:r>
              <a:rPr lang="es-ES" sz="1800" b="1" dirty="0">
                <a:solidFill>
                  <a:srgbClr val="000000"/>
                </a:solidFill>
                <a:effectLst/>
                <a:latin typeface="Calibri" panose="020F0502020204030204" pitchFamily="34" charset="0"/>
                <a:ea typeface="Times New Roman" panose="02020603050405020304" pitchFamily="18" charset="0"/>
              </a:rPr>
              <a:t>2. PROGRAMAS COFINANCIADO POR EL FONDO SOCIAL EUROPEO EN CASTILLA Y LEÓN.</a:t>
            </a:r>
            <a:endParaRPr lang="es-ES" sz="18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s-ES" sz="1800" dirty="0">
                <a:effectLst/>
                <a:latin typeface="Calibri" panose="020F0502020204030204" pitchFamily="34" charset="0"/>
                <a:ea typeface="Times New Roman" panose="02020603050405020304" pitchFamily="18" charset="0"/>
                <a:cs typeface="Calibri" panose="020F0502020204030204" pitchFamily="34" charset="0"/>
              </a:rPr>
              <a:t>La Gerencia de Servicios Sociales participa en la gestión del Programa Operativo del Fondo Social Europeo para Castilla y León, a través del que </a:t>
            </a:r>
            <a:r>
              <a:rPr lang="es-ES" sz="1800" u="sng" dirty="0">
                <a:effectLst/>
                <a:latin typeface="Calibri" panose="020F0502020204030204" pitchFamily="34" charset="0"/>
                <a:ea typeface="Times New Roman" panose="02020603050405020304" pitchFamily="18" charset="0"/>
                <a:cs typeface="Calibri" panose="020F0502020204030204" pitchFamily="34" charset="0"/>
              </a:rPr>
              <a:t>se financian determinadas actuaciones para la mejora de la empleabilidad y el mantenimiento del empleo de los colectivos más desfavorecidos de la sociedad, y para la lucha contra todas las formas de discriminación.</a:t>
            </a:r>
            <a:endParaRPr lang="es-ES" sz="1800" u="sng"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ES" sz="1800" dirty="0">
                <a:effectLst/>
                <a:latin typeface="Calibri" panose="020F0502020204030204" pitchFamily="34" charset="0"/>
                <a:ea typeface="Times New Roman" panose="02020603050405020304" pitchFamily="18" charset="0"/>
                <a:cs typeface="Calibri" panose="020F0502020204030204" pitchFamily="34" charset="0"/>
              </a:rPr>
              <a:t>En este marco la Gerencia de Servicios Sociales impulsa programas con los siguientes </a:t>
            </a:r>
            <a:r>
              <a:rPr lang="es-ES" sz="1800" b="1" dirty="0">
                <a:effectLst/>
                <a:latin typeface="Calibri" panose="020F0502020204030204" pitchFamily="34" charset="0"/>
                <a:ea typeface="Times New Roman" panose="02020603050405020304" pitchFamily="18" charset="0"/>
                <a:cs typeface="Calibri" panose="020F0502020204030204" pitchFamily="34" charset="0"/>
              </a:rPr>
              <a:t>objetivos:</a:t>
            </a:r>
            <a:endParaRPr lang="es-ES"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12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Times New Roman" panose="02020603050405020304" pitchFamily="18" charset="0"/>
                <a:cs typeface="Calibri" panose="020F0502020204030204" pitchFamily="34" charset="0"/>
              </a:rPr>
              <a:t>La </a:t>
            </a:r>
            <a:r>
              <a:rPr lang="es-ES" sz="1800" u="sng" dirty="0">
                <a:effectLst/>
                <a:latin typeface="Calibri" panose="020F0502020204030204" pitchFamily="34" charset="0"/>
                <a:ea typeface="Times New Roman" panose="02020603050405020304" pitchFamily="18" charset="0"/>
                <a:cs typeface="Calibri" panose="020F0502020204030204" pitchFamily="34" charset="0"/>
              </a:rPr>
              <a:t>igualdad entre hombres y mujeres</a:t>
            </a:r>
            <a:r>
              <a:rPr lang="es-ES" sz="1800" dirty="0">
                <a:effectLst/>
                <a:latin typeface="Calibri" panose="020F0502020204030204" pitchFamily="34" charset="0"/>
                <a:ea typeface="Times New Roman" panose="02020603050405020304" pitchFamily="18" charset="0"/>
                <a:cs typeface="Calibri" panose="020F0502020204030204" pitchFamily="34" charset="0"/>
              </a:rPr>
              <a:t>, en especial de las personas pertenecientes a colectivos más vulnerables, en todos los ámbitos, incluidos el acceso al empleo, la progresión en la carrera profesional, la conciliación de la vida laboral y la vida privada, y la promoción de igual remuneración por igual trabajo.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1200"/>
              </a:spcAft>
              <a:buSzPts val="1000"/>
              <a:buFont typeface="Symbol" panose="05050102010706020507" pitchFamily="18" charset="2"/>
              <a:buChar char=""/>
              <a:tabLst>
                <a:tab pos="457200" algn="l"/>
              </a:tabLst>
            </a:pPr>
            <a:r>
              <a:rPr lang="es-ES" sz="1800" dirty="0">
                <a:effectLst/>
                <a:latin typeface="Calibri" panose="020F0502020204030204" pitchFamily="34" charset="0"/>
                <a:ea typeface="Times New Roman" panose="02020603050405020304" pitchFamily="18" charset="0"/>
                <a:cs typeface="Calibri" panose="020F0502020204030204" pitchFamily="34" charset="0"/>
              </a:rPr>
              <a:t>La </a:t>
            </a:r>
            <a:r>
              <a:rPr lang="es-ES" sz="1800" u="sng" dirty="0">
                <a:effectLst/>
                <a:latin typeface="Calibri" panose="020F0502020204030204" pitchFamily="34" charset="0"/>
                <a:ea typeface="Times New Roman" panose="02020603050405020304" pitchFamily="18" charset="0"/>
                <a:cs typeface="Calibri" panose="020F0502020204030204" pitchFamily="34" charset="0"/>
              </a:rPr>
              <a:t>inclusión activa de las personas con discapacidad y las personas en situación o riesgo de exclusión</a:t>
            </a:r>
            <a:r>
              <a:rPr lang="es-ES" sz="1800" dirty="0">
                <a:effectLst/>
                <a:latin typeface="Calibri" panose="020F0502020204030204" pitchFamily="34" charset="0"/>
                <a:ea typeface="Times New Roman" panose="02020603050405020304" pitchFamily="18" charset="0"/>
                <a:cs typeface="Calibri" panose="020F0502020204030204" pitchFamily="34" charset="0"/>
              </a:rPr>
              <a:t>, promoviendo la igualdad de oportunidades, así como la participación activa y la mejora de la posibilidad de encontrar un empleo.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79252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FACA72-CE0D-4CCD-B94E-01F0C6FB30BE}"/>
              </a:ext>
            </a:extLst>
          </p:cNvPr>
          <p:cNvSpPr>
            <a:spLocks noGrp="1"/>
          </p:cNvSpPr>
          <p:nvPr>
            <p:ph idx="1"/>
          </p:nvPr>
        </p:nvSpPr>
        <p:spPr>
          <a:xfrm>
            <a:off x="2589212" y="745588"/>
            <a:ext cx="8915400" cy="5165634"/>
          </a:xfrm>
        </p:spPr>
        <p:txBody>
          <a:bodyPr>
            <a:normAutofit fontScale="92500" lnSpcReduction="20000"/>
          </a:bodyPr>
          <a:lstStyle/>
          <a:p>
            <a:pPr marL="0" indent="0" algn="just">
              <a:lnSpc>
                <a:spcPct val="107000"/>
              </a:lnSpc>
              <a:spcAft>
                <a:spcPts val="800"/>
              </a:spcAft>
              <a:buNone/>
            </a:pPr>
            <a:r>
              <a:rPr lang="es-ES" sz="1800" b="1" dirty="0">
                <a:effectLst/>
                <a:latin typeface="Calibri" panose="020F0502020204030204" pitchFamily="34" charset="0"/>
                <a:ea typeface="Calibri" panose="020F0502020204030204" pitchFamily="34" charset="0"/>
                <a:cs typeface="Calibri" panose="020F0502020204030204" pitchFamily="34" charset="0"/>
              </a:rPr>
              <a:t>a.</a:t>
            </a:r>
            <a:r>
              <a:rPr lang="es-ES" sz="1800" dirty="0">
                <a:effectLst/>
                <a:latin typeface="Calibri" panose="020F0502020204030204" pitchFamily="34" charset="0"/>
                <a:ea typeface="Calibri" panose="020F0502020204030204" pitchFamily="34" charset="0"/>
                <a:cs typeface="Calibri" panose="020F0502020204030204" pitchFamily="34" charset="0"/>
              </a:rPr>
              <a:t> </a:t>
            </a:r>
            <a:r>
              <a:rPr lang="es-ES" sz="1800" b="1" dirty="0">
                <a:effectLst/>
                <a:latin typeface="Calibri" panose="020F0502020204030204" pitchFamily="34" charset="0"/>
                <a:ea typeface="Calibri" panose="020F0502020204030204" pitchFamily="34" charset="0"/>
                <a:cs typeface="Calibri" panose="020F0502020204030204" pitchFamily="34" charset="0"/>
              </a:rPr>
              <a:t>Itinerarios integrados y personalizados de inserción socio-laboral de personas en riesgo de exclusión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indent="-285750" algn="just"/>
            <a:r>
              <a:rPr lang="es-ES" sz="1800" dirty="0">
                <a:effectLst/>
                <a:latin typeface="Calibri" panose="020F0502020204030204" pitchFamily="34" charset="0"/>
                <a:ea typeface="Times New Roman" panose="02020603050405020304" pitchFamily="18" charset="0"/>
              </a:rPr>
              <a:t>La </a:t>
            </a:r>
            <a:r>
              <a:rPr lang="es-ES" sz="1800" u="sng" dirty="0">
                <a:effectLst/>
                <a:latin typeface="Calibri" panose="020F0502020204030204" pitchFamily="34" charset="0"/>
                <a:ea typeface="Times New Roman" panose="02020603050405020304" pitchFamily="18" charset="0"/>
              </a:rPr>
              <a:t>Gerencia de Servicios Sociales</a:t>
            </a:r>
            <a:r>
              <a:rPr lang="es-ES" sz="1800" dirty="0">
                <a:effectLst/>
                <a:latin typeface="Calibri" panose="020F0502020204030204" pitchFamily="34" charset="0"/>
                <a:ea typeface="Times New Roman" panose="02020603050405020304" pitchFamily="18" charset="0"/>
              </a:rPr>
              <a:t> convoca subvenciones en régimen de concurrencia competitiva con el objeto de financiar los gastos derivados de la realización de itinerarios integrados y personalizados de inserción de personas en situación o riesgo de exclusión social.</a:t>
            </a:r>
            <a:endParaRPr lang="es-ES" dirty="0">
              <a:latin typeface="Times New Roman" panose="02020603050405020304" pitchFamily="18" charset="0"/>
              <a:ea typeface="Times New Roman" panose="02020603050405020304" pitchFamily="18" charset="0"/>
            </a:endParaRPr>
          </a:p>
          <a:p>
            <a:pPr marL="628650" indent="-285750" algn="just"/>
            <a:r>
              <a:rPr lang="es-ES" sz="1800" dirty="0">
                <a:effectLst/>
                <a:latin typeface="Calibri" panose="020F0502020204030204" pitchFamily="34" charset="0"/>
                <a:ea typeface="Times New Roman" panose="02020603050405020304" pitchFamily="18" charset="0"/>
              </a:rPr>
              <a:t>Los Itinerarios integrados y personalizados de inserción </a:t>
            </a:r>
            <a:r>
              <a:rPr lang="es-ES" sz="1800" u="sng" dirty="0">
                <a:effectLst/>
                <a:latin typeface="Calibri" panose="020F0502020204030204" pitchFamily="34" charset="0"/>
                <a:ea typeface="Times New Roman" panose="02020603050405020304" pitchFamily="18" charset="0"/>
              </a:rPr>
              <a:t>se realizan por entidades sin ánimo de lucro que trabajan en el sector de la inclusión social, con la finalidad de mejorar la inserción socio-laboral de personas en situación o riesgo de exclusión social</a:t>
            </a:r>
            <a:r>
              <a:rPr lang="es-ES" sz="1800" dirty="0">
                <a:effectLst/>
                <a:latin typeface="Calibri" panose="020F0502020204030204" pitchFamily="34" charset="0"/>
                <a:ea typeface="Times New Roman" panose="02020603050405020304" pitchFamily="18" charset="0"/>
              </a:rPr>
              <a:t>. Se dirigen a las personas más alejadas del mercado laboral, reforzando la coordinación entre los servicios de empleo y servicios sociales, incluidas las personas con discapacidad. Así, los destinatarios de esta medida son preferentemente los beneficiarios de Renta Garantizada de Ciudadanía, y colectivos en desventaja social, tales como jóvenes en situación o riesgo de exclusión, población inmigrante y otros ciudadanos extranjeros, incluidos los solicitantes de asilo, personas sin hogar, minorías étnicas, personas reclusas o ex reclusas, mayores de 45 años en situación de desempleo y con problemática social. Se prioriza la integración de personas con escasos ingresos y con cargas familiares, personas paradas de larga duración y personas trabajadoras mayores.</a:t>
            </a:r>
          </a:p>
          <a:p>
            <a:pPr marL="628650" indent="-285750" algn="just"/>
            <a:r>
              <a:rPr lang="es-ES" sz="1800" u="sng" dirty="0">
                <a:effectLst/>
                <a:latin typeface="Calibri" panose="020F0502020204030204" pitchFamily="34" charset="0"/>
                <a:ea typeface="Times New Roman" panose="02020603050405020304" pitchFamily="18" charset="0"/>
              </a:rPr>
              <a:t>Incluyen, al menos, las siguientes acciones: información, orientación y asesoramiento, formación y acompañamiento y seguimiento de la inserción.</a:t>
            </a:r>
            <a:endParaRPr lang="es-ES" sz="1800" u="sng"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177206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A09C137-3BE4-4BF3-91AA-5E486D004F68}"/>
              </a:ext>
            </a:extLst>
          </p:cNvPr>
          <p:cNvSpPr>
            <a:spLocks noGrp="1"/>
          </p:cNvSpPr>
          <p:nvPr>
            <p:ph idx="1"/>
          </p:nvPr>
        </p:nvSpPr>
        <p:spPr/>
        <p:txBody>
          <a:bodyPr/>
          <a:lstStyle/>
          <a:p>
            <a:pPr algn="ctr"/>
            <a:r>
              <a:rPr lang="es-ES" sz="2000" dirty="0">
                <a:solidFill>
                  <a:srgbClr val="000000"/>
                </a:solidFill>
                <a:effectLst/>
                <a:latin typeface="Calibri" panose="020F0502020204030204" pitchFamily="34" charset="0"/>
                <a:ea typeface="Times New Roman" panose="02020603050405020304" pitchFamily="18" charset="0"/>
              </a:rPr>
              <a:t>	El Tratado de Ámsterdam </a:t>
            </a:r>
            <a:r>
              <a:rPr lang="es-ES" sz="2000" u="sng" dirty="0">
                <a:solidFill>
                  <a:srgbClr val="000000"/>
                </a:solidFill>
                <a:effectLst/>
                <a:latin typeface="Calibri" panose="020F0502020204030204" pitchFamily="34" charset="0"/>
                <a:ea typeface="Times New Roman" panose="02020603050405020304" pitchFamily="18" charset="0"/>
              </a:rPr>
              <a:t>también añadió el fomento de un nivel de empleo elevado a los objetivos </a:t>
            </a:r>
            <a:r>
              <a:rPr lang="es-ES" sz="2000" dirty="0">
                <a:solidFill>
                  <a:srgbClr val="000000"/>
                </a:solidFill>
                <a:effectLst/>
                <a:latin typeface="Calibri" panose="020F0502020204030204" pitchFamily="34" charset="0"/>
                <a:ea typeface="Times New Roman" panose="02020603050405020304" pitchFamily="18" charset="0"/>
              </a:rPr>
              <a:t>de la Unión y otorgó a la Comunidad la </a:t>
            </a:r>
            <a:r>
              <a:rPr lang="es-ES" sz="2000" u="sng" dirty="0">
                <a:solidFill>
                  <a:srgbClr val="000000"/>
                </a:solidFill>
                <a:effectLst/>
                <a:latin typeface="Calibri" panose="020F0502020204030204" pitchFamily="34" charset="0"/>
                <a:ea typeface="Times New Roman" panose="02020603050405020304" pitchFamily="18" charset="0"/>
              </a:rPr>
              <a:t>responsabilidad de apoyar y completar la acción de los Estados miembros en este ámbito, </a:t>
            </a:r>
            <a:r>
              <a:rPr lang="es-ES" sz="2000" dirty="0">
                <a:solidFill>
                  <a:srgbClr val="000000"/>
                </a:solidFill>
                <a:effectLst/>
                <a:latin typeface="Calibri" panose="020F0502020204030204" pitchFamily="34" charset="0"/>
                <a:ea typeface="Times New Roman" panose="02020603050405020304" pitchFamily="18" charset="0"/>
              </a:rPr>
              <a:t>fomentar la cooperación entre ellos y elaborar una «estrategia coordinada», es decir, la Estrategia Europea de Empleo (artículos 145 - 150 del TFUE), basada en el método abierto de coordinación.</a:t>
            </a:r>
            <a:endParaRPr lang="es-ES" sz="2000" dirty="0">
              <a:effectLst/>
              <a:latin typeface="Times New Roman" panose="02020603050405020304" pitchFamily="18" charset="0"/>
              <a:ea typeface="Times New Roman" panose="02020603050405020304" pitchFamily="18" charset="0"/>
            </a:endParaRPr>
          </a:p>
          <a:p>
            <a:endParaRPr lang="es-ES" dirty="0"/>
          </a:p>
        </p:txBody>
      </p:sp>
    </p:spTree>
    <p:extLst>
      <p:ext uri="{BB962C8B-B14F-4D97-AF65-F5344CB8AC3E}">
        <p14:creationId xmlns:p14="http://schemas.microsoft.com/office/powerpoint/2010/main" val="1217501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287D62FC-52D2-0370-3E1F-3EF1B701B5B4}"/>
              </a:ext>
            </a:extLst>
          </p:cNvPr>
          <p:cNvGraphicFramePr>
            <a:graphicFrameLocks noGrp="1"/>
          </p:cNvGraphicFramePr>
          <p:nvPr>
            <p:ph idx="1"/>
            <p:extLst>
              <p:ext uri="{D42A27DB-BD31-4B8C-83A1-F6EECF244321}">
                <p14:modId xmlns:p14="http://schemas.microsoft.com/office/powerpoint/2010/main" val="1249931187"/>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9151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3D8A3851-62B0-A1F6-013D-41AFE5CA9F05}"/>
              </a:ext>
            </a:extLst>
          </p:cNvPr>
          <p:cNvGraphicFramePr>
            <a:graphicFrameLocks noGrp="1"/>
          </p:cNvGraphicFramePr>
          <p:nvPr>
            <p:ph idx="1"/>
            <p:extLst>
              <p:ext uri="{D42A27DB-BD31-4B8C-83A1-F6EECF244321}">
                <p14:modId xmlns:p14="http://schemas.microsoft.com/office/powerpoint/2010/main" val="542053072"/>
              </p:ext>
            </p:extLst>
          </p:nvPr>
        </p:nvGraphicFramePr>
        <p:xfrm>
          <a:off x="1794897" y="1023257"/>
          <a:ext cx="8987404" cy="4853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5338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22E5DAA3-432D-5513-290D-7B0FA9A3B9D9}"/>
              </a:ext>
            </a:extLst>
          </p:cNvPr>
          <p:cNvGraphicFramePr>
            <a:graphicFrameLocks noGrp="1"/>
          </p:cNvGraphicFramePr>
          <p:nvPr>
            <p:ph idx="1"/>
            <p:extLst>
              <p:ext uri="{D42A27DB-BD31-4B8C-83A1-F6EECF244321}">
                <p14:modId xmlns:p14="http://schemas.microsoft.com/office/powerpoint/2010/main" val="262004034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30247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E55D3822-BB1F-6942-81C8-BCC61CFFAEC2}"/>
              </a:ext>
            </a:extLst>
          </p:cNvPr>
          <p:cNvGraphicFramePr>
            <a:graphicFrameLocks noGrp="1"/>
          </p:cNvGraphicFramePr>
          <p:nvPr>
            <p:ph idx="1"/>
            <p:extLst>
              <p:ext uri="{D42A27DB-BD31-4B8C-83A1-F6EECF244321}">
                <p14:modId xmlns:p14="http://schemas.microsoft.com/office/powerpoint/2010/main" val="1980353894"/>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90773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0718BD5A-6095-D852-7F42-AE0E0CC42330}"/>
              </a:ext>
            </a:extLst>
          </p:cNvPr>
          <p:cNvGraphicFramePr>
            <a:graphicFrameLocks noGrp="1"/>
          </p:cNvGraphicFramePr>
          <p:nvPr>
            <p:ph idx="1"/>
            <p:extLst>
              <p:ext uri="{D42A27DB-BD31-4B8C-83A1-F6EECF244321}">
                <p14:modId xmlns:p14="http://schemas.microsoft.com/office/powerpoint/2010/main" val="1219622939"/>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82706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graphicFrame>
        <p:nvGraphicFramePr>
          <p:cNvPr id="5" name="Marcador de contenido 2">
            <a:extLst>
              <a:ext uri="{FF2B5EF4-FFF2-40B4-BE49-F238E27FC236}">
                <a16:creationId xmlns:a16="http://schemas.microsoft.com/office/drawing/2014/main" id="{EAFF29DE-B92C-4B5B-FB61-4233E6F3A416}"/>
              </a:ext>
            </a:extLst>
          </p:cNvPr>
          <p:cNvGraphicFramePr>
            <a:graphicFrameLocks noGrp="1"/>
          </p:cNvGraphicFramePr>
          <p:nvPr>
            <p:ph idx="1"/>
            <p:extLst>
              <p:ext uri="{D42A27DB-BD31-4B8C-83A1-F6EECF244321}">
                <p14:modId xmlns:p14="http://schemas.microsoft.com/office/powerpoint/2010/main" val="405918132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55399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s-ES"/>
          </a:p>
        </p:txBody>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4FB93AD0-9E02-913D-091F-3F85289B9A38}"/>
              </a:ext>
            </a:extLst>
          </p:cNvPr>
          <p:cNvGraphicFramePr>
            <a:graphicFrameLocks noGrp="1"/>
          </p:cNvGraphicFramePr>
          <p:nvPr>
            <p:ph idx="1"/>
            <p:extLst>
              <p:ext uri="{D42A27DB-BD31-4B8C-83A1-F6EECF244321}">
                <p14:modId xmlns:p14="http://schemas.microsoft.com/office/powerpoint/2010/main" val="186730962"/>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55899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2">
            <a:extLst>
              <a:ext uri="{FF2B5EF4-FFF2-40B4-BE49-F238E27FC236}">
                <a16:creationId xmlns:a16="http://schemas.microsoft.com/office/drawing/2014/main" id="{BFF2CB2A-4E12-C01D-5DC2-A2853083BFA7}"/>
              </a:ext>
            </a:extLst>
          </p:cNvPr>
          <p:cNvGraphicFramePr>
            <a:graphicFrameLocks noGrp="1"/>
          </p:cNvGraphicFramePr>
          <p:nvPr>
            <p:ph idx="1"/>
          </p:nvPr>
        </p:nvGraphicFramePr>
        <p:xfrm>
          <a:off x="2589212" y="1195754"/>
          <a:ext cx="8915400" cy="471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1143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Monitores de ordenador antiguos">
            <a:extLst>
              <a:ext uri="{FF2B5EF4-FFF2-40B4-BE49-F238E27FC236}">
                <a16:creationId xmlns:a16="http://schemas.microsoft.com/office/drawing/2014/main" id="{AE7216ED-02D7-9A6D-A1C3-A4138C921A51}"/>
              </a:ext>
            </a:extLst>
          </p:cNvPr>
          <p:cNvPicPr>
            <a:picLocks noChangeAspect="1"/>
          </p:cNvPicPr>
          <p:nvPr/>
        </p:nvPicPr>
        <p:blipFill>
          <a:blip r:embed="rId2"/>
          <a:srcRect l="24171" r="30875" b="-1"/>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6443C861-328E-4D55-A9CF-3D84CA4C9D09}"/>
              </a:ext>
            </a:extLst>
          </p:cNvPr>
          <p:cNvSpPr>
            <a:spLocks noGrp="1"/>
          </p:cNvSpPr>
          <p:nvPr>
            <p:ph idx="1"/>
          </p:nvPr>
        </p:nvSpPr>
        <p:spPr>
          <a:xfrm>
            <a:off x="6438191" y="2133600"/>
            <a:ext cx="5066419" cy="3777622"/>
          </a:xfrm>
        </p:spPr>
        <p:txBody>
          <a:bodyPr>
            <a:normAutofit/>
          </a:bodyPr>
          <a:lstStyle/>
          <a:p>
            <a:r>
              <a:rPr lang="es-ES" b="1" dirty="0">
                <a:effectLst/>
                <a:latin typeface="Calibri" panose="020F0502020204030204" pitchFamily="34" charset="0"/>
                <a:ea typeface="Calibri" panose="020F0502020204030204" pitchFamily="34" charset="0"/>
                <a:cs typeface="Calibri" panose="020F0502020204030204" pitchFamily="34" charset="0"/>
              </a:rPr>
              <a:t>4. LOS PROGRAMAS EUROPEOS.</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4035334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Primer plano angulado de cuerdas">
            <a:extLst>
              <a:ext uri="{FF2B5EF4-FFF2-40B4-BE49-F238E27FC236}">
                <a16:creationId xmlns:a16="http://schemas.microsoft.com/office/drawing/2014/main" id="{E0EF9199-5197-853D-38A7-31D9BF463CD1}"/>
              </a:ext>
            </a:extLst>
          </p:cNvPr>
          <p:cNvPicPr>
            <a:picLocks noChangeAspect="1"/>
          </p:cNvPicPr>
          <p:nvPr/>
        </p:nvPicPr>
        <p:blipFill>
          <a:blip r:embed="rId2"/>
          <a:srcRect l="54364" r="2" b="2"/>
          <a:stretch/>
        </p:blipFill>
        <p:spPr>
          <a:xfrm>
            <a:off x="-1555" y="1731"/>
            <a:ext cx="4671091" cy="6858000"/>
          </a:xfrm>
          <a:prstGeom prst="rect">
            <a:avLst/>
          </a:prstGeom>
        </p:spPr>
      </p:pic>
      <p:sp>
        <p:nvSpPr>
          <p:cNvPr id="3" name="Marcador de contenido 2">
            <a:extLst>
              <a:ext uri="{FF2B5EF4-FFF2-40B4-BE49-F238E27FC236}">
                <a16:creationId xmlns:a16="http://schemas.microsoft.com/office/drawing/2014/main" id="{97EBAE99-CE77-C35A-7B93-5672D3253CED}"/>
              </a:ext>
            </a:extLst>
          </p:cNvPr>
          <p:cNvSpPr>
            <a:spLocks noGrp="1"/>
          </p:cNvSpPr>
          <p:nvPr>
            <p:ph idx="1"/>
          </p:nvPr>
        </p:nvSpPr>
        <p:spPr>
          <a:xfrm>
            <a:off x="6438191" y="2133600"/>
            <a:ext cx="5066419" cy="3777622"/>
          </a:xfrm>
        </p:spPr>
        <p:txBody>
          <a:bodyPr>
            <a:normAutofit/>
          </a:bodyPr>
          <a:lstStyle/>
          <a:p>
            <a:r>
              <a:rPr lang="es-ES" b="1" dirty="0"/>
              <a:t>ERASMUS +:  </a:t>
            </a:r>
            <a:endParaRPr lang="es-ES" dirty="0"/>
          </a:p>
          <a:p>
            <a:endParaRPr lang="es-ES" dirty="0"/>
          </a:p>
        </p:txBody>
      </p:sp>
    </p:spTree>
    <p:extLst>
      <p:ext uri="{BB962C8B-B14F-4D97-AF65-F5344CB8AC3E}">
        <p14:creationId xmlns:p14="http://schemas.microsoft.com/office/powerpoint/2010/main" val="3778318440"/>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1418</TotalTime>
  <Words>10697</Words>
  <Application>Microsoft Office PowerPoint</Application>
  <PresentationFormat>Panorámica</PresentationFormat>
  <Paragraphs>400</Paragraphs>
  <Slides>129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129</vt:i4>
      </vt:variant>
    </vt:vector>
  </HeadingPairs>
  <TitlesOfParts>
    <vt:vector size="137" baseType="lpstr">
      <vt:lpstr>Arial</vt:lpstr>
      <vt:lpstr>Calibri</vt:lpstr>
      <vt:lpstr>Calibri Light</vt:lpstr>
      <vt:lpstr>Century Gothic</vt:lpstr>
      <vt:lpstr>Symbol</vt:lpstr>
      <vt:lpstr>Times New Roman</vt:lpstr>
      <vt:lpstr>Wingdings 3</vt:lpstr>
      <vt:lpstr>Espiral</vt:lpstr>
      <vt:lpstr>TEMA 14: LA POLÍTICA SOCIAL EN LA UNIÓN EUROPEA. SISTEMA DE SERVICIOS SOCIALES EN LOS PAÍSES DE LA UNIÓN EUROPEA. COMPARACIÓN CON LOS SERVICIOS SOCIALES EN ESPAÑA. CONCEPTO, EJES Y MEDIDAS FINANCIADAS POR EL FONDO SOCIAL EUROPEO. LOS PROGRAMAS EUROPEOS.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14: LA POLÍTICA SOCIAL EN LA UNIÓN EUROPEA. SISTEMA DE SERVICIOS SOCIALES EN LOS PAÍSES DE LA UNIÓN EUROPEA. COMPARACIÓN CON LOS SERVICIOS SOCIALES EN ESPAÑA. CONCEPTO, EJES Y MEDIDAS FINANCIADAS POR EL FONDO SOCIAL EUROPEO. LOS PROGRAMAS EUROPEOS.</dc:title>
  <dc:creator>gustavo ramos</dc:creator>
  <cp:lastModifiedBy>Virginia Mayor Garcia</cp:lastModifiedBy>
  <cp:revision>39</cp:revision>
  <dcterms:created xsi:type="dcterms:W3CDTF">2021-06-11T18:39:20Z</dcterms:created>
  <dcterms:modified xsi:type="dcterms:W3CDTF">2025-04-15T10:05:33Z</dcterms:modified>
</cp:coreProperties>
</file>